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654" r:id="rId2"/>
    <p:sldId id="3667" r:id="rId3"/>
    <p:sldId id="3653" r:id="rId4"/>
    <p:sldId id="7930" r:id="rId5"/>
    <p:sldId id="3669" r:id="rId6"/>
    <p:sldId id="3668" r:id="rId7"/>
    <p:sldId id="3618" r:id="rId8"/>
    <p:sldId id="591" r:id="rId9"/>
    <p:sldId id="3619" r:id="rId10"/>
    <p:sldId id="3666" r:id="rId11"/>
    <p:sldId id="3621" r:id="rId12"/>
    <p:sldId id="3539" r:id="rId13"/>
    <p:sldId id="3629" r:id="rId14"/>
    <p:sldId id="3623" r:id="rId15"/>
    <p:sldId id="3627" r:id="rId16"/>
    <p:sldId id="3624" r:id="rId17"/>
    <p:sldId id="3625" r:id="rId18"/>
    <p:sldId id="3626" r:id="rId19"/>
    <p:sldId id="3673" r:id="rId20"/>
    <p:sldId id="3675" r:id="rId21"/>
    <p:sldId id="3687" r:id="rId22"/>
    <p:sldId id="3628" r:id="rId23"/>
    <p:sldId id="3690" r:id="rId24"/>
    <p:sldId id="3631" r:id="rId25"/>
    <p:sldId id="3634" r:id="rId26"/>
    <p:sldId id="3655" r:id="rId27"/>
    <p:sldId id="3633" r:id="rId28"/>
    <p:sldId id="3636" r:id="rId29"/>
    <p:sldId id="3635" r:id="rId30"/>
    <p:sldId id="3656" r:id="rId31"/>
    <p:sldId id="3658" r:id="rId32"/>
    <p:sldId id="3657" r:id="rId33"/>
    <p:sldId id="3651" r:id="rId34"/>
    <p:sldId id="3637" r:id="rId35"/>
    <p:sldId id="3691" r:id="rId36"/>
    <p:sldId id="3692" r:id="rId37"/>
    <p:sldId id="3641" r:id="rId38"/>
    <p:sldId id="3694" r:id="rId39"/>
    <p:sldId id="3701" r:id="rId40"/>
    <p:sldId id="3693" r:id="rId41"/>
    <p:sldId id="3695" r:id="rId42"/>
    <p:sldId id="3696" r:id="rId43"/>
    <p:sldId id="3697" r:id="rId44"/>
    <p:sldId id="3698" r:id="rId45"/>
    <p:sldId id="3699" r:id="rId46"/>
    <p:sldId id="3700" r:id="rId47"/>
    <p:sldId id="3643" r:id="rId48"/>
    <p:sldId id="3665" r:id="rId49"/>
    <p:sldId id="3689" r:id="rId5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E8A"/>
    <a:srgbClr val="38DCEF"/>
    <a:srgbClr val="0B2A43"/>
    <a:srgbClr val="D9DFE8"/>
    <a:srgbClr val="46456C"/>
    <a:srgbClr val="405068"/>
    <a:srgbClr val="636363"/>
    <a:srgbClr val="70AD47"/>
    <a:srgbClr val="279EAB"/>
    <a:srgbClr val="45C1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113" d="100"/>
          <a:sy n="113" d="100"/>
        </p:scale>
        <p:origin x="204" y="96"/>
      </p:cViewPr>
      <p:guideLst/>
    </p:cSldViewPr>
  </p:slideViewPr>
  <p:notesTextViewPr>
    <p:cViewPr>
      <p:scale>
        <a:sx n="1" d="1"/>
        <a:sy n="1" d="1"/>
      </p:scale>
      <p:origin x="0" y="0"/>
    </p:cViewPr>
  </p:notesTextViewPr>
  <p:sorterViewPr>
    <p:cViewPr>
      <p:scale>
        <a:sx n="100" d="100"/>
        <a:sy n="100" d="100"/>
      </p:scale>
      <p:origin x="0" y="-56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tpi_admin\Desktop\STEM&#22823;&#23560;&#38498;&#26657;&#23416;&#29983;&#25976;_100-11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tpi_admin\Desktop\STEM&#22823;&#23560;&#38498;&#26657;&#23416;&#29983;&#25976;_100-11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tpi_admin\Desktop\S&amp;E%20doctoral%20degrees_2000_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工作表1!$C$1</c:f>
              <c:strCache>
                <c:ptCount val="1"/>
                <c:pt idx="0">
                  <c:v>基礎研究佔總研發經費比重</c:v>
                </c:pt>
              </c:strCache>
            </c:strRef>
          </c:tx>
          <c:spPr>
            <a:solidFill>
              <a:srgbClr val="0B2A43"/>
            </a:solidFill>
            <a:ln>
              <a:noFill/>
            </a:ln>
            <a:effectLst/>
          </c:spPr>
          <c:invertIfNegative val="0"/>
          <c:dPt>
            <c:idx val="7"/>
            <c:invertIfNegative val="0"/>
            <c:bubble3D val="0"/>
            <c:spPr>
              <a:solidFill>
                <a:srgbClr val="38DCEF"/>
              </a:solidFill>
              <a:ln>
                <a:noFill/>
              </a:ln>
              <a:effectLst/>
            </c:spPr>
            <c:extLst>
              <c:ext xmlns:c16="http://schemas.microsoft.com/office/drawing/2014/chart" uri="{C3380CC4-5D6E-409C-BE32-E72D297353CC}">
                <c16:uniqueId val="{00000002-F85A-4E75-A085-AC6736CA256A}"/>
              </c:ext>
            </c:extLst>
          </c:dPt>
          <c:dLbls>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B2A43"/>
                      </a:solidFill>
                      <a:latin typeface="Arial Black" panose="020B0A04020102020204" pitchFamily="34" charset="0"/>
                      <a:ea typeface="+mn-ea"/>
                      <a:cs typeface="+mn-cs"/>
                    </a:defRPr>
                  </a:pPr>
                  <a:endParaRPr lang="zh-TW"/>
                </a:p>
              </c:txPr>
              <c:dLblPos val="inBase"/>
              <c:showLegendKey val="0"/>
              <c:showVal val="1"/>
              <c:showCatName val="0"/>
              <c:showSerName val="0"/>
              <c:showPercent val="0"/>
              <c:showBubbleSize val="0"/>
              <c:extLst>
                <c:ext xmlns:c16="http://schemas.microsoft.com/office/drawing/2014/chart" uri="{C3380CC4-5D6E-409C-BE32-E72D297353CC}">
                  <c16:uniqueId val="{00000002-F85A-4E75-A085-AC6736CA256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85000"/>
                      </a:schemeClr>
                    </a:solidFill>
                    <a:latin typeface="Arial Black" panose="020B0A04020102020204" pitchFamily="34" charset="0"/>
                    <a:ea typeface="+mn-ea"/>
                    <a:cs typeface="+mn-cs"/>
                  </a:defRPr>
                </a:pPr>
                <a:endParaRPr lang="zh-TW"/>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工作表1!$C$2:$C$9</c:f>
              <c:strCache>
                <c:ptCount val="8"/>
                <c:pt idx="0">
                  <c:v>荷蘭</c:v>
                </c:pt>
                <c:pt idx="1">
                  <c:v>新加坡</c:v>
                </c:pt>
                <c:pt idx="2">
                  <c:v>英國</c:v>
                </c:pt>
                <c:pt idx="3">
                  <c:v>美國</c:v>
                </c:pt>
                <c:pt idx="4">
                  <c:v>南韓</c:v>
                </c:pt>
                <c:pt idx="5">
                  <c:v>日本</c:v>
                </c:pt>
                <c:pt idx="6">
                  <c:v>以色列</c:v>
                </c:pt>
                <c:pt idx="7">
                  <c:v>台灣</c:v>
                </c:pt>
              </c:strCache>
            </c:strRef>
          </c:cat>
          <c:val>
            <c:numRef>
              <c:f>工作表1!$D$2:$D$9</c:f>
              <c:numCache>
                <c:formatCode>0.0%</c:formatCode>
                <c:ptCount val="8"/>
                <c:pt idx="0">
                  <c:v>0.25377254048852521</c:v>
                </c:pt>
                <c:pt idx="1">
                  <c:v>0.228260342836726</c:v>
                </c:pt>
                <c:pt idx="2">
                  <c:v>0.18271699807095756</c:v>
                </c:pt>
                <c:pt idx="3">
                  <c:v>0.14967289615909621</c:v>
                </c:pt>
                <c:pt idx="4">
                  <c:v>0.14449182930294566</c:v>
                </c:pt>
                <c:pt idx="5">
                  <c:v>0.1228701621818348</c:v>
                </c:pt>
                <c:pt idx="6">
                  <c:v>9.9972095777491971E-2</c:v>
                </c:pt>
                <c:pt idx="7">
                  <c:v>7.0291977004664316E-2</c:v>
                </c:pt>
              </c:numCache>
            </c:numRef>
          </c:val>
          <c:extLst>
            <c:ext xmlns:c16="http://schemas.microsoft.com/office/drawing/2014/chart" uri="{C3380CC4-5D6E-409C-BE32-E72D297353CC}">
              <c16:uniqueId val="{00000000-F85A-4E75-A085-AC6736CA256A}"/>
            </c:ext>
          </c:extLst>
        </c:ser>
        <c:dLbls>
          <c:showLegendKey val="0"/>
          <c:showVal val="0"/>
          <c:showCatName val="0"/>
          <c:showSerName val="0"/>
          <c:showPercent val="0"/>
          <c:showBubbleSize val="0"/>
        </c:dLbls>
        <c:gapWidth val="52"/>
        <c:axId val="722392976"/>
        <c:axId val="722390896"/>
      </c:barChart>
      <c:catAx>
        <c:axId val="722392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zh-TW"/>
          </a:p>
        </c:txPr>
        <c:crossAx val="722390896"/>
        <c:crosses val="autoZero"/>
        <c:auto val="1"/>
        <c:lblAlgn val="ctr"/>
        <c:lblOffset val="100"/>
        <c:noMultiLvlLbl val="0"/>
      </c:catAx>
      <c:valAx>
        <c:axId val="722390896"/>
        <c:scaling>
          <c:orientation val="minMax"/>
        </c:scaling>
        <c:delete val="1"/>
        <c:axPos val="t"/>
        <c:numFmt formatCode="0.0%" sourceLinked="1"/>
        <c:majorTickMark val="none"/>
        <c:minorTickMark val="none"/>
        <c:tickLblPos val="nextTo"/>
        <c:crossAx val="72239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工作表1!$E$1</c:f>
              <c:strCache>
                <c:ptCount val="1"/>
                <c:pt idx="0">
                  <c:v>基礎研究佔產業研發比重</c:v>
                </c:pt>
              </c:strCache>
            </c:strRef>
          </c:tx>
          <c:spPr>
            <a:solidFill>
              <a:srgbClr val="0B2A43"/>
            </a:solidFill>
            <a:ln>
              <a:noFill/>
            </a:ln>
            <a:effectLst/>
          </c:spPr>
          <c:invertIfNegative val="0"/>
          <c:dPt>
            <c:idx val="7"/>
            <c:invertIfNegative val="0"/>
            <c:bubble3D val="0"/>
            <c:spPr>
              <a:solidFill>
                <a:srgbClr val="38DCEF"/>
              </a:solidFill>
              <a:ln>
                <a:noFill/>
              </a:ln>
              <a:effectLst/>
            </c:spPr>
            <c:extLst>
              <c:ext xmlns:c16="http://schemas.microsoft.com/office/drawing/2014/chart" uri="{C3380CC4-5D6E-409C-BE32-E72D297353CC}">
                <c16:uniqueId val="{00000002-82A6-4F88-B811-9CBF8F3E4A87}"/>
              </c:ext>
            </c:extLst>
          </c:dPt>
          <c:dLbls>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B2A43"/>
                      </a:solidFill>
                      <a:latin typeface="Arial Black" panose="020B0A04020102020204" pitchFamily="34" charset="0"/>
                      <a:ea typeface="+mn-ea"/>
                      <a:cs typeface="+mn-cs"/>
                    </a:defRPr>
                  </a:pPr>
                  <a:endParaRPr lang="zh-TW"/>
                </a:p>
              </c:txPr>
              <c:dLblPos val="inBase"/>
              <c:showLegendKey val="0"/>
              <c:showVal val="1"/>
              <c:showCatName val="0"/>
              <c:showSerName val="0"/>
              <c:showPercent val="0"/>
              <c:showBubbleSize val="0"/>
              <c:extLst>
                <c:ext xmlns:c16="http://schemas.microsoft.com/office/drawing/2014/chart" uri="{C3380CC4-5D6E-409C-BE32-E72D297353CC}">
                  <c16:uniqueId val="{00000002-82A6-4F88-B811-9CBF8F3E4A8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85000"/>
                      </a:schemeClr>
                    </a:solidFill>
                    <a:latin typeface="Arial Black" panose="020B0A04020102020204" pitchFamily="34" charset="0"/>
                    <a:ea typeface="+mn-ea"/>
                    <a:cs typeface="+mn-cs"/>
                  </a:defRPr>
                </a:pPr>
                <a:endParaRPr lang="zh-TW"/>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工作表1!$E$2:$E$9</c:f>
              <c:strCache>
                <c:ptCount val="8"/>
                <c:pt idx="0">
                  <c:v>新加坡</c:v>
                </c:pt>
                <c:pt idx="1">
                  <c:v>荷蘭</c:v>
                </c:pt>
                <c:pt idx="2">
                  <c:v>南韓</c:v>
                </c:pt>
                <c:pt idx="3">
                  <c:v>英國</c:v>
                </c:pt>
                <c:pt idx="4">
                  <c:v>日本</c:v>
                </c:pt>
                <c:pt idx="5">
                  <c:v>美國</c:v>
                </c:pt>
                <c:pt idx="6">
                  <c:v>以色列</c:v>
                </c:pt>
                <c:pt idx="7">
                  <c:v>台灣</c:v>
                </c:pt>
              </c:strCache>
            </c:strRef>
          </c:cat>
          <c:val>
            <c:numRef>
              <c:f>工作表1!$F$2:$F$9</c:f>
              <c:numCache>
                <c:formatCode>0.0%</c:formatCode>
                <c:ptCount val="8"/>
                <c:pt idx="0">
                  <c:v>0.17470495951184176</c:v>
                </c:pt>
                <c:pt idx="1">
                  <c:v>0.1143846020181218</c:v>
                </c:pt>
                <c:pt idx="2">
                  <c:v>0.10513967493930902</c:v>
                </c:pt>
                <c:pt idx="3">
                  <c:v>9.6919631410065182E-2</c:v>
                </c:pt>
                <c:pt idx="4">
                  <c:v>7.3534235133772774E-2</c:v>
                </c:pt>
                <c:pt idx="5">
                  <c:v>6.387720371011589E-2</c:v>
                </c:pt>
                <c:pt idx="6">
                  <c:v>4.0007685926834437E-2</c:v>
                </c:pt>
                <c:pt idx="7">
                  <c:v>7.3555979959059672E-3</c:v>
                </c:pt>
              </c:numCache>
            </c:numRef>
          </c:val>
          <c:extLst>
            <c:ext xmlns:c16="http://schemas.microsoft.com/office/drawing/2014/chart" uri="{C3380CC4-5D6E-409C-BE32-E72D297353CC}">
              <c16:uniqueId val="{00000000-82A6-4F88-B811-9CBF8F3E4A87}"/>
            </c:ext>
          </c:extLst>
        </c:ser>
        <c:dLbls>
          <c:showLegendKey val="0"/>
          <c:showVal val="0"/>
          <c:showCatName val="0"/>
          <c:showSerName val="0"/>
          <c:showPercent val="0"/>
          <c:showBubbleSize val="0"/>
        </c:dLbls>
        <c:gapWidth val="52"/>
        <c:axId val="722392976"/>
        <c:axId val="722390896"/>
      </c:barChart>
      <c:catAx>
        <c:axId val="722392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zh-TW"/>
          </a:p>
        </c:txPr>
        <c:crossAx val="722390896"/>
        <c:crosses val="autoZero"/>
        <c:auto val="1"/>
        <c:lblAlgn val="ctr"/>
        <c:lblOffset val="100"/>
        <c:noMultiLvlLbl val="0"/>
      </c:catAx>
      <c:valAx>
        <c:axId val="722390896"/>
        <c:scaling>
          <c:orientation val="minMax"/>
        </c:scaling>
        <c:delete val="1"/>
        <c:axPos val="t"/>
        <c:numFmt formatCode="0.0%" sourceLinked="1"/>
        <c:majorTickMark val="none"/>
        <c:minorTickMark val="none"/>
        <c:tickLblPos val="nextTo"/>
        <c:crossAx val="72239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工作表1!$A$1</c:f>
              <c:strCache>
                <c:ptCount val="1"/>
                <c:pt idx="0">
                  <c:v>總研發經費佔GDP比重</c:v>
                </c:pt>
              </c:strCache>
            </c:strRef>
          </c:tx>
          <c:spPr>
            <a:solidFill>
              <a:srgbClr val="0B2A43"/>
            </a:solidFill>
            <a:ln>
              <a:noFill/>
            </a:ln>
            <a:effectLst/>
          </c:spPr>
          <c:invertIfNegative val="0"/>
          <c:dPt>
            <c:idx val="2"/>
            <c:invertIfNegative val="0"/>
            <c:bubble3D val="0"/>
            <c:spPr>
              <a:solidFill>
                <a:srgbClr val="38DCEF"/>
              </a:solidFill>
              <a:ln>
                <a:noFill/>
              </a:ln>
              <a:effectLst/>
            </c:spPr>
            <c:extLst>
              <c:ext xmlns:c16="http://schemas.microsoft.com/office/drawing/2014/chart" uri="{C3380CC4-5D6E-409C-BE32-E72D297353CC}">
                <c16:uniqueId val="{00000002-D300-42AE-A61C-3D667760BDA2}"/>
              </c:ext>
            </c:extLst>
          </c:dPt>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B2A43"/>
                      </a:solidFill>
                      <a:latin typeface="Arial Black" panose="020B0A04020102020204" pitchFamily="34" charset="0"/>
                      <a:ea typeface="+mn-ea"/>
                      <a:cs typeface="+mn-cs"/>
                    </a:defRPr>
                  </a:pPr>
                  <a:endParaRPr lang="zh-TW"/>
                </a:p>
              </c:txPr>
              <c:dLblPos val="inBase"/>
              <c:showLegendKey val="0"/>
              <c:showVal val="1"/>
              <c:showCatName val="0"/>
              <c:showSerName val="0"/>
              <c:showPercent val="0"/>
              <c:showBubbleSize val="0"/>
              <c:extLst>
                <c:ext xmlns:c16="http://schemas.microsoft.com/office/drawing/2014/chart" uri="{C3380CC4-5D6E-409C-BE32-E72D297353CC}">
                  <c16:uniqueId val="{00000002-D300-42AE-A61C-3D667760BDA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85000"/>
                      </a:schemeClr>
                    </a:solidFill>
                    <a:latin typeface="Arial Black" panose="020B0A04020102020204" pitchFamily="34" charset="0"/>
                    <a:ea typeface="+mn-ea"/>
                    <a:cs typeface="+mn-cs"/>
                  </a:defRPr>
                </a:pPr>
                <a:endParaRPr lang="zh-TW"/>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(工作表1!$A$2:$A$6,工作表1!$A$8:$A$10)</c:f>
              <c:strCache>
                <c:ptCount val="8"/>
                <c:pt idx="0">
                  <c:v>以色列</c:v>
                </c:pt>
                <c:pt idx="1">
                  <c:v>南韓</c:v>
                </c:pt>
                <c:pt idx="2">
                  <c:v>台灣</c:v>
                </c:pt>
                <c:pt idx="3">
                  <c:v>美國</c:v>
                </c:pt>
                <c:pt idx="4">
                  <c:v>日本</c:v>
                </c:pt>
                <c:pt idx="5">
                  <c:v>荷蘭</c:v>
                </c:pt>
                <c:pt idx="6">
                  <c:v>新加坡</c:v>
                </c:pt>
                <c:pt idx="7">
                  <c:v>英國</c:v>
                </c:pt>
              </c:strCache>
              <c:extLst/>
            </c:strRef>
          </c:cat>
          <c:val>
            <c:numRef>
              <c:f>(工作表1!$B$2:$B$6,工作表1!$B$8:$B$10)</c:f>
              <c:numCache>
                <c:formatCode>0.0</c:formatCode>
                <c:ptCount val="8"/>
                <c:pt idx="0">
                  <c:v>5.3999999999999999E-2</c:v>
                </c:pt>
                <c:pt idx="1">
                  <c:v>4.8000000000000001E-2</c:v>
                </c:pt>
                <c:pt idx="2">
                  <c:v>3.6364598291452999E-2</c:v>
                </c:pt>
                <c:pt idx="3">
                  <c:v>3.4501807382936497E-2</c:v>
                </c:pt>
                <c:pt idx="4">
                  <c:v>3.2746020944879502E-2</c:v>
                </c:pt>
                <c:pt idx="5">
                  <c:v>2.2942275604771901E-2</c:v>
                </c:pt>
                <c:pt idx="6">
                  <c:v>1.8906393848272099E-2</c:v>
                </c:pt>
                <c:pt idx="7">
                  <c:v>1.7079923007445201E-2</c:v>
                </c:pt>
              </c:numCache>
              <c:extLst/>
            </c:numRef>
          </c:val>
          <c:extLst>
            <c:ext xmlns:c16="http://schemas.microsoft.com/office/drawing/2014/chart" uri="{C3380CC4-5D6E-409C-BE32-E72D297353CC}">
              <c16:uniqueId val="{00000000-D300-42AE-A61C-3D667760BDA2}"/>
            </c:ext>
          </c:extLst>
        </c:ser>
        <c:dLbls>
          <c:showLegendKey val="0"/>
          <c:showVal val="0"/>
          <c:showCatName val="0"/>
          <c:showSerName val="0"/>
          <c:showPercent val="0"/>
          <c:showBubbleSize val="0"/>
        </c:dLbls>
        <c:gapWidth val="52"/>
        <c:axId val="722392976"/>
        <c:axId val="722390896"/>
      </c:barChart>
      <c:catAx>
        <c:axId val="722392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zh-TW"/>
          </a:p>
        </c:txPr>
        <c:crossAx val="722390896"/>
        <c:crosses val="autoZero"/>
        <c:auto val="1"/>
        <c:lblAlgn val="ctr"/>
        <c:lblOffset val="100"/>
        <c:noMultiLvlLbl val="0"/>
      </c:catAx>
      <c:valAx>
        <c:axId val="722390896"/>
        <c:scaling>
          <c:orientation val="minMax"/>
        </c:scaling>
        <c:delete val="1"/>
        <c:axPos val="t"/>
        <c:numFmt formatCode="0.0" sourceLinked="1"/>
        <c:majorTickMark val="none"/>
        <c:minorTickMark val="none"/>
        <c:tickLblPos val="nextTo"/>
        <c:crossAx val="72239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物聯網產值</c:v>
                </c:pt>
              </c:strCache>
            </c:strRef>
          </c:tx>
          <c:spPr>
            <a:solidFill>
              <a:srgbClr val="405068"/>
            </a:solidFill>
            <a:ln>
              <a:noFill/>
            </a:ln>
            <a:effectLst/>
            <a:scene3d>
              <a:camera prst="orthographicFront"/>
              <a:lightRig rig="threePt" dir="t"/>
            </a:scene3d>
          </c:spPr>
          <c:invertIfNegative val="0"/>
          <c:dPt>
            <c:idx val="3"/>
            <c:invertIfNegative val="0"/>
            <c:bubble3D val="0"/>
            <c:spPr>
              <a:solidFill>
                <a:srgbClr val="38DCEF"/>
              </a:solidFill>
              <a:ln>
                <a:noFill/>
              </a:ln>
              <a:effectLst/>
              <a:scene3d>
                <a:camera prst="orthographicFront"/>
                <a:lightRig rig="threePt" dir="t"/>
              </a:scene3d>
            </c:spPr>
            <c:extLst>
              <c:ext xmlns:c16="http://schemas.microsoft.com/office/drawing/2014/chart" uri="{C3380CC4-5D6E-409C-BE32-E72D297353CC}">
                <c16:uniqueId val="{00000000-633D-48E1-ACDE-DA6EBEBCA8E7}"/>
              </c:ext>
            </c:extLst>
          </c:dPt>
          <c:dLbls>
            <c:dLbl>
              <c:idx val="3"/>
              <c:layout>
                <c:manualLayout>
                  <c:x val="-8.9051524769882836E-17"/>
                  <c:y val="1.9878400536935965E-2"/>
                </c:manualLayout>
              </c:layout>
              <c:spPr>
                <a:noFill/>
                <a:ln>
                  <a:noFill/>
                </a:ln>
                <a:effectLst/>
              </c:spPr>
              <c:txPr>
                <a:bodyPr rot="0" spcFirstLastPara="1" vertOverflow="ellipsis" vert="horz" wrap="square" lIns="38100" tIns="19050" rIns="38100" bIns="19050" anchor="ctr" anchorCtr="0">
                  <a:noAutofit/>
                </a:bodyPr>
                <a:lstStyle/>
                <a:p>
                  <a:pPr algn="ctr" rtl="0">
                    <a:defRPr lang="en-US" altLang="zh-TW" sz="1100" b="1" i="0" u="none" strike="noStrike" kern="1200" baseline="0">
                      <a:solidFill>
                        <a:srgbClr val="405068"/>
                      </a:solidFill>
                      <a:latin typeface="Arial Black" panose="020B0A04020102020204" pitchFamily="34" charset="0"/>
                      <a:ea typeface="微軟正黑體" panose="020B0604030504040204" pitchFamily="34" charset="-120"/>
                      <a:cs typeface="+mn-cs"/>
                    </a:defRPr>
                  </a:pPr>
                  <a:endParaRPr lang="zh-TW"/>
                </a:p>
              </c:txPr>
              <c:dLblPos val="outEnd"/>
              <c:showLegendKey val="0"/>
              <c:showVal val="1"/>
              <c:showCatName val="0"/>
              <c:showSerName val="0"/>
              <c:showPercent val="0"/>
              <c:showBubbleSize val="0"/>
              <c:extLst>
                <c:ext xmlns:c15="http://schemas.microsoft.com/office/drawing/2012/chart" uri="{CE6537A1-D6FC-4f65-9D91-7224C49458BB}">
                  <c15:layout>
                    <c:manualLayout>
                      <c:w val="0.18778754827292229"/>
                      <c:h val="0.15632374182246428"/>
                    </c:manualLayout>
                  </c15:layout>
                </c:ext>
                <c:ext xmlns:c16="http://schemas.microsoft.com/office/drawing/2014/chart" uri="{C3380CC4-5D6E-409C-BE32-E72D297353CC}">
                  <c16:uniqueId val="{00000000-633D-48E1-ACDE-DA6EBEBCA8E7}"/>
                </c:ext>
              </c:extLst>
            </c:dLbl>
            <c:spPr>
              <a:noFill/>
              <a:ln>
                <a:noFill/>
              </a:ln>
              <a:effectLst/>
            </c:spPr>
            <c:txPr>
              <a:bodyPr rot="0" spcFirstLastPara="1" vertOverflow="ellipsis" vert="horz" wrap="square" lIns="38100" tIns="19050" rIns="38100" bIns="19050" anchor="ctr" anchorCtr="0">
                <a:spAutoFit/>
              </a:bodyPr>
              <a:lstStyle/>
              <a:p>
                <a:pPr algn="ctr" rtl="0">
                  <a:defRPr lang="en-US" altLang="zh-TW" sz="1100" b="1" i="0" u="none" strike="noStrike" kern="1200" baseline="0">
                    <a:solidFill>
                      <a:srgbClr val="405068"/>
                    </a:solidFill>
                    <a:latin typeface="Arial Black" panose="020B0A04020102020204" pitchFamily="34" charset="0"/>
                    <a:ea typeface="微軟正黑體" panose="020B0604030504040204" pitchFamily="34" charset="-120"/>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工作表1!$A$2:$A$5</c:f>
              <c:numCache>
                <c:formatCode>General</c:formatCode>
                <c:ptCount val="4"/>
                <c:pt idx="0">
                  <c:v>2017</c:v>
                </c:pt>
                <c:pt idx="1">
                  <c:v>2018</c:v>
                </c:pt>
                <c:pt idx="2">
                  <c:v>2019</c:v>
                </c:pt>
                <c:pt idx="3">
                  <c:v>2020</c:v>
                </c:pt>
              </c:numCache>
            </c:numRef>
          </c:cat>
          <c:val>
            <c:numRef>
              <c:f>工作表1!$B$2:$B$5</c:f>
              <c:numCache>
                <c:formatCode>General</c:formatCode>
                <c:ptCount val="4"/>
                <c:pt idx="0">
                  <c:v>0.98</c:v>
                </c:pt>
                <c:pt idx="1">
                  <c:v>1.17</c:v>
                </c:pt>
                <c:pt idx="2">
                  <c:v>1.31</c:v>
                </c:pt>
                <c:pt idx="3">
                  <c:v>1.55</c:v>
                </c:pt>
              </c:numCache>
            </c:numRef>
          </c:val>
          <c:extLst>
            <c:ext xmlns:c16="http://schemas.microsoft.com/office/drawing/2014/chart" uri="{C3380CC4-5D6E-409C-BE32-E72D297353CC}">
              <c16:uniqueId val="{00000001-633D-48E1-ACDE-DA6EBEBCA8E7}"/>
            </c:ext>
          </c:extLst>
        </c:ser>
        <c:dLbls>
          <c:showLegendKey val="0"/>
          <c:showVal val="1"/>
          <c:showCatName val="0"/>
          <c:showSerName val="0"/>
          <c:showPercent val="0"/>
          <c:showBubbleSize val="0"/>
        </c:dLbls>
        <c:gapWidth val="105"/>
        <c:overlap val="-27"/>
        <c:axId val="1081539584"/>
        <c:axId val="1081533056"/>
      </c:barChart>
      <c:lineChart>
        <c:grouping val="standard"/>
        <c:varyColors val="0"/>
        <c:dLbls>
          <c:showLegendKey val="0"/>
          <c:showVal val="0"/>
          <c:showCatName val="0"/>
          <c:showSerName val="0"/>
          <c:showPercent val="0"/>
          <c:showBubbleSize val="0"/>
        </c:dLbls>
        <c:marker val="1"/>
        <c:smooth val="0"/>
        <c:axId val="1081539584"/>
        <c:axId val="1081533056"/>
        <c:extLst>
          <c:ext xmlns:c15="http://schemas.microsoft.com/office/drawing/2012/chart" uri="{02D57815-91ED-43cb-92C2-25804820EDAC}">
            <c15:filteredLineSeries>
              <c15:ser>
                <c:idx val="1"/>
                <c:order val="1"/>
                <c:tx>
                  <c:strRef>
                    <c:extLst>
                      <c:ext uri="{02D57815-91ED-43cb-92C2-25804820EDAC}">
                        <c15:formulaRef>
                          <c15:sqref>工作表1!$C$1</c15:sqref>
                        </c15:formulaRef>
                      </c:ext>
                    </c:extLst>
                    <c:strCache>
                      <c:ptCount val="1"/>
                      <c:pt idx="0">
                        <c:v>全球市占率(%)</c:v>
                      </c:pt>
                    </c:strCache>
                  </c:strRef>
                </c:tx>
                <c:spPr>
                  <a:ln w="28575" cap="rnd">
                    <a:solidFill>
                      <a:schemeClr val="accent2"/>
                    </a:solidFill>
                    <a:round/>
                  </a:ln>
                  <a:effectLst/>
                </c:spPr>
                <c:marker>
                  <c:symbol val="square"/>
                  <c:size val="7"/>
                  <c:spPr>
                    <a:noFill/>
                    <a:ln w="9525">
                      <a:solidFill>
                        <a:srgbClr val="ECA902"/>
                      </a:solidFill>
                    </a:ln>
                    <a:effectLst/>
                  </c:spPr>
                </c:marker>
                <c:cat>
                  <c:numRef>
                    <c:extLst>
                      <c:ext uri="{02D57815-91ED-43cb-92C2-25804820EDAC}">
                        <c15:formulaRef>
                          <c15:sqref>工作表1!$A$2:$A$5</c15:sqref>
                        </c15:formulaRef>
                      </c:ext>
                    </c:extLst>
                    <c:numCache>
                      <c:formatCode>General</c:formatCode>
                      <c:ptCount val="4"/>
                      <c:pt idx="0">
                        <c:v>2017</c:v>
                      </c:pt>
                      <c:pt idx="1">
                        <c:v>2018</c:v>
                      </c:pt>
                      <c:pt idx="2">
                        <c:v>2019</c:v>
                      </c:pt>
                      <c:pt idx="3">
                        <c:v>2020</c:v>
                      </c:pt>
                    </c:numCache>
                  </c:numRef>
                </c:cat>
                <c:val>
                  <c:numRef>
                    <c:extLst>
                      <c:ext uri="{02D57815-91ED-43cb-92C2-25804820EDAC}">
                        <c15:formulaRef>
                          <c15:sqref>工作表1!$C$2:$C$5</c15:sqref>
                        </c15:formulaRef>
                      </c:ext>
                    </c:extLst>
                    <c:numCache>
                      <c:formatCode>General</c:formatCode>
                      <c:ptCount val="4"/>
                      <c:pt idx="0">
                        <c:v>4.0999999999999996</c:v>
                      </c:pt>
                      <c:pt idx="1">
                        <c:v>4.2</c:v>
                      </c:pt>
                      <c:pt idx="2">
                        <c:v>4.3</c:v>
                      </c:pt>
                      <c:pt idx="3">
                        <c:v>4.6100000000000003</c:v>
                      </c:pt>
                    </c:numCache>
                  </c:numRef>
                </c:val>
                <c:smooth val="0"/>
                <c:extLst>
                  <c:ext xmlns:c16="http://schemas.microsoft.com/office/drawing/2014/chart" uri="{C3380CC4-5D6E-409C-BE32-E72D297353CC}">
                    <c16:uniqueId val="{00000003-633D-48E1-ACDE-DA6EBEBCA8E7}"/>
                  </c:ext>
                </c:extLst>
              </c15:ser>
            </c15:filteredLineSeries>
          </c:ext>
        </c:extLst>
      </c:lineChart>
      <c:catAx>
        <c:axId val="10815395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81533056"/>
        <c:crosses val="autoZero"/>
        <c:auto val="1"/>
        <c:lblAlgn val="ctr"/>
        <c:lblOffset val="100"/>
        <c:noMultiLvlLbl val="0"/>
      </c:catAx>
      <c:valAx>
        <c:axId val="1081533056"/>
        <c:scaling>
          <c:orientation val="minMax"/>
          <c:max val="1.5"/>
          <c:min val="0.9"/>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081539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75263383345512"/>
          <c:y val="0.20190811454285018"/>
          <c:w val="0.76001835281210162"/>
          <c:h val="0.60845489292235722"/>
        </c:manualLayout>
      </c:layout>
      <c:barChart>
        <c:barDir val="col"/>
        <c:grouping val="stacked"/>
        <c:varyColors val="0"/>
        <c:ser>
          <c:idx val="3"/>
          <c:order val="3"/>
          <c:tx>
            <c:strRef>
              <c:f>工作表1!$E$1</c:f>
              <c:strCache>
                <c:ptCount val="1"/>
                <c:pt idx="0">
                  <c:v>通訊產業合計</c:v>
                </c:pt>
              </c:strCache>
            </c:strRef>
          </c:tx>
          <c:spPr>
            <a:solidFill>
              <a:srgbClr val="405068"/>
            </a:solidFill>
            <a:ln>
              <a:noFill/>
            </a:ln>
            <a:effectLst/>
          </c:spPr>
          <c:invertIfNegative val="0"/>
          <c:dPt>
            <c:idx val="3"/>
            <c:invertIfNegative val="0"/>
            <c:bubble3D val="0"/>
            <c:spPr>
              <a:solidFill>
                <a:srgbClr val="38DCEF"/>
              </a:solidFill>
              <a:ln>
                <a:noFill/>
              </a:ln>
              <a:effectLst/>
            </c:spPr>
            <c:extLst>
              <c:ext xmlns:c16="http://schemas.microsoft.com/office/drawing/2014/chart" uri="{C3380CC4-5D6E-409C-BE32-E72D297353CC}">
                <c16:uniqueId val="{00000005-DB94-4D97-B7ED-E1C22E9918A9}"/>
              </c:ext>
            </c:extLst>
          </c:dPt>
          <c:dLbls>
            <c:dLbl>
              <c:idx val="0"/>
              <c:layout>
                <c:manualLayout>
                  <c:x val="0"/>
                  <c:y val="-8.9808868028698571E-2"/>
                </c:manualLayout>
              </c:layout>
              <c:spPr>
                <a:noFill/>
                <a:ln>
                  <a:noFill/>
                </a:ln>
                <a:effectLst/>
              </c:spPr>
              <c:txPr>
                <a:bodyPr rot="0" spcFirstLastPara="1" vertOverflow="ellipsis" vert="horz" wrap="square" lIns="38100" tIns="19050" rIns="38100" bIns="19050" anchor="ctr" anchorCtr="1">
                  <a:spAutoFit/>
                </a:bodyPr>
                <a:lstStyle/>
                <a:p>
                  <a:pPr>
                    <a:defRPr lang="en-US" altLang="zh-TW" sz="1200" b="0" i="0" u="none" strike="noStrike" kern="1200" baseline="0">
                      <a:solidFill>
                        <a:prstClr val="black">
                          <a:lumMod val="75000"/>
                          <a:lumOff val="25000"/>
                        </a:prstClr>
                      </a:solidFill>
                      <a:latin typeface="Arial Black" panose="020B0A04020102020204" pitchFamily="34" charset="0"/>
                      <a:ea typeface="微軟正黑體" panose="020B0604030504040204" pitchFamily="34" charset="-120"/>
                      <a:cs typeface="+mn-cs"/>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94-4D97-B7ED-E1C22E9918A9}"/>
                </c:ext>
              </c:extLst>
            </c:dLbl>
            <c:dLbl>
              <c:idx val="1"/>
              <c:layout>
                <c:manualLayout>
                  <c:x val="4.6385387498131935E-3"/>
                  <c:y val="-0.15532638338078641"/>
                </c:manualLayout>
              </c:layout>
              <c:spPr>
                <a:noFill/>
                <a:ln>
                  <a:noFill/>
                </a:ln>
                <a:effectLst/>
              </c:spPr>
              <c:txPr>
                <a:bodyPr rot="0" spcFirstLastPara="1" vertOverflow="ellipsis" vert="horz" wrap="square" lIns="38100" tIns="19050" rIns="38100" bIns="19050" anchor="ctr" anchorCtr="0">
                  <a:noAutofit/>
                </a:bodyPr>
                <a:lstStyle/>
                <a:p>
                  <a:pPr algn="l">
                    <a:defRPr sz="1200" b="0" i="0" u="none" strike="noStrike" kern="1200" baseline="0">
                      <a:solidFill>
                        <a:schemeClr val="tx1">
                          <a:lumMod val="75000"/>
                          <a:lumOff val="25000"/>
                        </a:schemeClr>
                      </a:solidFill>
                      <a:latin typeface="Arial Black" panose="020B0A04020102020204" pitchFamily="34" charset="0"/>
                      <a:ea typeface="微軟正黑體" panose="020B0604030504040204" pitchFamily="34" charset="-120"/>
                      <a:cs typeface="+mn-cs"/>
                    </a:defRPr>
                  </a:pPr>
                  <a:endParaRPr lang="zh-TW"/>
                </a:p>
              </c:txPr>
              <c:dLblPos val="ctr"/>
              <c:showLegendKey val="0"/>
              <c:showVal val="1"/>
              <c:showCatName val="0"/>
              <c:showSerName val="0"/>
              <c:showPercent val="0"/>
              <c:showBubbleSize val="0"/>
              <c:extLst>
                <c:ext xmlns:c15="http://schemas.microsoft.com/office/drawing/2012/chart" uri="{CE6537A1-D6FC-4f65-9D91-7224C49458BB}">
                  <c15:layout>
                    <c:manualLayout>
                      <c:w val="0.13300504485144293"/>
                      <c:h val="0.13619219464321261"/>
                    </c:manualLayout>
                  </c15:layout>
                </c:ext>
                <c:ext xmlns:c16="http://schemas.microsoft.com/office/drawing/2014/chart" uri="{C3380CC4-5D6E-409C-BE32-E72D297353CC}">
                  <c16:uniqueId val="{00000007-DB94-4D97-B7ED-E1C22E9918A9}"/>
                </c:ext>
              </c:extLst>
            </c:dLbl>
            <c:dLbl>
              <c:idx val="2"/>
              <c:layout>
                <c:manualLayout>
                  <c:x val="8.1098187425379994E-3"/>
                  <c:y val="-0.24673287073548725"/>
                </c:manualLayout>
              </c:layout>
              <c:spPr>
                <a:noFill/>
                <a:ln>
                  <a:noFill/>
                </a:ln>
                <a:effectLst/>
              </c:spPr>
              <c:txPr>
                <a:bodyPr rot="0" spcFirstLastPara="1" vertOverflow="ellipsis" vert="horz" wrap="square" lIns="38100" tIns="19050" rIns="38100" bIns="19050" anchor="ctr" anchorCtr="1">
                  <a:noAutofit/>
                </a:bodyPr>
                <a:lstStyle/>
                <a:p>
                  <a:pPr>
                    <a:defRPr lang="en-US" altLang="zh-TW" sz="1200" b="0" i="0" u="none" strike="noStrike" kern="1200" baseline="0">
                      <a:solidFill>
                        <a:prstClr val="black">
                          <a:lumMod val="75000"/>
                          <a:lumOff val="25000"/>
                        </a:prstClr>
                      </a:solidFill>
                      <a:latin typeface="Arial Black" panose="020B0A04020102020204" pitchFamily="34" charset="0"/>
                      <a:ea typeface="微軟正黑體" panose="020B0604030504040204" pitchFamily="34" charset="-120"/>
                      <a:cs typeface="+mn-cs"/>
                    </a:defRPr>
                  </a:pPr>
                  <a:endParaRPr lang="zh-TW"/>
                </a:p>
              </c:txPr>
              <c:dLblPos val="ctr"/>
              <c:showLegendKey val="0"/>
              <c:showVal val="1"/>
              <c:showCatName val="0"/>
              <c:showSerName val="0"/>
              <c:showPercent val="0"/>
              <c:showBubbleSize val="0"/>
              <c:extLst>
                <c:ext xmlns:c15="http://schemas.microsoft.com/office/drawing/2012/chart" uri="{CE6537A1-D6FC-4f65-9D91-7224C49458BB}">
                  <c15:layout>
                    <c:manualLayout>
                      <c:w val="0.15308876170134902"/>
                      <c:h val="0.12567156215028091"/>
                    </c:manualLayout>
                  </c15:layout>
                </c:ext>
                <c:ext xmlns:c16="http://schemas.microsoft.com/office/drawing/2014/chart" uri="{C3380CC4-5D6E-409C-BE32-E72D297353CC}">
                  <c16:uniqueId val="{00000006-DB94-4D97-B7ED-E1C22E9918A9}"/>
                </c:ext>
              </c:extLst>
            </c:dLbl>
            <c:dLbl>
              <c:idx val="3"/>
              <c:layout>
                <c:manualLayout>
                  <c:x val="9.853037155424009E-3"/>
                  <c:y val="-0.35777721740014917"/>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42C3CD"/>
                      </a:solidFill>
                      <a:latin typeface="Arial Black" panose="020B0A04020102020204" pitchFamily="34" charset="0"/>
                      <a:ea typeface="微軟正黑體" panose="020B0604030504040204" pitchFamily="34" charset="-120"/>
                      <a:cs typeface="+mn-cs"/>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94-4D97-B7ED-E1C22E9918A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4"/>
                <c:pt idx="0">
                  <c:v>2019</c:v>
                </c:pt>
                <c:pt idx="1">
                  <c:v>2020</c:v>
                </c:pt>
                <c:pt idx="2">
                  <c:v>2021</c:v>
                </c:pt>
                <c:pt idx="3">
                  <c:v>2022(f)</c:v>
                </c:pt>
              </c:strCache>
            </c:strRef>
          </c:cat>
          <c:val>
            <c:numRef>
              <c:f>工作表1!$E$2:$E$5</c:f>
              <c:numCache>
                <c:formatCode>#,##0.0_ </c:formatCode>
                <c:ptCount val="4"/>
                <c:pt idx="0">
                  <c:v>2.4</c:v>
                </c:pt>
                <c:pt idx="1">
                  <c:v>2.9</c:v>
                </c:pt>
                <c:pt idx="2">
                  <c:v>3.7</c:v>
                </c:pt>
                <c:pt idx="3">
                  <c:v>4.4000000000000004</c:v>
                </c:pt>
              </c:numCache>
            </c:numRef>
          </c:val>
          <c:extLst xmlns:c15="http://schemas.microsoft.com/office/drawing/2012/chart">
            <c:ext xmlns:c16="http://schemas.microsoft.com/office/drawing/2014/chart" uri="{C3380CC4-5D6E-409C-BE32-E72D297353CC}">
              <c16:uniqueId val="{00000000-DB94-4D97-B7ED-E1C22E9918A9}"/>
            </c:ext>
          </c:extLst>
        </c:ser>
        <c:dLbls>
          <c:showLegendKey val="0"/>
          <c:showVal val="0"/>
          <c:showCatName val="0"/>
          <c:showSerName val="0"/>
          <c:showPercent val="0"/>
          <c:showBubbleSize val="0"/>
        </c:dLbls>
        <c:gapWidth val="102"/>
        <c:overlap val="100"/>
        <c:axId val="1081540672"/>
        <c:axId val="1081541760"/>
        <c:extLst>
          <c:ext xmlns:c15="http://schemas.microsoft.com/office/drawing/2012/chart" uri="{02D57815-91ED-43cb-92C2-25804820EDAC}">
            <c15:filteredBarSeries>
              <c15:ser>
                <c:idx val="0"/>
                <c:order val="0"/>
                <c:tx>
                  <c:strRef>
                    <c:extLst>
                      <c:ext uri="{02D57815-91ED-43cb-92C2-25804820EDAC}">
                        <c15:formulaRef>
                          <c15:sqref>工作表1!$B$1</c15:sqref>
                        </c15:formulaRef>
                      </c:ext>
                    </c:extLst>
                    <c:strCache>
                      <c:ptCount val="1"/>
                      <c:pt idx="0">
                        <c:v>通訊設備</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工作表1!$A$2:$A$5</c15:sqref>
                        </c15:formulaRef>
                      </c:ext>
                    </c:extLst>
                    <c:strCache>
                      <c:ptCount val="4"/>
                      <c:pt idx="0">
                        <c:v>2019</c:v>
                      </c:pt>
                      <c:pt idx="1">
                        <c:v>2020</c:v>
                      </c:pt>
                      <c:pt idx="2">
                        <c:v>2021</c:v>
                      </c:pt>
                      <c:pt idx="3">
                        <c:v>2022(f)</c:v>
                      </c:pt>
                    </c:strCache>
                  </c:strRef>
                </c:cat>
                <c:val>
                  <c:numRef>
                    <c:extLst>
                      <c:ext uri="{02D57815-91ED-43cb-92C2-25804820EDAC}">
                        <c15:formulaRef>
                          <c15:sqref>工作表1!$B$2:$B$5</c15:sqref>
                        </c15:formulaRef>
                      </c:ext>
                    </c:extLst>
                    <c:numCache>
                      <c:formatCode>#,##0_ </c:formatCode>
                      <c:ptCount val="4"/>
                      <c:pt idx="1">
                        <c:v>4769</c:v>
                      </c:pt>
                      <c:pt idx="2">
                        <c:v>4852</c:v>
                      </c:pt>
                      <c:pt idx="3">
                        <c:v>4931</c:v>
                      </c:pt>
                    </c:numCache>
                  </c:numRef>
                </c:val>
                <c:extLst>
                  <c:ext xmlns:c16="http://schemas.microsoft.com/office/drawing/2014/chart" uri="{C3380CC4-5D6E-409C-BE32-E72D297353CC}">
                    <c16:uniqueId val="{00000001-DB94-4D97-B7ED-E1C22E9918A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工作表1!$C$1</c15:sqref>
                        </c15:formulaRef>
                      </c:ext>
                    </c:extLst>
                    <c:strCache>
                      <c:ptCount val="1"/>
                      <c:pt idx="0">
                        <c:v>個人行動裝置</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工作表1!$A$2:$A$5</c15:sqref>
                        </c15:formulaRef>
                      </c:ext>
                    </c:extLst>
                    <c:strCache>
                      <c:ptCount val="4"/>
                      <c:pt idx="0">
                        <c:v>2019</c:v>
                      </c:pt>
                      <c:pt idx="1">
                        <c:v>2020</c:v>
                      </c:pt>
                      <c:pt idx="2">
                        <c:v>2021</c:v>
                      </c:pt>
                      <c:pt idx="3">
                        <c:v>2022(f)</c:v>
                      </c:pt>
                    </c:strCache>
                  </c:strRef>
                </c:cat>
                <c:val>
                  <c:numRef>
                    <c:extLst xmlns:c15="http://schemas.microsoft.com/office/drawing/2012/chart">
                      <c:ext xmlns:c15="http://schemas.microsoft.com/office/drawing/2012/chart" uri="{02D57815-91ED-43cb-92C2-25804820EDAC}">
                        <c15:formulaRef>
                          <c15:sqref>工作表1!$C$2:$C$5</c15:sqref>
                        </c15:formulaRef>
                      </c:ext>
                    </c:extLst>
                    <c:numCache>
                      <c:formatCode>#,##0_ </c:formatCode>
                      <c:ptCount val="4"/>
                      <c:pt idx="1">
                        <c:v>3686</c:v>
                      </c:pt>
                      <c:pt idx="2">
                        <c:v>3776</c:v>
                      </c:pt>
                      <c:pt idx="3">
                        <c:v>3947</c:v>
                      </c:pt>
                    </c:numCache>
                  </c:numRef>
                </c:val>
                <c:extLst xmlns:c15="http://schemas.microsoft.com/office/drawing/2012/chart">
                  <c:ext xmlns:c16="http://schemas.microsoft.com/office/drawing/2014/chart" uri="{C3380CC4-5D6E-409C-BE32-E72D297353CC}">
                    <c16:uniqueId val="{00000002-DB94-4D97-B7ED-E1C22E9918A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工作表1!$D$1</c15:sqref>
                        </c15:formulaRef>
                      </c:ext>
                    </c:extLst>
                    <c:strCache>
                      <c:ptCount val="1"/>
                      <c:pt idx="0">
                        <c:v>通訊服務</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工作表1!$A$2:$A$5</c15:sqref>
                        </c15:formulaRef>
                      </c:ext>
                    </c:extLst>
                    <c:strCache>
                      <c:ptCount val="4"/>
                      <c:pt idx="0">
                        <c:v>2019</c:v>
                      </c:pt>
                      <c:pt idx="1">
                        <c:v>2020</c:v>
                      </c:pt>
                      <c:pt idx="2">
                        <c:v>2021</c:v>
                      </c:pt>
                      <c:pt idx="3">
                        <c:v>2022(f)</c:v>
                      </c:pt>
                    </c:strCache>
                  </c:strRef>
                </c:cat>
                <c:val>
                  <c:numRef>
                    <c:extLst xmlns:c15="http://schemas.microsoft.com/office/drawing/2012/chart">
                      <c:ext xmlns:c15="http://schemas.microsoft.com/office/drawing/2012/chart" uri="{02D57815-91ED-43cb-92C2-25804820EDAC}">
                        <c15:formulaRef>
                          <c15:sqref>工作表1!$D$2:$D$5</c15:sqref>
                        </c15:formulaRef>
                      </c:ext>
                    </c:extLst>
                    <c:numCache>
                      <c:formatCode>#,##0_ </c:formatCode>
                      <c:ptCount val="4"/>
                      <c:pt idx="1">
                        <c:v>3746</c:v>
                      </c:pt>
                      <c:pt idx="2">
                        <c:v>3885</c:v>
                      </c:pt>
                      <c:pt idx="3">
                        <c:v>3963</c:v>
                      </c:pt>
                    </c:numCache>
                  </c:numRef>
                </c:val>
                <c:extLst xmlns:c15="http://schemas.microsoft.com/office/drawing/2012/chart">
                  <c:ext xmlns:c16="http://schemas.microsoft.com/office/drawing/2014/chart" uri="{C3380CC4-5D6E-409C-BE32-E72D297353CC}">
                    <c16:uniqueId val="{00000003-DB94-4D97-B7ED-E1C22E9918A9}"/>
                  </c:ext>
                </c:extLst>
              </c15:ser>
            </c15:filteredBarSeries>
          </c:ext>
        </c:extLst>
      </c:barChart>
      <c:catAx>
        <c:axId val="1081540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81541760"/>
        <c:crosses val="autoZero"/>
        <c:auto val="1"/>
        <c:lblAlgn val="ctr"/>
        <c:lblOffset val="100"/>
        <c:noMultiLvlLbl val="0"/>
      </c:catAx>
      <c:valAx>
        <c:axId val="1081541760"/>
        <c:scaling>
          <c:orientation val="minMax"/>
          <c:max val="5"/>
          <c:min val="2"/>
        </c:scaling>
        <c:delete val="1"/>
        <c:axPos val="l"/>
        <c:majorGridlines>
          <c:spPr>
            <a:ln w="9525" cap="flat" cmpd="sng" algn="ctr">
              <a:solidFill>
                <a:schemeClr val="tx1">
                  <a:lumMod val="15000"/>
                  <a:lumOff val="85000"/>
                </a:schemeClr>
              </a:solidFill>
              <a:round/>
            </a:ln>
            <a:effectLst/>
          </c:spPr>
        </c:majorGridlines>
        <c:numFmt formatCode="#,##0.0_ " sourceLinked="1"/>
        <c:majorTickMark val="out"/>
        <c:minorTickMark val="none"/>
        <c:tickLblPos val="nextTo"/>
        <c:crossAx val="108154067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大學!$C$1</c:f>
              <c:strCache>
                <c:ptCount val="1"/>
                <c:pt idx="0">
                  <c:v>STEM學生數</c:v>
                </c:pt>
              </c:strCache>
            </c:strRef>
          </c:tx>
          <c:spPr>
            <a:solidFill>
              <a:srgbClr val="4F6E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Black" panose="020B0A04020102020204" pitchFamily="34" charset="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大學!$A$2:$A$12</c:f>
              <c:strCache>
                <c:ptCount val="11"/>
                <c:pt idx="0">
                  <c:v>100學年</c:v>
                </c:pt>
                <c:pt idx="1">
                  <c:v>101學年</c:v>
                </c:pt>
                <c:pt idx="2">
                  <c:v>102學年</c:v>
                </c:pt>
                <c:pt idx="3">
                  <c:v>103學年</c:v>
                </c:pt>
                <c:pt idx="4">
                  <c:v>104學年</c:v>
                </c:pt>
                <c:pt idx="5">
                  <c:v>105學年</c:v>
                </c:pt>
                <c:pt idx="6">
                  <c:v>106學年</c:v>
                </c:pt>
                <c:pt idx="7">
                  <c:v>107學年</c:v>
                </c:pt>
                <c:pt idx="8">
                  <c:v>108學年</c:v>
                </c:pt>
                <c:pt idx="9">
                  <c:v>109學年</c:v>
                </c:pt>
                <c:pt idx="10">
                  <c:v>110學年</c:v>
                </c:pt>
              </c:strCache>
            </c:strRef>
          </c:cat>
          <c:val>
            <c:numRef>
              <c:f>大學!$C$2:$C$12</c:f>
              <c:numCache>
                <c:formatCode>General</c:formatCode>
                <c:ptCount val="11"/>
                <c:pt idx="0">
                  <c:v>360083</c:v>
                </c:pt>
                <c:pt idx="1">
                  <c:v>351664</c:v>
                </c:pt>
                <c:pt idx="2">
                  <c:v>341965</c:v>
                </c:pt>
                <c:pt idx="3">
                  <c:v>334773</c:v>
                </c:pt>
                <c:pt idx="4">
                  <c:v>327351</c:v>
                </c:pt>
                <c:pt idx="5">
                  <c:v>316563</c:v>
                </c:pt>
                <c:pt idx="6">
                  <c:v>305093</c:v>
                </c:pt>
                <c:pt idx="7">
                  <c:v>299758</c:v>
                </c:pt>
                <c:pt idx="8">
                  <c:v>292635</c:v>
                </c:pt>
                <c:pt idx="9">
                  <c:v>289005</c:v>
                </c:pt>
                <c:pt idx="10">
                  <c:v>289193</c:v>
                </c:pt>
              </c:numCache>
            </c:numRef>
          </c:val>
          <c:extLst>
            <c:ext xmlns:c16="http://schemas.microsoft.com/office/drawing/2014/chart" uri="{C3380CC4-5D6E-409C-BE32-E72D297353CC}">
              <c16:uniqueId val="{00000000-2B9C-4AA0-AC59-8E6B639C956D}"/>
            </c:ext>
          </c:extLst>
        </c:ser>
        <c:ser>
          <c:idx val="1"/>
          <c:order val="1"/>
          <c:tx>
            <c:strRef>
              <c:f>大學!$D$1</c:f>
              <c:strCache>
                <c:ptCount val="1"/>
                <c:pt idx="0">
                  <c:v>非STEM學生數</c:v>
                </c:pt>
              </c:strCache>
            </c:strRef>
          </c:tx>
          <c:spPr>
            <a:solidFill>
              <a:srgbClr val="D9DFE8"/>
            </a:solidFill>
            <a:ln>
              <a:noFill/>
            </a:ln>
            <a:effectLst/>
          </c:spPr>
          <c:invertIfNegative val="0"/>
          <c:cat>
            <c:strRef>
              <c:f>大學!$A$2:$A$12</c:f>
              <c:strCache>
                <c:ptCount val="11"/>
                <c:pt idx="0">
                  <c:v>100學年</c:v>
                </c:pt>
                <c:pt idx="1">
                  <c:v>101學年</c:v>
                </c:pt>
                <c:pt idx="2">
                  <c:v>102學年</c:v>
                </c:pt>
                <c:pt idx="3">
                  <c:v>103學年</c:v>
                </c:pt>
                <c:pt idx="4">
                  <c:v>104學年</c:v>
                </c:pt>
                <c:pt idx="5">
                  <c:v>105學年</c:v>
                </c:pt>
                <c:pt idx="6">
                  <c:v>106學年</c:v>
                </c:pt>
                <c:pt idx="7">
                  <c:v>107學年</c:v>
                </c:pt>
                <c:pt idx="8">
                  <c:v>108學年</c:v>
                </c:pt>
                <c:pt idx="9">
                  <c:v>109學年</c:v>
                </c:pt>
                <c:pt idx="10">
                  <c:v>110學年</c:v>
                </c:pt>
              </c:strCache>
            </c:strRef>
          </c:cat>
          <c:val>
            <c:numRef>
              <c:f>大學!$D$2:$D$12</c:f>
              <c:numCache>
                <c:formatCode>General</c:formatCode>
                <c:ptCount val="11"/>
                <c:pt idx="0">
                  <c:v>626855</c:v>
                </c:pt>
                <c:pt idx="1">
                  <c:v>643789</c:v>
                </c:pt>
                <c:pt idx="2">
                  <c:v>654546</c:v>
                </c:pt>
                <c:pt idx="3">
                  <c:v>665036</c:v>
                </c:pt>
                <c:pt idx="4">
                  <c:v>671381</c:v>
                </c:pt>
                <c:pt idx="5">
                  <c:v>662016</c:v>
                </c:pt>
                <c:pt idx="6">
                  <c:v>645208</c:v>
                </c:pt>
                <c:pt idx="7">
                  <c:v>627193</c:v>
                </c:pt>
                <c:pt idx="8">
                  <c:v>605215</c:v>
                </c:pt>
                <c:pt idx="9">
                  <c:v>584760</c:v>
                </c:pt>
                <c:pt idx="10">
                  <c:v>568319</c:v>
                </c:pt>
              </c:numCache>
            </c:numRef>
          </c:val>
          <c:extLst>
            <c:ext xmlns:c16="http://schemas.microsoft.com/office/drawing/2014/chart" uri="{C3380CC4-5D6E-409C-BE32-E72D297353CC}">
              <c16:uniqueId val="{00000001-2B9C-4AA0-AC59-8E6B639C956D}"/>
            </c:ext>
          </c:extLst>
        </c:ser>
        <c:dLbls>
          <c:showLegendKey val="0"/>
          <c:showVal val="0"/>
          <c:showCatName val="0"/>
          <c:showSerName val="0"/>
          <c:showPercent val="0"/>
          <c:showBubbleSize val="0"/>
        </c:dLbls>
        <c:gapWidth val="40"/>
        <c:overlap val="100"/>
        <c:axId val="1081548288"/>
        <c:axId val="1081542304"/>
      </c:barChart>
      <c:lineChart>
        <c:grouping val="standard"/>
        <c:varyColors val="0"/>
        <c:ser>
          <c:idx val="2"/>
          <c:order val="2"/>
          <c:tx>
            <c:strRef>
              <c:f>大學!$E$1</c:f>
              <c:strCache>
                <c:ptCount val="1"/>
                <c:pt idx="0">
                  <c:v>STEM學生數占比</c:v>
                </c:pt>
              </c:strCache>
            </c:strRef>
          </c:tx>
          <c:spPr>
            <a:ln w="28575" cap="rnd">
              <a:solidFill>
                <a:srgbClr val="405068"/>
              </a:solidFill>
              <a:round/>
            </a:ln>
            <a:effectLst/>
          </c:spPr>
          <c:marker>
            <c:symbol val="circle"/>
            <c:size val="12"/>
            <c:spPr>
              <a:solidFill>
                <a:srgbClr val="BFBFBF"/>
              </a:solidFill>
              <a:ln w="28575">
                <a:solidFill>
                  <a:srgbClr val="405068"/>
                </a:solidFill>
              </a:ln>
              <a:effectLst/>
            </c:spPr>
          </c:marker>
          <c:dLbls>
            <c:dLbl>
              <c:idx val="0"/>
              <c:layout>
                <c:manualLayout>
                  <c:x val="-7.9588007353180151E-3"/>
                  <c:y val="-2.0804546202883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9C-4AA0-AC59-8E6B639C956D}"/>
                </c:ext>
              </c:extLst>
            </c:dLbl>
            <c:dLbl>
              <c:idx val="1"/>
              <c:layout>
                <c:manualLayout>
                  <c:x val="-7.9588007353179873E-3"/>
                  <c:y val="-2.773939493717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9C-4AA0-AC59-8E6B639C956D}"/>
                </c:ext>
              </c:extLst>
            </c:dLbl>
            <c:dLbl>
              <c:idx val="2"/>
              <c:layout>
                <c:manualLayout>
                  <c:x val="-1.2734081176508779E-2"/>
                  <c:y val="-4.1609092405767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9C-4AA0-AC59-8E6B639C956D}"/>
                </c:ext>
              </c:extLst>
            </c:dLbl>
            <c:dLbl>
              <c:idx val="3"/>
              <c:layout>
                <c:manualLayout>
                  <c:x val="-1.1142321029445181E-2"/>
                  <c:y val="-5.2011365507209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9C-4AA0-AC59-8E6B639C956D}"/>
                </c:ext>
              </c:extLst>
            </c:dLbl>
            <c:dLbl>
              <c:idx val="4"/>
              <c:layout>
                <c:manualLayout>
                  <c:x val="-1.2734081176508837E-2"/>
                  <c:y val="-4.1609092405767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9C-4AA0-AC59-8E6B639C956D}"/>
                </c:ext>
              </c:extLst>
            </c:dLbl>
            <c:dLbl>
              <c:idx val="5"/>
              <c:layout>
                <c:manualLayout>
                  <c:x val="-1.9101121764763286E-2"/>
                  <c:y val="-5.8210683434803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9C-4AA0-AC59-8E6B639C956D}"/>
                </c:ext>
              </c:extLst>
            </c:dLbl>
            <c:dLbl>
              <c:idx val="6"/>
              <c:layout>
                <c:manualLayout>
                  <c:x val="-3.1835202941271949E-2"/>
                  <c:y val="-6.0241993457762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9C-4AA0-AC59-8E6B639C956D}"/>
                </c:ext>
              </c:extLst>
            </c:dLbl>
            <c:dLbl>
              <c:idx val="7"/>
              <c:layout>
                <c:manualLayout>
                  <c:x val="-4.1385763823653644E-2"/>
                  <c:y val="-6.230852377547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9C-4AA0-AC59-8E6B639C956D}"/>
                </c:ext>
              </c:extLst>
            </c:dLbl>
            <c:dLbl>
              <c:idx val="8"/>
              <c:layout>
                <c:manualLayout>
                  <c:x val="-3.3426963088335544E-2"/>
                  <c:y val="-7.2010213339427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9C-4AA0-AC59-8E6B639C956D}"/>
                </c:ext>
              </c:extLst>
            </c:dLbl>
            <c:dLbl>
              <c:idx val="9"/>
              <c:layout>
                <c:manualLayout>
                  <c:x val="-2.2284642058890362E-2"/>
                  <c:y val="-7.4076743657138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9C-4AA0-AC59-8E6B639C956D}"/>
                </c:ext>
              </c:extLst>
            </c:dLbl>
            <c:dLbl>
              <c:idx val="10"/>
              <c:layout>
                <c:manualLayout>
                  <c:x val="-2.5468162353017673E-2"/>
                  <c:y val="-6.5881062975798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B9C-4AA0-AC59-8E6B639C956D}"/>
                </c:ext>
              </c:extLst>
            </c:dLbl>
            <c:spPr>
              <a:noFill/>
              <a:ln>
                <a:noFill/>
              </a:ln>
              <a:effectLst/>
            </c:spPr>
            <c:txPr>
              <a:bodyPr rot="0" spcFirstLastPara="1" vertOverflow="ellipsis" vert="horz" wrap="square" anchor="ctr" anchorCtr="1"/>
              <a:lstStyle/>
              <a:p>
                <a:pPr>
                  <a:defRPr sz="1050" b="1" i="0" u="none" strike="noStrike" kern="1200" baseline="0">
                    <a:solidFill>
                      <a:srgbClr val="0B2A43"/>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大學!$A$2:$A$12</c:f>
              <c:strCache>
                <c:ptCount val="11"/>
                <c:pt idx="0">
                  <c:v>100學年</c:v>
                </c:pt>
                <c:pt idx="1">
                  <c:v>101學年</c:v>
                </c:pt>
                <c:pt idx="2">
                  <c:v>102學年</c:v>
                </c:pt>
                <c:pt idx="3">
                  <c:v>103學年</c:v>
                </c:pt>
                <c:pt idx="4">
                  <c:v>104學年</c:v>
                </c:pt>
                <c:pt idx="5">
                  <c:v>105學年</c:v>
                </c:pt>
                <c:pt idx="6">
                  <c:v>106學年</c:v>
                </c:pt>
                <c:pt idx="7">
                  <c:v>107學年</c:v>
                </c:pt>
                <c:pt idx="8">
                  <c:v>108學年</c:v>
                </c:pt>
                <c:pt idx="9">
                  <c:v>109學年</c:v>
                </c:pt>
                <c:pt idx="10">
                  <c:v>110學年</c:v>
                </c:pt>
              </c:strCache>
            </c:strRef>
          </c:cat>
          <c:val>
            <c:numRef>
              <c:f>大學!$E$2:$E$12</c:f>
              <c:numCache>
                <c:formatCode>0.0%</c:formatCode>
                <c:ptCount val="11"/>
                <c:pt idx="0">
                  <c:v>0.36484865310688208</c:v>
                </c:pt>
                <c:pt idx="1">
                  <c:v>0.35327032014570253</c:v>
                </c:pt>
                <c:pt idx="2">
                  <c:v>0.34316229324111824</c:v>
                </c:pt>
                <c:pt idx="3">
                  <c:v>0.3348369538581869</c:v>
                </c:pt>
                <c:pt idx="4">
                  <c:v>0.32776660805901886</c:v>
                </c:pt>
                <c:pt idx="5">
                  <c:v>0.32349253356141916</c:v>
                </c:pt>
                <c:pt idx="6">
                  <c:v>0.32104880453666784</c:v>
                </c:pt>
                <c:pt idx="7">
                  <c:v>0.32338063177017989</c:v>
                </c:pt>
                <c:pt idx="8">
                  <c:v>0.32592860722837891</c:v>
                </c:pt>
                <c:pt idx="9">
                  <c:v>0.33075827024428767</c:v>
                </c:pt>
                <c:pt idx="10">
                  <c:v>0.33724659246751065</c:v>
                </c:pt>
              </c:numCache>
            </c:numRef>
          </c:val>
          <c:smooth val="0"/>
          <c:extLst>
            <c:ext xmlns:c16="http://schemas.microsoft.com/office/drawing/2014/chart" uri="{C3380CC4-5D6E-409C-BE32-E72D297353CC}">
              <c16:uniqueId val="{00000002-2B9C-4AA0-AC59-8E6B639C956D}"/>
            </c:ext>
          </c:extLst>
        </c:ser>
        <c:dLbls>
          <c:showLegendKey val="0"/>
          <c:showVal val="0"/>
          <c:showCatName val="0"/>
          <c:showSerName val="0"/>
          <c:showPercent val="0"/>
          <c:showBubbleSize val="0"/>
        </c:dLbls>
        <c:marker val="1"/>
        <c:smooth val="0"/>
        <c:axId val="1081543936"/>
        <c:axId val="1081542848"/>
      </c:lineChart>
      <c:catAx>
        <c:axId val="108154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81542304"/>
        <c:crosses val="autoZero"/>
        <c:auto val="1"/>
        <c:lblAlgn val="ctr"/>
        <c:lblOffset val="100"/>
        <c:noMultiLvlLbl val="0"/>
      </c:catAx>
      <c:valAx>
        <c:axId val="1081542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81548288"/>
        <c:crosses val="autoZero"/>
        <c:crossBetween val="between"/>
      </c:valAx>
      <c:valAx>
        <c:axId val="108154284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81543936"/>
        <c:crosses val="max"/>
        <c:crossBetween val="between"/>
      </c:valAx>
      <c:catAx>
        <c:axId val="1081543936"/>
        <c:scaling>
          <c:orientation val="minMax"/>
        </c:scaling>
        <c:delete val="1"/>
        <c:axPos val="b"/>
        <c:numFmt formatCode="General" sourceLinked="1"/>
        <c:majorTickMark val="out"/>
        <c:minorTickMark val="none"/>
        <c:tickLblPos val="nextTo"/>
        <c:crossAx val="10815428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碩博!$B$1</c:f>
              <c:strCache>
                <c:ptCount val="1"/>
                <c:pt idx="0">
                  <c:v>STEM領域博士生</c:v>
                </c:pt>
              </c:strCache>
            </c:strRef>
          </c:tx>
          <c:spPr>
            <a:solidFill>
              <a:schemeClr val="accent1"/>
            </a:solidFill>
            <a:ln>
              <a:noFill/>
            </a:ln>
            <a:effectLst/>
          </c:spPr>
          <c:invertIfNegative val="0"/>
          <c:dPt>
            <c:idx val="0"/>
            <c:invertIfNegative val="0"/>
            <c:bubble3D val="0"/>
            <c:spPr>
              <a:solidFill>
                <a:srgbClr val="0B2A43"/>
              </a:solidFill>
              <a:ln>
                <a:noFill/>
              </a:ln>
              <a:effectLst/>
            </c:spPr>
            <c:extLst>
              <c:ext xmlns:c16="http://schemas.microsoft.com/office/drawing/2014/chart" uri="{C3380CC4-5D6E-409C-BE32-E72D297353CC}">
                <c16:uniqueId val="{00000001-61FB-4F4A-A605-97BC78764775}"/>
              </c:ext>
            </c:extLst>
          </c:dPt>
          <c:dPt>
            <c:idx val="1"/>
            <c:invertIfNegative val="0"/>
            <c:bubble3D val="0"/>
            <c:spPr>
              <a:solidFill>
                <a:srgbClr val="38DCEF"/>
              </a:solidFill>
              <a:ln>
                <a:noFill/>
              </a:ln>
              <a:effectLst/>
            </c:spPr>
            <c:extLst>
              <c:ext xmlns:c16="http://schemas.microsoft.com/office/drawing/2014/chart" uri="{C3380CC4-5D6E-409C-BE32-E72D297353CC}">
                <c16:uniqueId val="{00000002-61FB-4F4A-A605-97BC78764775}"/>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B2A43"/>
                      </a:solidFill>
                      <a:latin typeface="Arial Black" panose="020B0A04020102020204" pitchFamily="34" charset="0"/>
                      <a:ea typeface="+mn-ea"/>
                      <a:cs typeface="+mn-cs"/>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2-61FB-4F4A-A605-97BC7876477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Black" panose="020B0A04020102020204" pitchFamily="34" charset="0"/>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碩博!$A$2:$A$3</c:f>
              <c:strCache>
                <c:ptCount val="2"/>
                <c:pt idx="0">
                  <c:v>100學年</c:v>
                </c:pt>
                <c:pt idx="1">
                  <c:v>110學年</c:v>
                </c:pt>
              </c:strCache>
            </c:strRef>
          </c:cat>
          <c:val>
            <c:numRef>
              <c:f>碩博!$B$2:$B$3</c:f>
              <c:numCache>
                <c:formatCode>General</c:formatCode>
                <c:ptCount val="2"/>
                <c:pt idx="0">
                  <c:v>18525</c:v>
                </c:pt>
                <c:pt idx="1">
                  <c:v>12939</c:v>
                </c:pt>
              </c:numCache>
            </c:numRef>
          </c:val>
          <c:extLst>
            <c:ext xmlns:c16="http://schemas.microsoft.com/office/drawing/2014/chart" uri="{C3380CC4-5D6E-409C-BE32-E72D297353CC}">
              <c16:uniqueId val="{00000000-61FB-4F4A-A605-97BC78764775}"/>
            </c:ext>
          </c:extLst>
        </c:ser>
        <c:dLbls>
          <c:dLblPos val="ctr"/>
          <c:showLegendKey val="0"/>
          <c:showVal val="1"/>
          <c:showCatName val="0"/>
          <c:showSerName val="0"/>
          <c:showPercent val="0"/>
          <c:showBubbleSize val="0"/>
        </c:dLbls>
        <c:gapWidth val="130"/>
        <c:overlap val="-27"/>
        <c:axId val="1081536320"/>
        <c:axId val="1081535776"/>
      </c:barChart>
      <c:catAx>
        <c:axId val="1081536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zh-TW"/>
          </a:p>
        </c:txPr>
        <c:crossAx val="1081535776"/>
        <c:crosses val="autoZero"/>
        <c:auto val="1"/>
        <c:lblAlgn val="ctr"/>
        <c:lblOffset val="100"/>
        <c:noMultiLvlLbl val="0"/>
      </c:catAx>
      <c:valAx>
        <c:axId val="1081535776"/>
        <c:scaling>
          <c:orientation val="minMax"/>
        </c:scaling>
        <c:delete val="1"/>
        <c:axPos val="l"/>
        <c:numFmt formatCode="General" sourceLinked="1"/>
        <c:majorTickMark val="out"/>
        <c:minorTickMark val="none"/>
        <c:tickLblPos val="nextTo"/>
        <c:crossAx val="108153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碩博!$B$5</c:f>
              <c:strCache>
                <c:ptCount val="1"/>
                <c:pt idx="0">
                  <c:v>STEM領域碩士生</c:v>
                </c:pt>
              </c:strCache>
            </c:strRef>
          </c:tx>
          <c:spPr>
            <a:solidFill>
              <a:srgbClr val="0B2A43"/>
            </a:solidFill>
            <a:ln>
              <a:noFill/>
            </a:ln>
            <a:effectLst/>
          </c:spPr>
          <c:invertIfNegative val="0"/>
          <c:dPt>
            <c:idx val="1"/>
            <c:invertIfNegative val="0"/>
            <c:bubble3D val="0"/>
            <c:spPr>
              <a:solidFill>
                <a:srgbClr val="38DCEF"/>
              </a:solidFill>
              <a:ln>
                <a:noFill/>
              </a:ln>
              <a:effectLst/>
            </c:spPr>
            <c:extLst>
              <c:ext xmlns:c16="http://schemas.microsoft.com/office/drawing/2014/chart" uri="{C3380CC4-5D6E-409C-BE32-E72D297353CC}">
                <c16:uniqueId val="{00000002-66F7-4EED-88F5-AA7BCBB80277}"/>
              </c:ext>
            </c:extLst>
          </c:dPt>
          <c:dLbls>
            <c:dLbl>
              <c:idx val="0"/>
              <c:layout>
                <c:manualLayout>
                  <c:x val="-3.6260300994759957E-3"/>
                  <c:y val="0.428765152609259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F7-4EED-88F5-AA7BCBB80277}"/>
                </c:ext>
              </c:extLst>
            </c:dLbl>
            <c:dLbl>
              <c:idx val="1"/>
              <c:layout>
                <c:manualLayout>
                  <c:x val="-1.3295290109752772E-16"/>
                  <c:y val="0.4367052480279491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B2A43"/>
                      </a:solidFill>
                      <a:latin typeface="Arial Black" panose="020B0A04020102020204" pitchFamily="34" charset="0"/>
                      <a:ea typeface="+mn-ea"/>
                      <a:cs typeface="+mn-cs"/>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F7-4EED-88F5-AA7BCBB802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Black" panose="020B0A04020102020204" pitchFamily="34" charset="0"/>
                    <a:ea typeface="+mn-ea"/>
                    <a:cs typeface="+mn-cs"/>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碩博!$A$6:$A$7</c:f>
              <c:strCache>
                <c:ptCount val="2"/>
                <c:pt idx="0">
                  <c:v>100學年</c:v>
                </c:pt>
                <c:pt idx="1">
                  <c:v>110學年</c:v>
                </c:pt>
              </c:strCache>
            </c:strRef>
          </c:cat>
          <c:val>
            <c:numRef>
              <c:f>碩博!$B$6:$B$7</c:f>
              <c:numCache>
                <c:formatCode>General</c:formatCode>
                <c:ptCount val="2"/>
                <c:pt idx="0">
                  <c:v>75042</c:v>
                </c:pt>
                <c:pt idx="1">
                  <c:v>67354</c:v>
                </c:pt>
              </c:numCache>
            </c:numRef>
          </c:val>
          <c:extLst>
            <c:ext xmlns:c16="http://schemas.microsoft.com/office/drawing/2014/chart" uri="{C3380CC4-5D6E-409C-BE32-E72D297353CC}">
              <c16:uniqueId val="{00000000-66F7-4EED-88F5-AA7BCBB80277}"/>
            </c:ext>
          </c:extLst>
        </c:ser>
        <c:dLbls>
          <c:showLegendKey val="0"/>
          <c:showVal val="0"/>
          <c:showCatName val="0"/>
          <c:showSerName val="0"/>
          <c:showPercent val="0"/>
          <c:showBubbleSize val="0"/>
        </c:dLbls>
        <c:gapWidth val="130"/>
        <c:overlap val="-27"/>
        <c:axId val="1081544480"/>
        <c:axId val="1081543392"/>
      </c:barChart>
      <c:catAx>
        <c:axId val="10815444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zh-TW"/>
          </a:p>
        </c:txPr>
        <c:crossAx val="1081543392"/>
        <c:crosses val="autoZero"/>
        <c:auto val="1"/>
        <c:lblAlgn val="ctr"/>
        <c:lblOffset val="100"/>
        <c:noMultiLvlLbl val="0"/>
      </c:catAx>
      <c:valAx>
        <c:axId val="1081543392"/>
        <c:scaling>
          <c:orientation val="minMax"/>
          <c:min val="0"/>
        </c:scaling>
        <c:delete val="1"/>
        <c:axPos val="l"/>
        <c:numFmt formatCode="General" sourceLinked="1"/>
        <c:majorTickMark val="out"/>
        <c:minorTickMark val="none"/>
        <c:tickLblPos val="nextTo"/>
        <c:crossAx val="1081544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84397187343009"/>
          <c:y val="0.1568841407818648"/>
          <c:w val="0.54413199476612861"/>
          <c:h val="0.70453130465627434"/>
        </c:manualLayout>
      </c:layout>
      <c:lineChart>
        <c:grouping val="standard"/>
        <c:varyColors val="0"/>
        <c:ser>
          <c:idx val="1"/>
          <c:order val="0"/>
          <c:tx>
            <c:strRef>
              <c:f>'Figure HED-29'!$C$4</c:f>
              <c:strCache>
                <c:ptCount val="1"/>
                <c:pt idx="0">
                  <c:v>China</c:v>
                </c:pt>
              </c:strCache>
            </c:strRef>
          </c:tx>
          <c:spPr>
            <a:ln w="57150" cap="rnd">
              <a:solidFill>
                <a:srgbClr val="279EAB"/>
              </a:solidFill>
              <a:round/>
            </a:ln>
            <a:effectLst/>
          </c:spPr>
          <c:marker>
            <c:symbol val="none"/>
          </c:marker>
          <c:cat>
            <c:strRef>
              <c:f>'Figure HED-29'!$A$5:$A$23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'Figure HED-29'!$C$5:$C$23</c:f>
              <c:numCache>
                <c:formatCode>#,##0</c:formatCode>
                <c:ptCount val="19"/>
                <c:pt idx="0">
                  <c:v>7766</c:v>
                </c:pt>
                <c:pt idx="1">
                  <c:v>8153</c:v>
                </c:pt>
                <c:pt idx="2">
                  <c:v>9523</c:v>
                </c:pt>
                <c:pt idx="3">
                  <c:v>12238</c:v>
                </c:pt>
                <c:pt idx="4">
                  <c:v>14858</c:v>
                </c:pt>
                <c:pt idx="5">
                  <c:v>17595</c:v>
                </c:pt>
                <c:pt idx="6">
                  <c:v>22953</c:v>
                </c:pt>
                <c:pt idx="7">
                  <c:v>26582</c:v>
                </c:pt>
                <c:pt idx="8">
                  <c:v>28439</c:v>
                </c:pt>
                <c:pt idx="9">
                  <c:v>31423</c:v>
                </c:pt>
                <c:pt idx="10">
                  <c:v>31410</c:v>
                </c:pt>
                <c:pt idx="11">
                  <c:v>32208</c:v>
                </c:pt>
                <c:pt idx="12">
                  <c:v>32331</c:v>
                </c:pt>
                <c:pt idx="13">
                  <c:v>33490</c:v>
                </c:pt>
                <c:pt idx="14">
                  <c:v>34103</c:v>
                </c:pt>
                <c:pt idx="15">
                  <c:v>34440</c:v>
                </c:pt>
                <c:pt idx="16">
                  <c:v>35147</c:v>
                </c:pt>
                <c:pt idx="17">
                  <c:v>37506</c:v>
                </c:pt>
                <c:pt idx="18">
                  <c:v>39768</c:v>
                </c:pt>
              </c:numCache>
            </c:numRef>
          </c:val>
          <c:smooth val="0"/>
          <c:extLst>
            <c:ext xmlns:c16="http://schemas.microsoft.com/office/drawing/2014/chart" uri="{C3380CC4-5D6E-409C-BE32-E72D297353CC}">
              <c16:uniqueId val="{00000000-C89A-468A-A026-A3740B596641}"/>
            </c:ext>
          </c:extLst>
        </c:ser>
        <c:ser>
          <c:idx val="2"/>
          <c:order val="1"/>
          <c:tx>
            <c:strRef>
              <c:f>'Figure HED-29'!$D$4</c:f>
              <c:strCache>
                <c:ptCount val="1"/>
                <c:pt idx="0">
                  <c:v>France</c:v>
                </c:pt>
              </c:strCache>
            </c:strRef>
          </c:tx>
          <c:spPr>
            <a:ln w="50800" cap="rnd">
              <a:solidFill>
                <a:srgbClr val="45C1A4"/>
              </a:solidFill>
              <a:round/>
            </a:ln>
            <a:effectLst/>
          </c:spPr>
          <c:marker>
            <c:symbol val="none"/>
          </c:marker>
          <c:cat>
            <c:strRef>
              <c:f>'Figure HED-29'!$A$5:$A$23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'Figure HED-29'!$D$5:$D$23</c:f>
              <c:numCache>
                <c:formatCode>#,##0</c:formatCode>
                <c:ptCount val="19"/>
                <c:pt idx="0">
                  <c:v>6640</c:v>
                </c:pt>
                <c:pt idx="1">
                  <c:v>6957</c:v>
                </c:pt>
                <c:pt idx="2">
                  <c:v>6957</c:v>
                </c:pt>
                <c:pt idx="3">
                  <c:v>5639</c:v>
                </c:pt>
                <c:pt idx="4">
                  <c:v>5639</c:v>
                </c:pt>
                <c:pt idx="5">
                  <c:v>6868</c:v>
                </c:pt>
                <c:pt idx="6">
                  <c:v>6854</c:v>
                </c:pt>
                <c:pt idx="7">
                  <c:v>7402</c:v>
                </c:pt>
                <c:pt idx="8">
                  <c:v>7835</c:v>
                </c:pt>
                <c:pt idx="9">
                  <c:v>8356</c:v>
                </c:pt>
                <c:pt idx="10">
                  <c:v>9025</c:v>
                </c:pt>
                <c:pt idx="11">
                  <c:v>9466</c:v>
                </c:pt>
                <c:pt idx="12">
                  <c:v>9692</c:v>
                </c:pt>
                <c:pt idx="13">
                  <c:v>9731</c:v>
                </c:pt>
                <c:pt idx="14">
                  <c:v>10023</c:v>
                </c:pt>
                <c:pt idx="15">
                  <c:v>10020</c:v>
                </c:pt>
                <c:pt idx="16">
                  <c:v>9564</c:v>
                </c:pt>
                <c:pt idx="17">
                  <c:v>9755</c:v>
                </c:pt>
                <c:pt idx="18">
                  <c:v>8987</c:v>
                </c:pt>
              </c:numCache>
            </c:numRef>
          </c:val>
          <c:smooth val="0"/>
          <c:extLst>
            <c:ext xmlns:c16="http://schemas.microsoft.com/office/drawing/2014/chart" uri="{C3380CC4-5D6E-409C-BE32-E72D297353CC}">
              <c16:uniqueId val="{00000001-C89A-468A-A026-A3740B596641}"/>
            </c:ext>
          </c:extLst>
        </c:ser>
        <c:ser>
          <c:idx val="4"/>
          <c:order val="2"/>
          <c:tx>
            <c:strRef>
              <c:f>'Figure HED-29'!$F$4</c:f>
              <c:strCache>
                <c:ptCount val="1"/>
                <c:pt idx="0">
                  <c:v>India</c:v>
                </c:pt>
              </c:strCache>
            </c:strRef>
          </c:tx>
          <c:spPr>
            <a:ln w="50800" cap="rnd">
              <a:solidFill>
                <a:schemeClr val="accent5"/>
              </a:solidFill>
              <a:round/>
            </a:ln>
            <a:effectLst/>
          </c:spPr>
          <c:marker>
            <c:symbol val="none"/>
          </c:marker>
          <c:cat>
            <c:strRef>
              <c:f>'Figure HED-29'!$A$5:$A$23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'Figure HED-29'!$F$5:$F$23</c:f>
              <c:numCache>
                <c:formatCode>#,##0</c:formatCode>
                <c:ptCount val="19"/>
                <c:pt idx="0">
                  <c:v>5541</c:v>
                </c:pt>
                <c:pt idx="1">
                  <c:v>5504</c:v>
                </c:pt>
                <c:pt idx="2">
                  <c:v>5637</c:v>
                </c:pt>
                <c:pt idx="3">
                  <c:v>6471</c:v>
                </c:pt>
                <c:pt idx="4">
                  <c:v>7636</c:v>
                </c:pt>
                <c:pt idx="5">
                  <c:v>7537</c:v>
                </c:pt>
                <c:pt idx="6">
                  <c:v>7982</c:v>
                </c:pt>
                <c:pt idx="7" formatCode="#,##0.0">
                  <c:v>0</c:v>
                </c:pt>
                <c:pt idx="8" formatCode="#,##0.0">
                  <c:v>0</c:v>
                </c:pt>
                <c:pt idx="9" formatCode="#,##0.0">
                  <c:v>0</c:v>
                </c:pt>
                <c:pt idx="10" formatCode="#,##0.0">
                  <c:v>0</c:v>
                </c:pt>
                <c:pt idx="11">
                  <c:v>14191</c:v>
                </c:pt>
                <c:pt idx="12">
                  <c:v>15132</c:v>
                </c:pt>
                <c:pt idx="13">
                  <c:v>15500</c:v>
                </c:pt>
                <c:pt idx="14">
                  <c:v>13616</c:v>
                </c:pt>
                <c:pt idx="15">
                  <c:v>15780</c:v>
                </c:pt>
                <c:pt idx="16">
                  <c:v>17905</c:v>
                </c:pt>
                <c:pt idx="17">
                  <c:v>23246</c:v>
                </c:pt>
                <c:pt idx="18">
                  <c:v>26890</c:v>
                </c:pt>
              </c:numCache>
            </c:numRef>
          </c:val>
          <c:smooth val="0"/>
          <c:extLst>
            <c:ext xmlns:c16="http://schemas.microsoft.com/office/drawing/2014/chart" uri="{C3380CC4-5D6E-409C-BE32-E72D297353CC}">
              <c16:uniqueId val="{00000002-C89A-468A-A026-A3740B596641}"/>
            </c:ext>
          </c:extLst>
        </c:ser>
        <c:ser>
          <c:idx val="5"/>
          <c:order val="3"/>
          <c:tx>
            <c:strRef>
              <c:f>'Figure HED-29'!$G$4</c:f>
              <c:strCache>
                <c:ptCount val="1"/>
                <c:pt idx="0">
                  <c:v>Japan</c:v>
                </c:pt>
              </c:strCache>
            </c:strRef>
          </c:tx>
          <c:spPr>
            <a:ln w="53975" cap="rnd">
              <a:solidFill>
                <a:schemeClr val="accent6"/>
              </a:solidFill>
              <a:round/>
            </a:ln>
            <a:effectLst/>
          </c:spPr>
          <c:marker>
            <c:symbol val="none"/>
          </c:marker>
          <c:cat>
            <c:strRef>
              <c:f>'Figure HED-29'!$A$5:$A$23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'Figure HED-29'!$G$5:$G$23</c:f>
              <c:numCache>
                <c:formatCode>#,##0</c:formatCode>
                <c:ptCount val="19"/>
                <c:pt idx="0">
                  <c:v>7089</c:v>
                </c:pt>
                <c:pt idx="1">
                  <c:v>7401</c:v>
                </c:pt>
                <c:pt idx="2">
                  <c:v>7461</c:v>
                </c:pt>
                <c:pt idx="3">
                  <c:v>7581</c:v>
                </c:pt>
                <c:pt idx="4">
                  <c:v>7912</c:v>
                </c:pt>
                <c:pt idx="5">
                  <c:v>7658</c:v>
                </c:pt>
                <c:pt idx="6">
                  <c:v>8122</c:v>
                </c:pt>
                <c:pt idx="7">
                  <c:v>8017</c:v>
                </c:pt>
                <c:pt idx="8">
                  <c:v>7761</c:v>
                </c:pt>
                <c:pt idx="9">
                  <c:v>7396</c:v>
                </c:pt>
                <c:pt idx="10">
                  <c:v>7470</c:v>
                </c:pt>
                <c:pt idx="11">
                  <c:v>7100</c:v>
                </c:pt>
                <c:pt idx="12">
                  <c:v>7100</c:v>
                </c:pt>
                <c:pt idx="13">
                  <c:v>6791</c:v>
                </c:pt>
                <c:pt idx="14">
                  <c:v>7357</c:v>
                </c:pt>
                <c:pt idx="15">
                  <c:v>7540</c:v>
                </c:pt>
                <c:pt idx="16">
                  <c:v>7391</c:v>
                </c:pt>
                <c:pt idx="17">
                  <c:v>6745</c:v>
                </c:pt>
                <c:pt idx="18">
                  <c:v>6754</c:v>
                </c:pt>
              </c:numCache>
            </c:numRef>
          </c:val>
          <c:smooth val="0"/>
          <c:extLst>
            <c:ext xmlns:c16="http://schemas.microsoft.com/office/drawing/2014/chart" uri="{C3380CC4-5D6E-409C-BE32-E72D297353CC}">
              <c16:uniqueId val="{00000003-C89A-468A-A026-A3740B596641}"/>
            </c:ext>
          </c:extLst>
        </c:ser>
        <c:ser>
          <c:idx val="6"/>
          <c:order val="4"/>
          <c:tx>
            <c:strRef>
              <c:f>'Figure HED-29'!$H$4</c:f>
              <c:strCache>
                <c:ptCount val="1"/>
                <c:pt idx="0">
                  <c:v>South Korea</c:v>
                </c:pt>
              </c:strCache>
            </c:strRef>
          </c:tx>
          <c:spPr>
            <a:ln w="50800" cap="rnd">
              <a:solidFill>
                <a:schemeClr val="accent1">
                  <a:lumMod val="60000"/>
                </a:schemeClr>
              </a:solidFill>
              <a:round/>
            </a:ln>
            <a:effectLst/>
          </c:spPr>
          <c:marker>
            <c:symbol val="none"/>
          </c:marker>
          <c:cat>
            <c:strRef>
              <c:f>'Figure HED-29'!$A$5:$A$23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'Figure HED-29'!$H$5:$H$23</c:f>
              <c:numCache>
                <c:formatCode>#,##0</c:formatCode>
                <c:ptCount val="19"/>
                <c:pt idx="0">
                  <c:v>2914</c:v>
                </c:pt>
                <c:pt idx="1">
                  <c:v>3013</c:v>
                </c:pt>
                <c:pt idx="2">
                  <c:v>3294</c:v>
                </c:pt>
                <c:pt idx="3">
                  <c:v>3280</c:v>
                </c:pt>
                <c:pt idx="4">
                  <c:v>3629</c:v>
                </c:pt>
                <c:pt idx="5">
                  <c:v>3817</c:v>
                </c:pt>
                <c:pt idx="6">
                  <c:v>3943</c:v>
                </c:pt>
                <c:pt idx="7">
                  <c:v>3796</c:v>
                </c:pt>
                <c:pt idx="8">
                  <c:v>3867</c:v>
                </c:pt>
                <c:pt idx="9">
                  <c:v>3994</c:v>
                </c:pt>
                <c:pt idx="10">
                  <c:v>4421</c:v>
                </c:pt>
                <c:pt idx="11">
                  <c:v>5454</c:v>
                </c:pt>
                <c:pt idx="12">
                  <c:v>5713</c:v>
                </c:pt>
                <c:pt idx="13">
                  <c:v>5963</c:v>
                </c:pt>
                <c:pt idx="14">
                  <c:v>6087</c:v>
                </c:pt>
                <c:pt idx="15">
                  <c:v>6104</c:v>
                </c:pt>
                <c:pt idx="16">
                  <c:v>6557</c:v>
                </c:pt>
                <c:pt idx="17">
                  <c:v>6903</c:v>
                </c:pt>
                <c:pt idx="18">
                  <c:v>7077</c:v>
                </c:pt>
              </c:numCache>
            </c:numRef>
          </c:val>
          <c:smooth val="0"/>
          <c:extLst>
            <c:ext xmlns:c16="http://schemas.microsoft.com/office/drawing/2014/chart" uri="{C3380CC4-5D6E-409C-BE32-E72D297353CC}">
              <c16:uniqueId val="{00000004-C89A-468A-A026-A3740B596641}"/>
            </c:ext>
          </c:extLst>
        </c:ser>
        <c:ser>
          <c:idx val="8"/>
          <c:order val="5"/>
          <c:tx>
            <c:strRef>
              <c:f>'Figure HED-29'!$J$4</c:f>
              <c:strCache>
                <c:ptCount val="1"/>
                <c:pt idx="0">
                  <c:v>United Kingdom</c:v>
                </c:pt>
              </c:strCache>
            </c:strRef>
          </c:tx>
          <c:spPr>
            <a:ln w="50800" cap="rnd">
              <a:solidFill>
                <a:srgbClr val="0B2A43"/>
              </a:solidFill>
              <a:round/>
            </a:ln>
            <a:effectLst/>
          </c:spPr>
          <c:marker>
            <c:symbol val="none"/>
          </c:marker>
          <c:cat>
            <c:strRef>
              <c:f>'Figure HED-29'!$A$5:$A$23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'Figure HED-29'!$J$5:$J$23</c:f>
              <c:numCache>
                <c:formatCode>#,##0</c:formatCode>
                <c:ptCount val="19"/>
                <c:pt idx="0">
                  <c:v>7481</c:v>
                </c:pt>
                <c:pt idx="1">
                  <c:v>8878</c:v>
                </c:pt>
                <c:pt idx="2">
                  <c:v>8722</c:v>
                </c:pt>
                <c:pt idx="3">
                  <c:v>8971</c:v>
                </c:pt>
                <c:pt idx="4">
                  <c:v>9267</c:v>
                </c:pt>
                <c:pt idx="5">
                  <c:v>9582</c:v>
                </c:pt>
                <c:pt idx="6">
                  <c:v>9916</c:v>
                </c:pt>
                <c:pt idx="7">
                  <c:v>10524</c:v>
                </c:pt>
                <c:pt idx="8">
                  <c:v>9674</c:v>
                </c:pt>
                <c:pt idx="9">
                  <c:v>10425</c:v>
                </c:pt>
                <c:pt idx="10">
                  <c:v>11322</c:v>
                </c:pt>
                <c:pt idx="11">
                  <c:v>11859</c:v>
                </c:pt>
                <c:pt idx="12">
                  <c:v>12103</c:v>
                </c:pt>
                <c:pt idx="13">
                  <c:v>14732</c:v>
                </c:pt>
                <c:pt idx="14">
                  <c:v>14271</c:v>
                </c:pt>
                <c:pt idx="15">
                  <c:v>15338</c:v>
                </c:pt>
                <c:pt idx="16">
                  <c:v>15338</c:v>
                </c:pt>
                <c:pt idx="17">
                  <c:v>15757</c:v>
                </c:pt>
                <c:pt idx="18">
                  <c:v>17366</c:v>
                </c:pt>
              </c:numCache>
            </c:numRef>
          </c:val>
          <c:smooth val="0"/>
          <c:extLst>
            <c:ext xmlns:c16="http://schemas.microsoft.com/office/drawing/2014/chart" uri="{C3380CC4-5D6E-409C-BE32-E72D297353CC}">
              <c16:uniqueId val="{00000005-C89A-468A-A026-A3740B596641}"/>
            </c:ext>
          </c:extLst>
        </c:ser>
        <c:ser>
          <c:idx val="9"/>
          <c:order val="6"/>
          <c:tx>
            <c:strRef>
              <c:f>'Figure HED-29'!$K$4</c:f>
              <c:strCache>
                <c:ptCount val="1"/>
                <c:pt idx="0">
                  <c:v>United States</c:v>
                </c:pt>
              </c:strCache>
            </c:strRef>
          </c:tx>
          <c:spPr>
            <a:ln w="50800" cap="rnd">
              <a:solidFill>
                <a:srgbClr val="38DCEF"/>
              </a:solidFill>
              <a:round/>
            </a:ln>
            <a:effectLst/>
          </c:spPr>
          <c:marker>
            <c:symbol val="none"/>
          </c:marker>
          <c:cat>
            <c:strRef>
              <c:f>'Figure HED-29'!$A$5:$A$23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'Figure HED-29'!$K$5:$K$23</c:f>
              <c:numCache>
                <c:formatCode>#,##0</c:formatCode>
                <c:ptCount val="19"/>
                <c:pt idx="0">
                  <c:v>26086</c:v>
                </c:pt>
                <c:pt idx="1">
                  <c:v>26060</c:v>
                </c:pt>
                <c:pt idx="2">
                  <c:v>24992</c:v>
                </c:pt>
                <c:pt idx="3">
                  <c:v>26011</c:v>
                </c:pt>
                <c:pt idx="4">
                  <c:v>22797</c:v>
                </c:pt>
                <c:pt idx="5">
                  <c:v>29216</c:v>
                </c:pt>
                <c:pt idx="6">
                  <c:v>30289</c:v>
                </c:pt>
                <c:pt idx="7">
                  <c:v>32394</c:v>
                </c:pt>
                <c:pt idx="8">
                  <c:v>33423</c:v>
                </c:pt>
                <c:pt idx="9">
                  <c:v>33953</c:v>
                </c:pt>
                <c:pt idx="10">
                  <c:v>33672</c:v>
                </c:pt>
                <c:pt idx="11">
                  <c:v>35113</c:v>
                </c:pt>
                <c:pt idx="12">
                  <c:v>36356</c:v>
                </c:pt>
                <c:pt idx="13">
                  <c:v>37951</c:v>
                </c:pt>
                <c:pt idx="14">
                  <c:v>39682</c:v>
                </c:pt>
                <c:pt idx="15">
                  <c:v>39933</c:v>
                </c:pt>
                <c:pt idx="16">
                  <c:v>39710</c:v>
                </c:pt>
                <c:pt idx="17">
                  <c:v>40319</c:v>
                </c:pt>
                <c:pt idx="18">
                  <c:v>41071</c:v>
                </c:pt>
              </c:numCache>
            </c:numRef>
          </c:val>
          <c:smooth val="0"/>
          <c:extLst>
            <c:ext xmlns:c16="http://schemas.microsoft.com/office/drawing/2014/chart" uri="{C3380CC4-5D6E-409C-BE32-E72D297353CC}">
              <c16:uniqueId val="{00000006-C89A-468A-A026-A3740B596641}"/>
            </c:ext>
          </c:extLst>
        </c:ser>
        <c:dLbls>
          <c:showLegendKey val="0"/>
          <c:showVal val="0"/>
          <c:showCatName val="0"/>
          <c:showSerName val="0"/>
          <c:showPercent val="0"/>
          <c:showBubbleSize val="0"/>
        </c:dLbls>
        <c:smooth val="0"/>
        <c:axId val="1081545024"/>
        <c:axId val="982909216"/>
      </c:lineChart>
      <c:catAx>
        <c:axId val="1081545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982909216"/>
        <c:crosses val="autoZero"/>
        <c:auto val="1"/>
        <c:lblAlgn val="ctr"/>
        <c:lblOffset val="100"/>
        <c:tickMarkSkip val="2"/>
        <c:noMultiLvlLbl val="0"/>
      </c:catAx>
      <c:valAx>
        <c:axId val="982909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81545024"/>
        <c:crossesAt val="1"/>
        <c:crossBetween val="between"/>
        <c:majorUnit val="10000"/>
      </c:valAx>
      <c:spPr>
        <a:solidFill>
          <a:schemeClr val="bg1"/>
        </a:solidFill>
        <a:ln>
          <a:noFill/>
        </a:ln>
        <a:effectLst/>
      </c:spPr>
    </c:plotArea>
    <c:legend>
      <c:legendPos val="r"/>
      <c:layout>
        <c:manualLayout>
          <c:xMode val="edge"/>
          <c:yMode val="edge"/>
          <c:x val="0.73961821157297003"/>
          <c:y val="0.28666612309846096"/>
          <c:w val="0.24440328159238672"/>
          <c:h val="0.4279859458638963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4CF55-F525-43ED-8F7A-2FDE42A1FEED}" type="datetimeFigureOut">
              <a:rPr lang="zh-TW" altLang="en-US" smtClean="0"/>
              <a:t>2022/10/6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39E27-C3B9-458B-B1DC-D2B9D7296240}" type="slidenum">
              <a:rPr lang="zh-TW" altLang="en-US" smtClean="0"/>
              <a:t>‹#›</a:t>
            </a:fld>
            <a:endParaRPr lang="zh-TW" altLang="en-US"/>
          </a:p>
        </p:txBody>
      </p:sp>
    </p:spTree>
    <p:extLst>
      <p:ext uri="{BB962C8B-B14F-4D97-AF65-F5344CB8AC3E}">
        <p14:creationId xmlns:p14="http://schemas.microsoft.com/office/powerpoint/2010/main" val="62598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Ikala</a:t>
            </a:r>
            <a:r>
              <a:rPr lang="zh-TW" altLang="en-US" dirty="0"/>
              <a:t>、</a:t>
            </a:r>
            <a:r>
              <a:rPr lang="en-US" altLang="zh-TW" dirty="0" err="1"/>
              <a:t>Appier</a:t>
            </a:r>
            <a:r>
              <a:rPr lang="zh-TW" altLang="en-US" dirty="0"/>
              <a:t>簡立峰董事：</a:t>
            </a:r>
          </a:p>
          <a:p>
            <a:r>
              <a:rPr lang="zh-TW" altLang="en-US" dirty="0"/>
              <a:t>齊頭式薪資，很難要求人才有大爆發，學校與企業需檢視薪資結構的問題，思考如何解決。</a:t>
            </a:r>
          </a:p>
          <a:p>
            <a:endParaRPr lang="zh-TW" altLang="en-US" dirty="0"/>
          </a:p>
        </p:txBody>
      </p:sp>
      <p:sp>
        <p:nvSpPr>
          <p:cNvPr id="4" name="投影片編號版面配置區 3"/>
          <p:cNvSpPr>
            <a:spLocks noGrp="1"/>
          </p:cNvSpPr>
          <p:nvPr>
            <p:ph type="sldNum" sz="quarter" idx="10"/>
          </p:nvPr>
        </p:nvSpPr>
        <p:spPr/>
        <p:txBody>
          <a:bodyPr/>
          <a:lstStyle/>
          <a:p>
            <a:fld id="{96614433-FA39-4E25-BA94-D9AB411A997B}" type="slidenum">
              <a:rPr lang="zh-TW" altLang="en-US" smtClean="0"/>
              <a:t>4</a:t>
            </a:fld>
            <a:endParaRPr lang="zh-TW" altLang="en-US"/>
          </a:p>
        </p:txBody>
      </p:sp>
    </p:spTree>
    <p:extLst>
      <p:ext uri="{BB962C8B-B14F-4D97-AF65-F5344CB8AC3E}">
        <p14:creationId xmlns:p14="http://schemas.microsoft.com/office/powerpoint/2010/main" val="299633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ts val="1800"/>
              </a:lnSpc>
              <a:spcBef>
                <a:spcPts val="300"/>
              </a:spcBef>
              <a:spcAft>
                <a:spcPts val="300"/>
              </a:spcAft>
              <a:buClrTx/>
              <a:buSzTx/>
              <a:buFont typeface="Wingdings" panose="05000000000000000000" pitchFamily="2" charset="2"/>
              <a:buNone/>
              <a:tabLst/>
              <a:defRPr/>
            </a:pP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在三大主軸的第一個部份，主要是呈現經濟發展的整體成效</a:t>
            </a:r>
            <a:endPar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ts val="1800"/>
              </a:lnSpc>
              <a:spcBef>
                <a:spcPts val="300"/>
              </a:spcBef>
              <a:spcAft>
                <a:spcPts val="300"/>
              </a:spcAft>
              <a:buClrTx/>
              <a:buSzTx/>
              <a:buFont typeface="+mj-lt"/>
              <a:buAutoNum type="arabicPeriod"/>
              <a:tabLst/>
              <a:defRPr/>
            </a:pP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首先，物聯網產業的產值在</a:t>
            </a:r>
            <a:r>
              <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rPr>
              <a:t>2018</a:t>
            </a: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年時便突破了</a:t>
            </a:r>
            <a:r>
              <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rPr>
              <a:t>1</a:t>
            </a: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兆，</a:t>
            </a:r>
            <a:r>
              <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rPr>
              <a:t>2020</a:t>
            </a: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年時更達到</a:t>
            </a:r>
            <a:r>
              <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rPr>
              <a:t>1.55</a:t>
            </a: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兆，主要是因政府各部會持續投入智慧感測與相關設備的研發，並大量布建感測器相關的基礎建設，進而促進了物聯網產業的蓬勃發展。</a:t>
            </a:r>
            <a:endPar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ts val="1800"/>
              </a:lnSpc>
              <a:spcBef>
                <a:spcPts val="300"/>
              </a:spcBef>
              <a:spcAft>
                <a:spcPts val="300"/>
              </a:spcAft>
              <a:buClrTx/>
              <a:buSzTx/>
              <a:buFont typeface="+mj-lt"/>
              <a:buAutoNum type="arabicPeriod"/>
              <a:tabLst/>
              <a:defRPr/>
            </a:pP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其次，三大科學園區營業額首度在</a:t>
            </a:r>
            <a:r>
              <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rPr>
              <a:t>2020</a:t>
            </a: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年突破三兆，也是因政府與產業持續推動</a:t>
            </a:r>
            <a:r>
              <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rPr>
              <a:t>5G</a:t>
            </a: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a:t>
            </a:r>
            <a:r>
              <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rPr>
              <a:t>AI</a:t>
            </a: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，以及遠距工作等相關軟硬體的落地應用，因而促進了高科技產業的供應鏈發展。</a:t>
            </a:r>
            <a:endPar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ts val="1800"/>
              </a:lnSpc>
              <a:spcBef>
                <a:spcPts val="300"/>
              </a:spcBef>
              <a:spcAft>
                <a:spcPts val="300"/>
              </a:spcAft>
              <a:buClrTx/>
              <a:buSzTx/>
              <a:buFont typeface="+mj-lt"/>
              <a:buAutoNum type="arabicPeriod"/>
              <a:tabLst/>
              <a:defRPr/>
            </a:pP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第三，我國的數位經濟規模在</a:t>
            </a:r>
            <a:r>
              <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rPr>
              <a:t>2020</a:t>
            </a: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年達到了</a:t>
            </a:r>
            <a:r>
              <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rPr>
              <a:t>4.9</a:t>
            </a:r>
            <a:r>
              <a:rPr lang="zh-TW" altLang="en-US" sz="1200" dirty="0">
                <a:solidFill>
                  <a:prstClr val="black">
                    <a:lumMod val="75000"/>
                    <a:lumOff val="25000"/>
                  </a:prstClr>
                </a:solidFill>
                <a:latin typeface="微軟正黑體" panose="020B0604030504040204" pitchFamily="34" charset="-120"/>
                <a:ea typeface="微軟正黑體" panose="020B0604030504040204" pitchFamily="34" charset="-120"/>
              </a:rPr>
              <a:t>兆，則是受惠於政府持續推動產業數位轉型與升級，企業持續導入相關數位科技，進而擴大了我國數位經濟的整體規模。</a:t>
            </a:r>
            <a:endParaRPr lang="en-US" altLang="zh-TW" sz="1200" dirty="0">
              <a:solidFill>
                <a:prstClr val="black">
                  <a:lumMod val="75000"/>
                  <a:lumOff val="25000"/>
                </a:prstClr>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ts val="1800"/>
              </a:lnSpc>
              <a:spcBef>
                <a:spcPts val="300"/>
              </a:spcBef>
              <a:spcAft>
                <a:spcPts val="300"/>
              </a:spcAft>
              <a:buClrTx/>
              <a:buSzTx/>
              <a:buFont typeface="Wingdings" panose="05000000000000000000" pitchFamily="2" charset="2"/>
              <a:buNone/>
              <a:tabLst/>
              <a:defRPr/>
            </a:pPr>
            <a:r>
              <a:rPr lang="en-US" altLang="zh-TW" sz="1200" b="0" dirty="0">
                <a:latin typeface="微軟正黑體" panose="020B0604030504040204" pitchFamily="34" charset="-120"/>
                <a:ea typeface="微軟正黑體" panose="020B0604030504040204" pitchFamily="34" charset="-120"/>
              </a:rPr>
              <a:t>(</a:t>
            </a:r>
            <a:r>
              <a:rPr lang="zh-TW" altLang="en-US" sz="1200" b="0" dirty="0">
                <a:latin typeface="微軟正黑體" panose="020B0604030504040204" pitchFamily="34" charset="-120"/>
                <a:ea typeface="微軟正黑體" panose="020B0604030504040204" pitchFamily="34" charset="-120"/>
              </a:rPr>
              <a:t>接下來</a:t>
            </a:r>
            <a:r>
              <a:rPr lang="en-US" altLang="zh-TW" sz="1200" b="0" dirty="0">
                <a:latin typeface="微軟正黑體" panose="020B0604030504040204" pitchFamily="34" charset="-120"/>
                <a:ea typeface="微軟正黑體" panose="020B0604030504040204" pitchFamily="34" charset="-120"/>
              </a:rPr>
              <a:t>/</a:t>
            </a:r>
            <a:r>
              <a:rPr lang="zh-TW" altLang="en-US" sz="1200" b="0" dirty="0">
                <a:latin typeface="微軟正黑體" panose="020B0604030504040204" pitchFamily="34" charset="-120"/>
                <a:ea typeface="微軟正黑體" panose="020B0604030504040204" pitchFamily="34" charset="-120"/>
              </a:rPr>
              <a:t>接續</a:t>
            </a:r>
            <a:r>
              <a:rPr lang="en-US" altLang="zh-TW" sz="1200" b="0" dirty="0">
                <a:latin typeface="微軟正黑體" panose="020B0604030504040204" pitchFamily="34" charset="-120"/>
                <a:ea typeface="微軟正黑體" panose="020B0604030504040204" pitchFamily="34" charset="-120"/>
              </a:rPr>
              <a:t>/</a:t>
            </a:r>
            <a:r>
              <a:rPr lang="zh-TW" altLang="en-US" sz="1200" b="0" dirty="0">
                <a:latin typeface="微軟正黑體" panose="020B0604030504040204" pitchFamily="34" charset="-120"/>
                <a:ea typeface="微軟正黑體" panose="020B0604030504040204" pitchFamily="34" charset="-120"/>
              </a:rPr>
              <a:t>接著</a:t>
            </a:r>
            <a:r>
              <a:rPr lang="en-US" altLang="zh-TW" sz="1200" b="0" dirty="0">
                <a:latin typeface="微軟正黑體" panose="020B0604030504040204" pitchFamily="34" charset="-120"/>
                <a:ea typeface="微軟正黑體" panose="020B0604030504040204" pitchFamily="34" charset="-120"/>
              </a:rPr>
              <a:t>)</a:t>
            </a:r>
            <a:endParaRPr lang="zh-TW" altLang="en-US" sz="1200" b="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TW" sz="1200" dirty="0">
              <a:solidFill>
                <a:prstClr val="black">
                  <a:lumMod val="75000"/>
                  <a:lumOff val="25000"/>
                </a:prstClr>
              </a:solidFill>
              <a:latin typeface="+mj-ea"/>
              <a:ea typeface="+mj-ea"/>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F800-ADE8-42F3-8BC1-F0AD95EADC3A}"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69236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FD2EB5-A2F8-452F-A0B9-68FB9304F9A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B19C47B1-C683-487D-A08A-70B9C64740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8E88E6CA-7C22-417A-B93A-E656208B9ED3}"/>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5" name="頁尾版面配置區 4">
            <a:extLst>
              <a:ext uri="{FF2B5EF4-FFF2-40B4-BE49-F238E27FC236}">
                <a16:creationId xmlns:a16="http://schemas.microsoft.com/office/drawing/2014/main" id="{77E08580-12CC-4AAA-81A1-97B096AFB25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09D1EC8-43C0-4B5F-8A18-0CDF88530172}"/>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208799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1D4F2C-729C-48E1-9FD8-5A9AAFAABCD8}"/>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2F671FFF-DA49-4EB3-91B7-84058E40A8E3}"/>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4FE1F80-ACE3-4E4E-990A-9BBFEB95FC24}"/>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5" name="頁尾版面配置區 4">
            <a:extLst>
              <a:ext uri="{FF2B5EF4-FFF2-40B4-BE49-F238E27FC236}">
                <a16:creationId xmlns:a16="http://schemas.microsoft.com/office/drawing/2014/main" id="{29053FD4-07AF-4538-A846-89A98DE6B3F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318A8EF-1918-466E-9389-EDCEDCB1A4C8}"/>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339457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45B29DF-9C43-49F4-ACA0-B357AF7E8E0F}"/>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102269E-E874-4994-BA25-B1C227C9850A}"/>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E66E425-9C9C-4004-8F84-A4324C16949A}"/>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5" name="頁尾版面配置區 4">
            <a:extLst>
              <a:ext uri="{FF2B5EF4-FFF2-40B4-BE49-F238E27FC236}">
                <a16:creationId xmlns:a16="http://schemas.microsoft.com/office/drawing/2014/main" id="{88F793B2-3EB2-4408-9825-261318141E5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81BCF32-72E7-4F7C-9C94-356382F321F4}"/>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5506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D5F25D-7523-4A58-A268-689C4B7A069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3D22EF2-474B-41AF-B7CF-0D3D96CA5750}"/>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2C65CED-28A6-4FCE-A266-4C03079CE959}"/>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5" name="頁尾版面配置區 4">
            <a:extLst>
              <a:ext uri="{FF2B5EF4-FFF2-40B4-BE49-F238E27FC236}">
                <a16:creationId xmlns:a16="http://schemas.microsoft.com/office/drawing/2014/main" id="{1E228646-01C8-46CE-A937-1B4EBAC93D4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81FA028-3E1B-4DA8-9221-CCB74D109861}"/>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255628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181B8D-984D-41FF-8F64-9F958E370F2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843CDC1-111C-42E7-B039-82FD7FAA2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EEFCC34D-007E-4D32-A051-2C578C700F37}"/>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5" name="頁尾版面配置區 4">
            <a:extLst>
              <a:ext uri="{FF2B5EF4-FFF2-40B4-BE49-F238E27FC236}">
                <a16:creationId xmlns:a16="http://schemas.microsoft.com/office/drawing/2014/main" id="{3F37ECC9-09C1-4E21-8AD4-A9B2443B6F8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65709B9-55E5-48D3-ACCC-D1560F11546B}"/>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420985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984369-BD4E-421F-B533-09E8F389A69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19066B9-9555-4F82-B2E7-E82D7494CFDF}"/>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0ABBD8D-97A9-437D-AE18-B9C6CCE93A77}"/>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A89A41D0-4F49-41CC-B9E5-00A90A3E233D}"/>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6" name="頁尾版面配置區 5">
            <a:extLst>
              <a:ext uri="{FF2B5EF4-FFF2-40B4-BE49-F238E27FC236}">
                <a16:creationId xmlns:a16="http://schemas.microsoft.com/office/drawing/2014/main" id="{B02E6AE4-172C-4D0F-A73A-A361A8DAB48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CF6D693-6259-47DE-8059-FCAFA2357B35}"/>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86376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2CEFA3-B999-450A-ADD2-FEF4B14CB543}"/>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6389E0E-785D-4444-9837-9457C5A1C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CB613452-932C-418A-8094-961A8115DD66}"/>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D8F97EF-7C1B-472B-96A1-E1F82EF6D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5473AE30-076B-4870-A8EE-E16B625F5E76}"/>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2D8D496-CE51-4A5F-B64B-C6357A454C6B}"/>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8" name="頁尾版面配置區 7">
            <a:extLst>
              <a:ext uri="{FF2B5EF4-FFF2-40B4-BE49-F238E27FC236}">
                <a16:creationId xmlns:a16="http://schemas.microsoft.com/office/drawing/2014/main" id="{8C43E8A7-687E-48ED-A58D-57314DDED8A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A35D891-1EB8-4AE8-929D-F563F66E24C2}"/>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142274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8D2B7C-3F8A-444D-8FB6-64FCA62F47BA}"/>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F0325EB-76BB-42B5-B7A3-05F0922D88C4}"/>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4" name="頁尾版面配置區 3">
            <a:extLst>
              <a:ext uri="{FF2B5EF4-FFF2-40B4-BE49-F238E27FC236}">
                <a16:creationId xmlns:a16="http://schemas.microsoft.com/office/drawing/2014/main" id="{C2B7AD8D-FB39-4125-AB3C-18C635E52355}"/>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A95C21A-5713-4B18-B5CD-B4FE6F6FC58D}"/>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83618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E5ED739-3BE7-45F1-935A-E41E69D19727}"/>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3" name="頁尾版面配置區 2">
            <a:extLst>
              <a:ext uri="{FF2B5EF4-FFF2-40B4-BE49-F238E27FC236}">
                <a16:creationId xmlns:a16="http://schemas.microsoft.com/office/drawing/2014/main" id="{5EF1CD1B-7D52-4FD2-84F1-EDAD8D94CE9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8A68F5F1-AB64-46FA-84B9-03241DAD6AFE}"/>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346901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A34D08-CB63-46A4-A0BF-668F4ED87C8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B5D4E84-764F-4829-B2F0-930CCFAE9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F38AFE8-45F8-4291-9581-33CCD39EC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34FA649-65ED-40E7-9319-45479891B23B}"/>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6" name="頁尾版面配置區 5">
            <a:extLst>
              <a:ext uri="{FF2B5EF4-FFF2-40B4-BE49-F238E27FC236}">
                <a16:creationId xmlns:a16="http://schemas.microsoft.com/office/drawing/2014/main" id="{F63A6343-6699-4E53-A100-E407E621248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69B660B-430F-4AE6-9F69-A218F84F464B}"/>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376389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98C95A-8E67-437B-9072-9DA37F94ED9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8802879-A0D6-4FFC-A41E-1B55C40B4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DD0A2822-1916-4819-A6E0-AC80CA818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1293DD3-BCA6-45A9-9A50-325A176961C1}"/>
              </a:ext>
            </a:extLst>
          </p:cNvPr>
          <p:cNvSpPr>
            <a:spLocks noGrp="1"/>
          </p:cNvSpPr>
          <p:nvPr>
            <p:ph type="dt" sz="half" idx="10"/>
          </p:nvPr>
        </p:nvSpPr>
        <p:spPr/>
        <p:txBody>
          <a:bodyPr/>
          <a:lstStyle/>
          <a:p>
            <a:fld id="{95F117E6-3001-43AD-87F3-80FAD1FA26E6}" type="datetimeFigureOut">
              <a:rPr lang="zh-TW" altLang="en-US" smtClean="0"/>
              <a:t>2022/10/6</a:t>
            </a:fld>
            <a:endParaRPr lang="zh-TW" altLang="en-US"/>
          </a:p>
        </p:txBody>
      </p:sp>
      <p:sp>
        <p:nvSpPr>
          <p:cNvPr id="6" name="頁尾版面配置區 5">
            <a:extLst>
              <a:ext uri="{FF2B5EF4-FFF2-40B4-BE49-F238E27FC236}">
                <a16:creationId xmlns:a16="http://schemas.microsoft.com/office/drawing/2014/main" id="{68C7F758-EF79-4341-B673-96DC167B8D8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B00EAEC-5253-415E-A6FE-4DDD49284C0F}"/>
              </a:ext>
            </a:extLst>
          </p:cNvPr>
          <p:cNvSpPr>
            <a:spLocks noGrp="1"/>
          </p:cNvSpPr>
          <p:nvPr>
            <p:ph type="sldNum" sz="quarter" idx="12"/>
          </p:nvPr>
        </p:nvSpPr>
        <p:spPr/>
        <p:txBody>
          <a:body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48562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1099D13-3419-4AE1-8292-79320A33C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D0DFBB0-FA0E-4254-8C6A-ACD418437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4BE41B5-51FD-4F45-B2AF-1A99CDA1F7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117E6-3001-43AD-87F3-80FAD1FA26E6}" type="datetimeFigureOut">
              <a:rPr lang="zh-TW" altLang="en-US" smtClean="0"/>
              <a:t>2022/10/6</a:t>
            </a:fld>
            <a:endParaRPr lang="zh-TW" altLang="en-US"/>
          </a:p>
        </p:txBody>
      </p:sp>
      <p:sp>
        <p:nvSpPr>
          <p:cNvPr id="5" name="頁尾版面配置區 4">
            <a:extLst>
              <a:ext uri="{FF2B5EF4-FFF2-40B4-BE49-F238E27FC236}">
                <a16:creationId xmlns:a16="http://schemas.microsoft.com/office/drawing/2014/main" id="{70F4EAAA-82EB-4550-9CB6-C058F2A0F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3BD27E6-8E9D-48EC-8DB0-D69196645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AE037-3A6C-4F52-ADA0-BF0D0C027D4F}" type="slidenum">
              <a:rPr lang="zh-TW" altLang="en-US" smtClean="0"/>
              <a:t>‹#›</a:t>
            </a:fld>
            <a:endParaRPr lang="zh-TW" altLang="en-US"/>
          </a:p>
        </p:txBody>
      </p:sp>
    </p:spTree>
    <p:extLst>
      <p:ext uri="{BB962C8B-B14F-4D97-AF65-F5344CB8AC3E}">
        <p14:creationId xmlns:p14="http://schemas.microsoft.com/office/powerpoint/2010/main" val="1531158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s.ndc.gov.tw/Download.ashx?u=LzAwMS9hZG1pbmlzdHJhdG9yLzE4L3JlbGZpbGUvNjAzNy85NTEwLzkxN2I0ZDk4LTRkNzAtNDk0OC1hNDM3LTVhMmI4MGVkNDQ0Ni5wZGY%3D&amp;n=MTEwLTExMuW5tOmHjem7nueUoualreS6uuaJjeS%2Bm%2BmcgOiqv%2BafpeWPiuaOqOS8sCgxMDnlubTovqbnkIbmiJDmnpzlvZnmlbTloLHlkYopLnBkZg%3D%3D&amp;icon=..pdf" TargetMode="Externa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oecd.org/science/inno/2101733.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rustu.tw/"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手繪多邊形 48">
            <a:extLst>
              <a:ext uri="{FF2B5EF4-FFF2-40B4-BE49-F238E27FC236}">
                <a16:creationId xmlns:a16="http://schemas.microsoft.com/office/drawing/2014/main" id="{2667B61B-42D4-9140-C70C-9172AB5C3CD5}"/>
              </a:ext>
            </a:extLst>
          </p:cNvPr>
          <p:cNvSpPr/>
          <p:nvPr/>
        </p:nvSpPr>
        <p:spPr>
          <a:xfrm rot="580646">
            <a:off x="1741663" y="2793585"/>
            <a:ext cx="8746229" cy="1516431"/>
          </a:xfrm>
          <a:custGeom>
            <a:avLst/>
            <a:gdLst>
              <a:gd name="connsiteX0" fmla="*/ 0 w 2887342"/>
              <a:gd name="connsiteY0" fmla="*/ 1162144 h 1162144"/>
              <a:gd name="connsiteX1" fmla="*/ 2887342 w 2887342"/>
              <a:gd name="connsiteY1" fmla="*/ 0 h 1162144"/>
            </a:gdLst>
            <a:ahLst/>
            <a:cxnLst>
              <a:cxn ang="0">
                <a:pos x="connsiteX0" y="connsiteY0"/>
              </a:cxn>
              <a:cxn ang="0">
                <a:pos x="connsiteX1" y="connsiteY1"/>
              </a:cxn>
            </a:cxnLst>
            <a:rect l="l" t="t" r="r" b="b"/>
            <a:pathLst>
              <a:path w="2887342" h="1162144">
                <a:moveTo>
                  <a:pt x="0" y="1162144"/>
                </a:moveTo>
                <a:lnTo>
                  <a:pt x="2887342" y="0"/>
                </a:lnTo>
              </a:path>
            </a:pathLst>
          </a:custGeom>
          <a:gradFill flip="none" rotWithShape="1">
            <a:gsLst>
              <a:gs pos="34000">
                <a:srgbClr val="97A5B8"/>
              </a:gs>
              <a:gs pos="100000">
                <a:srgbClr val="D9DFE8"/>
              </a:gs>
            </a:gsLst>
            <a:lin ang="18900000" scaled="1"/>
            <a:tileRect/>
          </a:gradFill>
          <a:ln w="28575">
            <a:gradFill>
              <a:gsLst>
                <a:gs pos="0">
                  <a:srgbClr val="0B2A43"/>
                </a:gs>
                <a:gs pos="79000">
                  <a:schemeClr val="bg1">
                    <a:alpha val="0"/>
                  </a:schemeClr>
                </a:gs>
              </a:gsLst>
              <a:lin ang="5400000" scaled="1"/>
            </a:gradFill>
            <a:headEnd type="stealth"/>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grpSp>
        <p:nvGrpSpPr>
          <p:cNvPr id="2" name="群組 1">
            <a:extLst>
              <a:ext uri="{FF2B5EF4-FFF2-40B4-BE49-F238E27FC236}">
                <a16:creationId xmlns:a16="http://schemas.microsoft.com/office/drawing/2014/main" id="{124A5D8D-EB46-6925-7F8D-14F7698B77FF}"/>
              </a:ext>
            </a:extLst>
          </p:cNvPr>
          <p:cNvGrpSpPr/>
          <p:nvPr/>
        </p:nvGrpSpPr>
        <p:grpSpPr>
          <a:xfrm rot="500472">
            <a:off x="-3976371" y="2905626"/>
            <a:ext cx="8651937" cy="8467142"/>
            <a:chOff x="-4469588" y="2357019"/>
            <a:chExt cx="11282495" cy="11041515"/>
          </a:xfrm>
        </p:grpSpPr>
        <p:sp>
          <p:nvSpPr>
            <p:cNvPr id="66" name="橢圓 65">
              <a:extLst>
                <a:ext uri="{FF2B5EF4-FFF2-40B4-BE49-F238E27FC236}">
                  <a16:creationId xmlns:a16="http://schemas.microsoft.com/office/drawing/2014/main" id="{A7BF05AD-5E79-7C89-17F8-89BD0F686999}"/>
                </a:ext>
              </a:extLst>
            </p:cNvPr>
            <p:cNvSpPr/>
            <p:nvPr/>
          </p:nvSpPr>
          <p:spPr>
            <a:xfrm>
              <a:off x="-4469588" y="2357019"/>
              <a:ext cx="11041514" cy="11041515"/>
            </a:xfrm>
            <a:prstGeom prst="ellipse">
              <a:avLst/>
            </a:prstGeom>
            <a:gradFill flip="none" rotWithShape="1">
              <a:gsLst>
                <a:gs pos="60000">
                  <a:srgbClr val="97A5B8">
                    <a:alpha val="0"/>
                  </a:srgbClr>
                </a:gs>
                <a:gs pos="1000">
                  <a:srgbClr val="97A5B8">
                    <a:alpha val="70037"/>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6" name="群組 5">
              <a:extLst>
                <a:ext uri="{FF2B5EF4-FFF2-40B4-BE49-F238E27FC236}">
                  <a16:creationId xmlns:a16="http://schemas.microsoft.com/office/drawing/2014/main" id="{0A481B48-72B9-37FA-B5D1-B128A6DB508E}"/>
                </a:ext>
              </a:extLst>
            </p:cNvPr>
            <p:cNvGrpSpPr/>
            <p:nvPr/>
          </p:nvGrpSpPr>
          <p:grpSpPr>
            <a:xfrm rot="17905897">
              <a:off x="8294" y="1420458"/>
              <a:ext cx="5217268" cy="8391958"/>
              <a:chOff x="1464347" y="1624765"/>
              <a:chExt cx="3058976" cy="4369012"/>
            </a:xfrm>
          </p:grpSpPr>
          <p:sp>
            <p:nvSpPr>
              <p:cNvPr id="30" name="甜甜圈 29">
                <a:extLst>
                  <a:ext uri="{FF2B5EF4-FFF2-40B4-BE49-F238E27FC236}">
                    <a16:creationId xmlns:a16="http://schemas.microsoft.com/office/drawing/2014/main" id="{23DBF9FC-C2A8-73B2-FE60-13A0EB394F19}"/>
                  </a:ext>
                </a:extLst>
              </p:cNvPr>
              <p:cNvSpPr/>
              <p:nvPr/>
            </p:nvSpPr>
            <p:spPr>
              <a:xfrm rot="21436754">
                <a:off x="1464347" y="1675146"/>
                <a:ext cx="1280832" cy="4289071"/>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7" name="甜甜圈 36">
                <a:extLst>
                  <a:ext uri="{FF2B5EF4-FFF2-40B4-BE49-F238E27FC236}">
                    <a16:creationId xmlns:a16="http://schemas.microsoft.com/office/drawing/2014/main" id="{D79EF10D-D4B9-AFAC-7580-C3CBCD71D977}"/>
                  </a:ext>
                </a:extLst>
              </p:cNvPr>
              <p:cNvSpPr/>
              <p:nvPr/>
            </p:nvSpPr>
            <p:spPr>
              <a:xfrm rot="21436754">
                <a:off x="1722540" y="1624765"/>
                <a:ext cx="1303504" cy="4364993"/>
              </a:xfrm>
              <a:prstGeom prst="donut">
                <a:avLst>
                  <a:gd name="adj" fmla="val 1285"/>
                </a:avLst>
              </a:prstGeom>
              <a:gradFill flip="none" rotWithShape="1">
                <a:gsLst>
                  <a:gs pos="34000">
                    <a:srgbClr val="D9DFE8">
                      <a:alpha val="64768"/>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8" name="甜甜圈 37">
                <a:extLst>
                  <a:ext uri="{FF2B5EF4-FFF2-40B4-BE49-F238E27FC236}">
                    <a16:creationId xmlns:a16="http://schemas.microsoft.com/office/drawing/2014/main" id="{AEE446CF-3080-03E5-0A1D-097DFB46BC64}"/>
                  </a:ext>
                </a:extLst>
              </p:cNvPr>
              <p:cNvSpPr/>
              <p:nvPr/>
            </p:nvSpPr>
            <p:spPr>
              <a:xfrm rot="21436754">
                <a:off x="1978863" y="1634031"/>
                <a:ext cx="1301937" cy="4359746"/>
              </a:xfrm>
              <a:prstGeom prst="donut">
                <a:avLst>
                  <a:gd name="adj" fmla="val 1285"/>
                </a:avLst>
              </a:prstGeom>
              <a:gradFill flip="none" rotWithShape="1">
                <a:gsLst>
                  <a:gs pos="34000">
                    <a:srgbClr val="D9DFE8">
                      <a:alpha val="6400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0" name="甜甜圈 39">
                <a:extLst>
                  <a:ext uri="{FF2B5EF4-FFF2-40B4-BE49-F238E27FC236}">
                    <a16:creationId xmlns:a16="http://schemas.microsoft.com/office/drawing/2014/main" id="{831CFCD3-30D5-EF43-D91B-D5DC11A95AE9}"/>
                  </a:ext>
                </a:extLst>
              </p:cNvPr>
              <p:cNvSpPr/>
              <p:nvPr/>
            </p:nvSpPr>
            <p:spPr>
              <a:xfrm rot="21436754">
                <a:off x="2268120" y="1661672"/>
                <a:ext cx="1280727" cy="4288720"/>
              </a:xfrm>
              <a:prstGeom prst="donut">
                <a:avLst>
                  <a:gd name="adj" fmla="val 1285"/>
                </a:avLst>
              </a:prstGeom>
              <a:gradFill flip="none" rotWithShape="1">
                <a:gsLst>
                  <a:gs pos="34000">
                    <a:srgbClr val="D9DFE8">
                      <a:alpha val="6128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1" name="甜甜圈 40">
                <a:extLst>
                  <a:ext uri="{FF2B5EF4-FFF2-40B4-BE49-F238E27FC236}">
                    <a16:creationId xmlns:a16="http://schemas.microsoft.com/office/drawing/2014/main" id="{CC0943C8-65C8-0F9C-AFBC-721C6F0CF194}"/>
                  </a:ext>
                </a:extLst>
              </p:cNvPr>
              <p:cNvSpPr/>
              <p:nvPr/>
            </p:nvSpPr>
            <p:spPr>
              <a:xfrm rot="21436754">
                <a:off x="2563120" y="1724503"/>
                <a:ext cx="1229030" cy="4115606"/>
              </a:xfrm>
              <a:prstGeom prst="donut">
                <a:avLst>
                  <a:gd name="adj" fmla="val 1285"/>
                </a:avLst>
              </a:prstGeom>
              <a:gradFill flip="none" rotWithShape="1">
                <a:gsLst>
                  <a:gs pos="34000">
                    <a:srgbClr val="D9DFE8">
                      <a:alpha val="47210"/>
                    </a:srgbClr>
                  </a:gs>
                  <a:gs pos="92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2" name="甜甜圈 41">
                <a:extLst>
                  <a:ext uri="{FF2B5EF4-FFF2-40B4-BE49-F238E27FC236}">
                    <a16:creationId xmlns:a16="http://schemas.microsoft.com/office/drawing/2014/main" id="{C260AB08-C497-6A0C-2B00-7BE9EE7AC168}"/>
                  </a:ext>
                </a:extLst>
              </p:cNvPr>
              <p:cNvSpPr/>
              <p:nvPr/>
            </p:nvSpPr>
            <p:spPr>
              <a:xfrm rot="21436754">
                <a:off x="2885952" y="1851095"/>
                <a:ext cx="1140448" cy="3818973"/>
              </a:xfrm>
              <a:prstGeom prst="donut">
                <a:avLst>
                  <a:gd name="adj" fmla="val 1285"/>
                </a:avLst>
              </a:prstGeom>
              <a:gradFill flip="none" rotWithShape="1">
                <a:gsLst>
                  <a:gs pos="34000">
                    <a:srgbClr val="D9DFE8">
                      <a:alpha val="39397"/>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3" name="甜甜圈 42">
                <a:extLst>
                  <a:ext uri="{FF2B5EF4-FFF2-40B4-BE49-F238E27FC236}">
                    <a16:creationId xmlns:a16="http://schemas.microsoft.com/office/drawing/2014/main" id="{A3F85272-9382-4AE7-987F-F2631BAA3FB5}"/>
                  </a:ext>
                </a:extLst>
              </p:cNvPr>
              <p:cNvSpPr/>
              <p:nvPr/>
            </p:nvSpPr>
            <p:spPr>
              <a:xfrm rot="21436754">
                <a:off x="3191373" y="2011686"/>
                <a:ext cx="1049619" cy="3514814"/>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4" name="甜甜圈 43">
                <a:extLst>
                  <a:ext uri="{FF2B5EF4-FFF2-40B4-BE49-F238E27FC236}">
                    <a16:creationId xmlns:a16="http://schemas.microsoft.com/office/drawing/2014/main" id="{802AC736-B06A-E629-E124-19B62279488F}"/>
                  </a:ext>
                </a:extLst>
              </p:cNvPr>
              <p:cNvSpPr/>
              <p:nvPr/>
            </p:nvSpPr>
            <p:spPr>
              <a:xfrm rot="21436754">
                <a:off x="3470583" y="2184937"/>
                <a:ext cx="937017" cy="3137751"/>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6" name="甜甜圈 45">
                <a:extLst>
                  <a:ext uri="{FF2B5EF4-FFF2-40B4-BE49-F238E27FC236}">
                    <a16:creationId xmlns:a16="http://schemas.microsoft.com/office/drawing/2014/main" id="{8A22586C-4914-BE48-7F8E-8F60943C0FCA}"/>
                  </a:ext>
                </a:extLst>
              </p:cNvPr>
              <p:cNvSpPr/>
              <p:nvPr/>
            </p:nvSpPr>
            <p:spPr>
              <a:xfrm rot="21436754">
                <a:off x="3724129" y="2386936"/>
                <a:ext cx="799194" cy="2676228"/>
              </a:xfrm>
              <a:prstGeom prst="donut">
                <a:avLst>
                  <a:gd name="adj" fmla="val 1285"/>
                </a:avLst>
              </a:prstGeom>
              <a:gradFill flip="none" rotWithShape="1">
                <a:gsLst>
                  <a:gs pos="2000">
                    <a:srgbClr val="97A5B8"/>
                  </a:gs>
                  <a:gs pos="86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7" name="甜甜圈 46">
                <a:extLst>
                  <a:ext uri="{FF2B5EF4-FFF2-40B4-BE49-F238E27FC236}">
                    <a16:creationId xmlns:a16="http://schemas.microsoft.com/office/drawing/2014/main" id="{355A9BCB-B564-C11B-04C1-D6A25A594D22}"/>
                  </a:ext>
                </a:extLst>
              </p:cNvPr>
              <p:cNvSpPr/>
              <p:nvPr/>
            </p:nvSpPr>
            <p:spPr>
              <a:xfrm rot="21436754">
                <a:off x="3938598" y="2688798"/>
                <a:ext cx="568573" cy="2138148"/>
              </a:xfrm>
              <a:prstGeom prst="donut">
                <a:avLst>
                  <a:gd name="adj" fmla="val 1285"/>
                </a:avLst>
              </a:prstGeom>
              <a:gradFill flip="none" rotWithShape="1">
                <a:gsLst>
                  <a:gs pos="33000">
                    <a:srgbClr val="97A5B8"/>
                  </a:gs>
                  <a:gs pos="90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8" name="甜甜圈 47">
                <a:extLst>
                  <a:ext uri="{FF2B5EF4-FFF2-40B4-BE49-F238E27FC236}">
                    <a16:creationId xmlns:a16="http://schemas.microsoft.com/office/drawing/2014/main" id="{0B7D1FE9-0709-A777-B2BC-0B6E07A90F03}"/>
                  </a:ext>
                </a:extLst>
              </p:cNvPr>
              <p:cNvSpPr/>
              <p:nvPr/>
            </p:nvSpPr>
            <p:spPr>
              <a:xfrm rot="21436754">
                <a:off x="4118165" y="3092867"/>
                <a:ext cx="365754" cy="1224788"/>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grpSp>
      </p:grpSp>
      <p:sp>
        <p:nvSpPr>
          <p:cNvPr id="4" name="矩形 3">
            <a:extLst>
              <a:ext uri="{FF2B5EF4-FFF2-40B4-BE49-F238E27FC236}">
                <a16:creationId xmlns:a16="http://schemas.microsoft.com/office/drawing/2014/main" id="{35C477FC-9B46-8B90-A6B3-645446453417}"/>
              </a:ext>
            </a:extLst>
          </p:cNvPr>
          <p:cNvSpPr/>
          <p:nvPr/>
        </p:nvSpPr>
        <p:spPr>
          <a:xfrm>
            <a:off x="3791738" y="2884560"/>
            <a:ext cx="5827236" cy="707886"/>
          </a:xfrm>
          <a:prstGeom prst="rect">
            <a:avLst/>
          </a:prstGeom>
        </p:spPr>
        <p:txBody>
          <a:bodyPr wrap="none">
            <a:spAutoFit/>
          </a:bodyPr>
          <a:lstStyle/>
          <a:p>
            <a:r>
              <a:rPr kumimoji="1" lang="zh-TW" altLang="en-US" sz="4000" b="1" dirty="0">
                <a:solidFill>
                  <a:srgbClr val="0B2A43"/>
                </a:solidFill>
                <a:latin typeface="Microsoft YaHei UI" panose="020B0503020204020204" pitchFamily="34" charset="-122"/>
                <a:ea typeface="Microsoft YaHei UI" panose="020B0503020204020204" pitchFamily="34" charset="-122"/>
              </a:rPr>
              <a:t>精準研發生態系統的思維</a:t>
            </a:r>
          </a:p>
        </p:txBody>
      </p:sp>
      <p:grpSp>
        <p:nvGrpSpPr>
          <p:cNvPr id="32" name="群組 31">
            <a:extLst>
              <a:ext uri="{FF2B5EF4-FFF2-40B4-BE49-F238E27FC236}">
                <a16:creationId xmlns:a16="http://schemas.microsoft.com/office/drawing/2014/main" id="{7BF7B766-3097-EC43-34DB-31D5F231410E}"/>
              </a:ext>
            </a:extLst>
          </p:cNvPr>
          <p:cNvGrpSpPr/>
          <p:nvPr/>
        </p:nvGrpSpPr>
        <p:grpSpPr>
          <a:xfrm>
            <a:off x="2181671" y="3165068"/>
            <a:ext cx="2683413" cy="1125278"/>
            <a:chOff x="374573" y="862798"/>
            <a:chExt cx="863172" cy="361968"/>
          </a:xfrm>
        </p:grpSpPr>
        <p:grpSp>
          <p:nvGrpSpPr>
            <p:cNvPr id="34" name="群組 33">
              <a:extLst>
                <a:ext uri="{FF2B5EF4-FFF2-40B4-BE49-F238E27FC236}">
                  <a16:creationId xmlns:a16="http://schemas.microsoft.com/office/drawing/2014/main" id="{6E4356BD-2361-C196-CC0A-3788CD0D1EAC}"/>
                </a:ext>
              </a:extLst>
            </p:cNvPr>
            <p:cNvGrpSpPr/>
            <p:nvPr/>
          </p:nvGrpSpPr>
          <p:grpSpPr>
            <a:xfrm>
              <a:off x="374573" y="862798"/>
              <a:ext cx="161005" cy="132598"/>
              <a:chOff x="4377273" y="337546"/>
              <a:chExt cx="565439" cy="412425"/>
            </a:xfrm>
            <a:solidFill>
              <a:srgbClr val="5C7396"/>
            </a:solidFill>
          </p:grpSpPr>
          <p:sp>
            <p:nvSpPr>
              <p:cNvPr id="64" name="六邊形 63">
                <a:extLst>
                  <a:ext uri="{FF2B5EF4-FFF2-40B4-BE49-F238E27FC236}">
                    <a16:creationId xmlns:a16="http://schemas.microsoft.com/office/drawing/2014/main" id="{36D680E5-FF9C-BFE3-0A85-CF1BA75D814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5" name="六邊形 64">
                <a:extLst>
                  <a:ext uri="{FF2B5EF4-FFF2-40B4-BE49-F238E27FC236}">
                    <a16:creationId xmlns:a16="http://schemas.microsoft.com/office/drawing/2014/main" id="{53673C2B-1156-CFFC-AD38-10BF8819A7E0}"/>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5" name="群組 34">
              <a:extLst>
                <a:ext uri="{FF2B5EF4-FFF2-40B4-BE49-F238E27FC236}">
                  <a16:creationId xmlns:a16="http://schemas.microsoft.com/office/drawing/2014/main" id="{D319C1D3-91C5-8D5D-1467-BE4E57C7277F}"/>
                </a:ext>
              </a:extLst>
            </p:cNvPr>
            <p:cNvGrpSpPr/>
            <p:nvPr/>
          </p:nvGrpSpPr>
          <p:grpSpPr>
            <a:xfrm>
              <a:off x="517575" y="936433"/>
              <a:ext cx="161005" cy="132598"/>
              <a:chOff x="4377273" y="337546"/>
              <a:chExt cx="565439" cy="412425"/>
            </a:xfrm>
            <a:solidFill>
              <a:srgbClr val="5C7396"/>
            </a:solidFill>
          </p:grpSpPr>
          <p:sp>
            <p:nvSpPr>
              <p:cNvPr id="62" name="六邊形 61">
                <a:extLst>
                  <a:ext uri="{FF2B5EF4-FFF2-40B4-BE49-F238E27FC236}">
                    <a16:creationId xmlns:a16="http://schemas.microsoft.com/office/drawing/2014/main" id="{D89AC941-950E-EDBA-EC9E-E3B1F4FC3F7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3" name="六邊形 62">
                <a:extLst>
                  <a:ext uri="{FF2B5EF4-FFF2-40B4-BE49-F238E27FC236}">
                    <a16:creationId xmlns:a16="http://schemas.microsoft.com/office/drawing/2014/main" id="{3B8413C2-8D4C-BABA-E007-D5EA0089F92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6" name="群組 35">
              <a:extLst>
                <a:ext uri="{FF2B5EF4-FFF2-40B4-BE49-F238E27FC236}">
                  <a16:creationId xmlns:a16="http://schemas.microsoft.com/office/drawing/2014/main" id="{2B591C5A-6849-F9BD-519A-53324D722494}"/>
                </a:ext>
              </a:extLst>
            </p:cNvPr>
            <p:cNvGrpSpPr/>
            <p:nvPr/>
          </p:nvGrpSpPr>
          <p:grpSpPr>
            <a:xfrm>
              <a:off x="660577" y="1009967"/>
              <a:ext cx="161005" cy="132598"/>
              <a:chOff x="4377273" y="337546"/>
              <a:chExt cx="565439" cy="412425"/>
            </a:xfrm>
            <a:solidFill>
              <a:srgbClr val="5C7396"/>
            </a:solidFill>
          </p:grpSpPr>
          <p:sp>
            <p:nvSpPr>
              <p:cNvPr id="60" name="六邊形 59">
                <a:extLst>
                  <a:ext uri="{FF2B5EF4-FFF2-40B4-BE49-F238E27FC236}">
                    <a16:creationId xmlns:a16="http://schemas.microsoft.com/office/drawing/2014/main" id="{6FFD53E2-D0FA-E088-A262-FB1138B64422}"/>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1" name="六邊形 60">
                <a:extLst>
                  <a:ext uri="{FF2B5EF4-FFF2-40B4-BE49-F238E27FC236}">
                    <a16:creationId xmlns:a16="http://schemas.microsoft.com/office/drawing/2014/main" id="{F422EFB7-83A9-8525-7FED-2B814E7935AD}"/>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39" name="群組 38">
              <a:extLst>
                <a:ext uri="{FF2B5EF4-FFF2-40B4-BE49-F238E27FC236}">
                  <a16:creationId xmlns:a16="http://schemas.microsoft.com/office/drawing/2014/main" id="{A3687786-3059-C308-A596-8AED1ECBE925}"/>
                </a:ext>
              </a:extLst>
            </p:cNvPr>
            <p:cNvGrpSpPr/>
            <p:nvPr/>
          </p:nvGrpSpPr>
          <p:grpSpPr>
            <a:xfrm>
              <a:off x="938191" y="1008110"/>
              <a:ext cx="161005" cy="132598"/>
              <a:chOff x="4377273" y="337546"/>
              <a:chExt cx="565439" cy="412425"/>
            </a:xfrm>
            <a:solidFill>
              <a:srgbClr val="99A6BB"/>
            </a:solidFill>
          </p:grpSpPr>
          <p:sp>
            <p:nvSpPr>
              <p:cNvPr id="58" name="六邊形 57">
                <a:extLst>
                  <a:ext uri="{FF2B5EF4-FFF2-40B4-BE49-F238E27FC236}">
                    <a16:creationId xmlns:a16="http://schemas.microsoft.com/office/drawing/2014/main" id="{43DDC7AE-2862-CE9A-6CDB-8BE47BDFFD8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9" name="六邊形 58">
                <a:extLst>
                  <a:ext uri="{FF2B5EF4-FFF2-40B4-BE49-F238E27FC236}">
                    <a16:creationId xmlns:a16="http://schemas.microsoft.com/office/drawing/2014/main" id="{95B01FDC-15E1-3469-53ED-AF2049D9B73B}"/>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5" name="群組 44">
              <a:extLst>
                <a:ext uri="{FF2B5EF4-FFF2-40B4-BE49-F238E27FC236}">
                  <a16:creationId xmlns:a16="http://schemas.microsoft.com/office/drawing/2014/main" id="{D2989045-DD93-E628-9565-60F2C2226ACB}"/>
                </a:ext>
              </a:extLst>
            </p:cNvPr>
            <p:cNvGrpSpPr/>
            <p:nvPr/>
          </p:nvGrpSpPr>
          <p:grpSpPr>
            <a:xfrm>
              <a:off x="1076740" y="1081444"/>
              <a:ext cx="161005" cy="132598"/>
              <a:chOff x="4377273" y="337546"/>
              <a:chExt cx="565439" cy="412425"/>
            </a:xfrm>
            <a:solidFill>
              <a:srgbClr val="99A6BB"/>
            </a:solidFill>
          </p:grpSpPr>
          <p:sp>
            <p:nvSpPr>
              <p:cNvPr id="56" name="六邊形 55">
                <a:extLst>
                  <a:ext uri="{FF2B5EF4-FFF2-40B4-BE49-F238E27FC236}">
                    <a16:creationId xmlns:a16="http://schemas.microsoft.com/office/drawing/2014/main" id="{51E746BC-F633-1A8D-9E03-4B292C3CB5B8}"/>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7" name="六邊形 56">
                <a:extLst>
                  <a:ext uri="{FF2B5EF4-FFF2-40B4-BE49-F238E27FC236}">
                    <a16:creationId xmlns:a16="http://schemas.microsoft.com/office/drawing/2014/main" id="{C360CF8E-0E83-FE2E-E749-2CCFBE494AAE}"/>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0" name="群組 49">
              <a:extLst>
                <a:ext uri="{FF2B5EF4-FFF2-40B4-BE49-F238E27FC236}">
                  <a16:creationId xmlns:a16="http://schemas.microsoft.com/office/drawing/2014/main" id="{4FC6ABB1-DCC0-1ABD-5813-28E01FAB8BEF}"/>
                </a:ext>
              </a:extLst>
            </p:cNvPr>
            <p:cNvGrpSpPr/>
            <p:nvPr/>
          </p:nvGrpSpPr>
          <p:grpSpPr>
            <a:xfrm>
              <a:off x="518463" y="1092168"/>
              <a:ext cx="161005" cy="132598"/>
              <a:chOff x="4377273" y="337546"/>
              <a:chExt cx="565439" cy="412425"/>
            </a:xfrm>
            <a:solidFill>
              <a:srgbClr val="5C7396"/>
            </a:solidFill>
          </p:grpSpPr>
          <p:sp>
            <p:nvSpPr>
              <p:cNvPr id="54" name="六邊形 53">
                <a:extLst>
                  <a:ext uri="{FF2B5EF4-FFF2-40B4-BE49-F238E27FC236}">
                    <a16:creationId xmlns:a16="http://schemas.microsoft.com/office/drawing/2014/main" id="{03E11A0F-F8A2-B7A3-83A1-E7B1C8F4329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5" name="六邊形 54">
                <a:extLst>
                  <a:ext uri="{FF2B5EF4-FFF2-40B4-BE49-F238E27FC236}">
                    <a16:creationId xmlns:a16="http://schemas.microsoft.com/office/drawing/2014/main" id="{DFC3F116-9C78-7E53-CE9B-82BC248F0DDD}"/>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1" name="群組 50">
              <a:extLst>
                <a:ext uri="{FF2B5EF4-FFF2-40B4-BE49-F238E27FC236}">
                  <a16:creationId xmlns:a16="http://schemas.microsoft.com/office/drawing/2014/main" id="{88755235-187E-056D-EF0D-764B1C55837C}"/>
                </a:ext>
              </a:extLst>
            </p:cNvPr>
            <p:cNvGrpSpPr/>
            <p:nvPr/>
          </p:nvGrpSpPr>
          <p:grpSpPr>
            <a:xfrm>
              <a:off x="801927" y="1092168"/>
              <a:ext cx="161004" cy="132598"/>
              <a:chOff x="4377273" y="337546"/>
              <a:chExt cx="565434" cy="412425"/>
            </a:xfrm>
            <a:solidFill>
              <a:srgbClr val="5C7396"/>
            </a:solidFill>
          </p:grpSpPr>
          <p:sp>
            <p:nvSpPr>
              <p:cNvPr id="52" name="六邊形 51">
                <a:extLst>
                  <a:ext uri="{FF2B5EF4-FFF2-40B4-BE49-F238E27FC236}">
                    <a16:creationId xmlns:a16="http://schemas.microsoft.com/office/drawing/2014/main" id="{C91A2BCB-A08B-6A01-1631-C1F77E5ECF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3" name="六邊形 52">
                <a:extLst>
                  <a:ext uri="{FF2B5EF4-FFF2-40B4-BE49-F238E27FC236}">
                    <a16:creationId xmlns:a16="http://schemas.microsoft.com/office/drawing/2014/main" id="{DD4D1672-4A8C-982D-B2EE-83A8677A672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3" name="文字方塊 2">
            <a:extLst>
              <a:ext uri="{FF2B5EF4-FFF2-40B4-BE49-F238E27FC236}">
                <a16:creationId xmlns:a16="http://schemas.microsoft.com/office/drawing/2014/main" id="{8BD78621-8367-40C6-8246-028A2FFA014D}"/>
              </a:ext>
            </a:extLst>
          </p:cNvPr>
          <p:cNvSpPr txBox="1"/>
          <p:nvPr/>
        </p:nvSpPr>
        <p:spPr>
          <a:xfrm>
            <a:off x="8034728" y="4123011"/>
            <a:ext cx="2738250" cy="461665"/>
          </a:xfrm>
          <a:prstGeom prst="rect">
            <a:avLst/>
          </a:prstGeom>
          <a:noFill/>
        </p:spPr>
        <p:txBody>
          <a:bodyPr wrap="none" rtlCol="0">
            <a:spAutoFit/>
          </a:bodyPr>
          <a:lstStyle/>
          <a:p>
            <a:r>
              <a:rPr lang="zh-TW" altLang="en-US" sz="2400" b="1" dirty="0">
                <a:latin typeface="Microsoft YaHei" panose="020B0503020204020204" pitchFamily="34" charset="-122"/>
                <a:ea typeface="Microsoft YaHei" panose="020B0503020204020204" pitchFamily="34" charset="-122"/>
              </a:rPr>
              <a:t>中研院 陳建仁院士</a:t>
            </a:r>
          </a:p>
        </p:txBody>
      </p:sp>
    </p:spTree>
    <p:extLst>
      <p:ext uri="{BB962C8B-B14F-4D97-AF65-F5344CB8AC3E}">
        <p14:creationId xmlns:p14="http://schemas.microsoft.com/office/powerpoint/2010/main" val="209580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字方塊 30">
            <a:extLst>
              <a:ext uri="{FF2B5EF4-FFF2-40B4-BE49-F238E27FC236}">
                <a16:creationId xmlns:a16="http://schemas.microsoft.com/office/drawing/2014/main" id="{F018B7FE-1D2B-49EC-9F5D-44769FDE2557}"/>
              </a:ext>
            </a:extLst>
          </p:cNvPr>
          <p:cNvSpPr txBox="1"/>
          <p:nvPr/>
        </p:nvSpPr>
        <p:spPr>
          <a:xfrm>
            <a:off x="1178988" y="1177734"/>
            <a:ext cx="2764121"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校內師生結構轉變</a:t>
            </a:r>
            <a:endParaRPr kumimoji="1" lang="en-US" altLang="zh-TW" sz="2400" b="1" dirty="0">
              <a:solidFill>
                <a:srgbClr val="0B2A43"/>
              </a:solidFill>
              <a:latin typeface="Microsoft YaHei UI" panose="020B0503020204020204" pitchFamily="34" charset="-122"/>
              <a:ea typeface="Microsoft YaHei UI" panose="020B0503020204020204" pitchFamily="34" charset="-122"/>
            </a:endParaRPr>
          </a:p>
        </p:txBody>
      </p:sp>
      <p:grpSp>
        <p:nvGrpSpPr>
          <p:cNvPr id="30" name="群組 29">
            <a:extLst>
              <a:ext uri="{FF2B5EF4-FFF2-40B4-BE49-F238E27FC236}">
                <a16:creationId xmlns:a16="http://schemas.microsoft.com/office/drawing/2014/main" id="{88B69423-C8DF-A8E2-28E7-86DD9A91FC94}"/>
              </a:ext>
            </a:extLst>
          </p:cNvPr>
          <p:cNvGrpSpPr/>
          <p:nvPr/>
        </p:nvGrpSpPr>
        <p:grpSpPr>
          <a:xfrm>
            <a:off x="440931" y="419773"/>
            <a:ext cx="9104009" cy="769367"/>
            <a:chOff x="440931" y="419773"/>
            <a:chExt cx="9104009" cy="769367"/>
          </a:xfrm>
        </p:grpSpPr>
        <p:grpSp>
          <p:nvGrpSpPr>
            <p:cNvPr id="32" name="群組 31">
              <a:extLst>
                <a:ext uri="{FF2B5EF4-FFF2-40B4-BE49-F238E27FC236}">
                  <a16:creationId xmlns:a16="http://schemas.microsoft.com/office/drawing/2014/main" id="{F40C7C9E-1760-D729-9EC4-4C68A7E41436}"/>
                </a:ext>
              </a:extLst>
            </p:cNvPr>
            <p:cNvGrpSpPr/>
            <p:nvPr/>
          </p:nvGrpSpPr>
          <p:grpSpPr>
            <a:xfrm>
              <a:off x="440931" y="419773"/>
              <a:ext cx="9104009" cy="769367"/>
              <a:chOff x="440931" y="419773"/>
              <a:chExt cx="9104009" cy="769367"/>
            </a:xfrm>
          </p:grpSpPr>
          <p:sp>
            <p:nvSpPr>
              <p:cNvPr id="34" name="手繪多邊形 20">
                <a:extLst>
                  <a:ext uri="{FF2B5EF4-FFF2-40B4-BE49-F238E27FC236}">
                    <a16:creationId xmlns:a16="http://schemas.microsoft.com/office/drawing/2014/main" id="{9DB79E69-9ABF-AD0C-A870-FE532D81B009}"/>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35" name="群組 34">
                <a:extLst>
                  <a:ext uri="{FF2B5EF4-FFF2-40B4-BE49-F238E27FC236}">
                    <a16:creationId xmlns:a16="http://schemas.microsoft.com/office/drawing/2014/main" id="{D56F0C96-3C71-5853-968A-E10F7AF01EC0}"/>
                  </a:ext>
                </a:extLst>
              </p:cNvPr>
              <p:cNvGrpSpPr/>
              <p:nvPr/>
            </p:nvGrpSpPr>
            <p:grpSpPr>
              <a:xfrm>
                <a:off x="491045" y="855377"/>
                <a:ext cx="746699" cy="313125"/>
                <a:chOff x="374573" y="862798"/>
                <a:chExt cx="863172" cy="361968"/>
              </a:xfrm>
            </p:grpSpPr>
            <p:grpSp>
              <p:nvGrpSpPr>
                <p:cNvPr id="37" name="群組 36">
                  <a:extLst>
                    <a:ext uri="{FF2B5EF4-FFF2-40B4-BE49-F238E27FC236}">
                      <a16:creationId xmlns:a16="http://schemas.microsoft.com/office/drawing/2014/main" id="{CBAA9713-9B2B-112C-833F-359509B1D25E}"/>
                    </a:ext>
                  </a:extLst>
                </p:cNvPr>
                <p:cNvGrpSpPr/>
                <p:nvPr/>
              </p:nvGrpSpPr>
              <p:grpSpPr>
                <a:xfrm>
                  <a:off x="374573" y="862798"/>
                  <a:ext cx="161005" cy="132598"/>
                  <a:chOff x="4377273" y="337546"/>
                  <a:chExt cx="565439" cy="412425"/>
                </a:xfrm>
                <a:solidFill>
                  <a:srgbClr val="5C7396"/>
                </a:solidFill>
              </p:grpSpPr>
              <p:sp>
                <p:nvSpPr>
                  <p:cNvPr id="56" name="六邊形 55">
                    <a:extLst>
                      <a:ext uri="{FF2B5EF4-FFF2-40B4-BE49-F238E27FC236}">
                        <a16:creationId xmlns:a16="http://schemas.microsoft.com/office/drawing/2014/main" id="{5838249C-FC8F-5965-6785-5B50C14B6E6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7" name="六邊形 56">
                    <a:extLst>
                      <a:ext uri="{FF2B5EF4-FFF2-40B4-BE49-F238E27FC236}">
                        <a16:creationId xmlns:a16="http://schemas.microsoft.com/office/drawing/2014/main" id="{BA6825F3-21DE-B0C5-95CA-3CF6FF7B0EF3}"/>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8" name="群組 37">
                  <a:extLst>
                    <a:ext uri="{FF2B5EF4-FFF2-40B4-BE49-F238E27FC236}">
                      <a16:creationId xmlns:a16="http://schemas.microsoft.com/office/drawing/2014/main" id="{332E0D2D-A670-11DF-C011-724C87C7F219}"/>
                    </a:ext>
                  </a:extLst>
                </p:cNvPr>
                <p:cNvGrpSpPr/>
                <p:nvPr/>
              </p:nvGrpSpPr>
              <p:grpSpPr>
                <a:xfrm>
                  <a:off x="517575" y="936433"/>
                  <a:ext cx="161005" cy="132598"/>
                  <a:chOff x="4377273" y="337546"/>
                  <a:chExt cx="565439" cy="412425"/>
                </a:xfrm>
                <a:solidFill>
                  <a:srgbClr val="5C7396"/>
                </a:solidFill>
              </p:grpSpPr>
              <p:sp>
                <p:nvSpPr>
                  <p:cNvPr id="54" name="六邊形 53">
                    <a:extLst>
                      <a:ext uri="{FF2B5EF4-FFF2-40B4-BE49-F238E27FC236}">
                        <a16:creationId xmlns:a16="http://schemas.microsoft.com/office/drawing/2014/main" id="{DD81402A-AD45-AF13-4413-69D9C2D741C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5" name="六邊形 54">
                    <a:extLst>
                      <a:ext uri="{FF2B5EF4-FFF2-40B4-BE49-F238E27FC236}">
                        <a16:creationId xmlns:a16="http://schemas.microsoft.com/office/drawing/2014/main" id="{7D1896E2-65E2-FD24-B363-93E98EE8AE5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9" name="群組 38">
                  <a:extLst>
                    <a:ext uri="{FF2B5EF4-FFF2-40B4-BE49-F238E27FC236}">
                      <a16:creationId xmlns:a16="http://schemas.microsoft.com/office/drawing/2014/main" id="{E5F03E32-661D-9ABE-A0FC-7262892528A2}"/>
                    </a:ext>
                  </a:extLst>
                </p:cNvPr>
                <p:cNvGrpSpPr/>
                <p:nvPr/>
              </p:nvGrpSpPr>
              <p:grpSpPr>
                <a:xfrm>
                  <a:off x="660577" y="1009967"/>
                  <a:ext cx="161005" cy="132598"/>
                  <a:chOff x="4377273" y="337546"/>
                  <a:chExt cx="565439" cy="412425"/>
                </a:xfrm>
                <a:solidFill>
                  <a:srgbClr val="5C7396"/>
                </a:solidFill>
              </p:grpSpPr>
              <p:sp>
                <p:nvSpPr>
                  <p:cNvPr id="52" name="六邊形 51">
                    <a:extLst>
                      <a:ext uri="{FF2B5EF4-FFF2-40B4-BE49-F238E27FC236}">
                        <a16:creationId xmlns:a16="http://schemas.microsoft.com/office/drawing/2014/main" id="{8541132C-966F-941B-2B68-B79743937524}"/>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3" name="六邊形 52">
                    <a:extLst>
                      <a:ext uri="{FF2B5EF4-FFF2-40B4-BE49-F238E27FC236}">
                        <a16:creationId xmlns:a16="http://schemas.microsoft.com/office/drawing/2014/main" id="{D4BC7D15-EE5D-AA2B-507F-CC6E65AF9FF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40" name="群組 39">
                  <a:extLst>
                    <a:ext uri="{FF2B5EF4-FFF2-40B4-BE49-F238E27FC236}">
                      <a16:creationId xmlns:a16="http://schemas.microsoft.com/office/drawing/2014/main" id="{2FD1E804-FEF7-F52F-0859-3FE3A3989433}"/>
                    </a:ext>
                  </a:extLst>
                </p:cNvPr>
                <p:cNvGrpSpPr/>
                <p:nvPr/>
              </p:nvGrpSpPr>
              <p:grpSpPr>
                <a:xfrm>
                  <a:off x="938191" y="1008110"/>
                  <a:ext cx="161005" cy="132598"/>
                  <a:chOff x="4377273" y="337546"/>
                  <a:chExt cx="565439" cy="412425"/>
                </a:xfrm>
                <a:solidFill>
                  <a:srgbClr val="99A6BB"/>
                </a:solidFill>
              </p:grpSpPr>
              <p:sp>
                <p:nvSpPr>
                  <p:cNvPr id="50" name="六邊形 49">
                    <a:extLst>
                      <a:ext uri="{FF2B5EF4-FFF2-40B4-BE49-F238E27FC236}">
                        <a16:creationId xmlns:a16="http://schemas.microsoft.com/office/drawing/2014/main" id="{5DE9C187-2095-41A3-36B9-221C16518F0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1" name="六邊形 50">
                    <a:extLst>
                      <a:ext uri="{FF2B5EF4-FFF2-40B4-BE49-F238E27FC236}">
                        <a16:creationId xmlns:a16="http://schemas.microsoft.com/office/drawing/2014/main" id="{A3BE579A-A536-08DC-CD3C-B8EF27149AA8}"/>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1" name="群組 40">
                  <a:extLst>
                    <a:ext uri="{FF2B5EF4-FFF2-40B4-BE49-F238E27FC236}">
                      <a16:creationId xmlns:a16="http://schemas.microsoft.com/office/drawing/2014/main" id="{C1E66362-553E-C20E-17D2-F7D25115D49B}"/>
                    </a:ext>
                  </a:extLst>
                </p:cNvPr>
                <p:cNvGrpSpPr/>
                <p:nvPr/>
              </p:nvGrpSpPr>
              <p:grpSpPr>
                <a:xfrm>
                  <a:off x="1076740" y="1081444"/>
                  <a:ext cx="161005" cy="132598"/>
                  <a:chOff x="4377273" y="337546"/>
                  <a:chExt cx="565439" cy="412425"/>
                </a:xfrm>
                <a:solidFill>
                  <a:srgbClr val="99A6BB"/>
                </a:solidFill>
              </p:grpSpPr>
              <p:sp>
                <p:nvSpPr>
                  <p:cNvPr id="48" name="六邊形 47">
                    <a:extLst>
                      <a:ext uri="{FF2B5EF4-FFF2-40B4-BE49-F238E27FC236}">
                        <a16:creationId xmlns:a16="http://schemas.microsoft.com/office/drawing/2014/main" id="{A6F7B19D-DC2F-721E-E03D-3DA802929F9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9" name="六邊形 48">
                    <a:extLst>
                      <a:ext uri="{FF2B5EF4-FFF2-40B4-BE49-F238E27FC236}">
                        <a16:creationId xmlns:a16="http://schemas.microsoft.com/office/drawing/2014/main" id="{2F93281D-6545-D03D-104D-CC6C34648704}"/>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2" name="群組 41">
                  <a:extLst>
                    <a:ext uri="{FF2B5EF4-FFF2-40B4-BE49-F238E27FC236}">
                      <a16:creationId xmlns:a16="http://schemas.microsoft.com/office/drawing/2014/main" id="{1FA3D595-2E0E-FB2B-0A54-F554772E044C}"/>
                    </a:ext>
                  </a:extLst>
                </p:cNvPr>
                <p:cNvGrpSpPr/>
                <p:nvPr/>
              </p:nvGrpSpPr>
              <p:grpSpPr>
                <a:xfrm>
                  <a:off x="518463" y="1092168"/>
                  <a:ext cx="161005" cy="132598"/>
                  <a:chOff x="4377273" y="337546"/>
                  <a:chExt cx="565439" cy="412425"/>
                </a:xfrm>
                <a:solidFill>
                  <a:srgbClr val="5C7396"/>
                </a:solidFill>
              </p:grpSpPr>
              <p:sp>
                <p:nvSpPr>
                  <p:cNvPr id="46" name="六邊形 45">
                    <a:extLst>
                      <a:ext uri="{FF2B5EF4-FFF2-40B4-BE49-F238E27FC236}">
                        <a16:creationId xmlns:a16="http://schemas.microsoft.com/office/drawing/2014/main" id="{991DACD8-7FCF-3288-86BD-936424019F2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7" name="六邊形 46">
                    <a:extLst>
                      <a:ext uri="{FF2B5EF4-FFF2-40B4-BE49-F238E27FC236}">
                        <a16:creationId xmlns:a16="http://schemas.microsoft.com/office/drawing/2014/main" id="{5305B02B-7E2B-30E0-C628-C0331A4AB781}"/>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3" name="群組 42">
                  <a:extLst>
                    <a:ext uri="{FF2B5EF4-FFF2-40B4-BE49-F238E27FC236}">
                      <a16:creationId xmlns:a16="http://schemas.microsoft.com/office/drawing/2014/main" id="{EE5DC844-BB38-7E9D-E45C-6594D2206D55}"/>
                    </a:ext>
                  </a:extLst>
                </p:cNvPr>
                <p:cNvGrpSpPr/>
                <p:nvPr/>
              </p:nvGrpSpPr>
              <p:grpSpPr>
                <a:xfrm>
                  <a:off x="801927" y="1092168"/>
                  <a:ext cx="161004" cy="132598"/>
                  <a:chOff x="4377273" y="337546"/>
                  <a:chExt cx="565434" cy="412425"/>
                </a:xfrm>
                <a:solidFill>
                  <a:srgbClr val="5C7396"/>
                </a:solidFill>
              </p:grpSpPr>
              <p:sp>
                <p:nvSpPr>
                  <p:cNvPr id="44" name="六邊形 43">
                    <a:extLst>
                      <a:ext uri="{FF2B5EF4-FFF2-40B4-BE49-F238E27FC236}">
                        <a16:creationId xmlns:a16="http://schemas.microsoft.com/office/drawing/2014/main" id="{A3C5A0A5-EAE9-4DBB-0C8D-581BAF9A490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5" name="六邊形 44">
                    <a:extLst>
                      <a:ext uri="{FF2B5EF4-FFF2-40B4-BE49-F238E27FC236}">
                        <a16:creationId xmlns:a16="http://schemas.microsoft.com/office/drawing/2014/main" id="{C18094B9-1714-86CF-7A9A-34510404CC1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36" name="Google Shape;179;p18">
                <a:extLst>
                  <a:ext uri="{FF2B5EF4-FFF2-40B4-BE49-F238E27FC236}">
                    <a16:creationId xmlns:a16="http://schemas.microsoft.com/office/drawing/2014/main" id="{F5543068-BA8B-B669-EC37-920D4D13639F}"/>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1</a:t>
                </a:r>
              </a:p>
            </p:txBody>
          </p:sp>
        </p:grpSp>
        <p:sp>
          <p:nvSpPr>
            <p:cNvPr id="33" name="文字方塊 32">
              <a:extLst>
                <a:ext uri="{FF2B5EF4-FFF2-40B4-BE49-F238E27FC236}">
                  <a16:creationId xmlns:a16="http://schemas.microsoft.com/office/drawing/2014/main" id="{B8DCC8B1-1CFC-749B-0829-456941028E81}"/>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我國研發投入與產出現況</a:t>
              </a:r>
            </a:p>
          </p:txBody>
        </p:sp>
      </p:grpSp>
      <p:sp>
        <p:nvSpPr>
          <p:cNvPr id="105" name="矩形 104">
            <a:extLst>
              <a:ext uri="{FF2B5EF4-FFF2-40B4-BE49-F238E27FC236}">
                <a16:creationId xmlns:a16="http://schemas.microsoft.com/office/drawing/2014/main" id="{A1DD61CC-253B-3278-00D8-8FEEA5A3F940}"/>
              </a:ext>
            </a:extLst>
          </p:cNvPr>
          <p:cNvSpPr/>
          <p:nvPr/>
        </p:nvSpPr>
        <p:spPr>
          <a:xfrm>
            <a:off x="1236470" y="1628956"/>
            <a:ext cx="7588841" cy="461665"/>
          </a:xfrm>
          <a:prstGeom prst="rect">
            <a:avLst/>
          </a:prstGeom>
        </p:spPr>
        <p:txBody>
          <a:bodyPr wrap="square">
            <a:spAutoFit/>
          </a:bodyPr>
          <a:lstStyle/>
          <a:p>
            <a:pPr lvl="0">
              <a:defRPr/>
            </a:pPr>
            <a:r>
              <a:rPr lang="zh-TW" altLang="en-US" sz="2400" b="1" dirty="0">
                <a:solidFill>
                  <a:srgbClr val="38DCEF"/>
                </a:solidFill>
                <a:latin typeface="Microsoft YaHei UI" panose="020B0503020204020204" pitchFamily="34" charset="-122"/>
                <a:ea typeface="Microsoft YaHei UI" panose="020B0503020204020204" pitchFamily="34" charset="-122"/>
              </a:rPr>
              <a:t>工程領域碩博人數持續減少</a:t>
            </a:r>
          </a:p>
        </p:txBody>
      </p:sp>
      <p:sp>
        <p:nvSpPr>
          <p:cNvPr id="106" name="矩形 105">
            <a:extLst>
              <a:ext uri="{FF2B5EF4-FFF2-40B4-BE49-F238E27FC236}">
                <a16:creationId xmlns:a16="http://schemas.microsoft.com/office/drawing/2014/main" id="{D4131401-3B05-82EF-B6E4-1CFA07AA9A74}"/>
              </a:ext>
            </a:extLst>
          </p:cNvPr>
          <p:cNvSpPr/>
          <p:nvPr/>
        </p:nvSpPr>
        <p:spPr>
          <a:xfrm>
            <a:off x="1236470" y="2049149"/>
            <a:ext cx="9999565" cy="338554"/>
          </a:xfrm>
          <a:prstGeom prst="rect">
            <a:avLst/>
          </a:prstGeom>
        </p:spPr>
        <p:txBody>
          <a:bodyPr wrap="square">
            <a:spAutoFit/>
          </a:bodyPr>
          <a:lstStyle/>
          <a:p>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相較他國持續增加博士學位人數，我國</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工程領域</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碩</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博士培育數量卻逐年萎縮，博士十年內降幅高達</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35%</a:t>
            </a:r>
            <a:endPar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7" name="直線接點 106">
            <a:extLst>
              <a:ext uri="{FF2B5EF4-FFF2-40B4-BE49-F238E27FC236}">
                <a16:creationId xmlns:a16="http://schemas.microsoft.com/office/drawing/2014/main" id="{15E41C57-B183-8602-BF72-6B08A67D0838}"/>
              </a:ext>
            </a:extLst>
          </p:cNvPr>
          <p:cNvCxnSpPr/>
          <p:nvPr/>
        </p:nvCxnSpPr>
        <p:spPr>
          <a:xfrm>
            <a:off x="6644372" y="3038278"/>
            <a:ext cx="0" cy="3491889"/>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8" name="矩形 137">
            <a:extLst>
              <a:ext uri="{FF2B5EF4-FFF2-40B4-BE49-F238E27FC236}">
                <a16:creationId xmlns:a16="http://schemas.microsoft.com/office/drawing/2014/main" id="{CC27561F-7810-CDBA-21F9-49C655900AFB}"/>
              </a:ext>
            </a:extLst>
          </p:cNvPr>
          <p:cNvSpPr/>
          <p:nvPr/>
        </p:nvSpPr>
        <p:spPr>
          <a:xfrm>
            <a:off x="6758765" y="2510343"/>
            <a:ext cx="4076650" cy="430887"/>
          </a:xfrm>
          <a:prstGeom prst="rect">
            <a:avLst/>
          </a:prstGeom>
        </p:spPr>
        <p:txBody>
          <a:bodyPr wrap="square">
            <a:spAutoFit/>
          </a:bodyPr>
          <a:lstStyle/>
          <a:p>
            <a:r>
              <a:rPr lang="zh-TW" altLang="en-US" sz="1100" dirty="0">
                <a:solidFill>
                  <a:schemeClr val="tx1">
                    <a:lumMod val="75000"/>
                    <a:lumOff val="25000"/>
                  </a:schemeClr>
                </a:solidFill>
                <a:latin typeface="Arial Black" panose="020B0A04020102020204" pitchFamily="34" charset="0"/>
              </a:rPr>
              <a:t>S&amp;E doctoral degrees, </a:t>
            </a:r>
            <a:endParaRPr lang="en-US" altLang="zh-TW" sz="1100" dirty="0">
              <a:solidFill>
                <a:schemeClr val="tx1">
                  <a:lumMod val="75000"/>
                  <a:lumOff val="25000"/>
                </a:schemeClr>
              </a:solidFill>
              <a:latin typeface="Arial Black" panose="020B0A04020102020204" pitchFamily="34" charset="0"/>
            </a:endParaRPr>
          </a:p>
          <a:p>
            <a:r>
              <a:rPr lang="zh-TW" altLang="en-US" sz="1100" dirty="0">
                <a:solidFill>
                  <a:schemeClr val="tx1">
                    <a:lumMod val="75000"/>
                    <a:lumOff val="25000"/>
                  </a:schemeClr>
                </a:solidFill>
                <a:latin typeface="Arial Black" panose="020B0A04020102020204" pitchFamily="34" charset="0"/>
              </a:rPr>
              <a:t>by selected region, country, or economy: 2000–1</a:t>
            </a:r>
            <a:r>
              <a:rPr lang="en-US" altLang="zh-TW" sz="1100" dirty="0">
                <a:solidFill>
                  <a:schemeClr val="tx1">
                    <a:lumMod val="75000"/>
                    <a:lumOff val="25000"/>
                  </a:schemeClr>
                </a:solidFill>
                <a:latin typeface="Arial Black" panose="020B0A04020102020204" pitchFamily="34" charset="0"/>
              </a:rPr>
              <a:t>8</a:t>
            </a:r>
            <a:endParaRPr lang="zh-TW" altLang="en-US" sz="1100" dirty="0">
              <a:solidFill>
                <a:schemeClr val="tx1">
                  <a:lumMod val="75000"/>
                  <a:lumOff val="25000"/>
                </a:schemeClr>
              </a:solidFill>
              <a:latin typeface="Arial Black" panose="020B0A04020102020204" pitchFamily="34" charset="0"/>
            </a:endParaRPr>
          </a:p>
        </p:txBody>
      </p:sp>
      <p:graphicFrame>
        <p:nvGraphicFramePr>
          <p:cNvPr id="60" name="圖表 59">
            <a:extLst>
              <a:ext uri="{FF2B5EF4-FFF2-40B4-BE49-F238E27FC236}">
                <a16:creationId xmlns:a16="http://schemas.microsoft.com/office/drawing/2014/main" id="{74AB40DD-6DCD-4CC8-9A7C-CD8CCCEC2ADE}"/>
              </a:ext>
            </a:extLst>
          </p:cNvPr>
          <p:cNvGraphicFramePr>
            <a:graphicFrameLocks/>
          </p:cNvGraphicFramePr>
          <p:nvPr>
            <p:extLst>
              <p:ext uri="{D42A27DB-BD31-4B8C-83A1-F6EECF244321}">
                <p14:modId xmlns:p14="http://schemas.microsoft.com/office/powerpoint/2010/main" val="2643664955"/>
              </p:ext>
            </p:extLst>
          </p:nvPr>
        </p:nvGraphicFramePr>
        <p:xfrm>
          <a:off x="1709542" y="2585478"/>
          <a:ext cx="3502454" cy="19276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1" name="圖表 60">
            <a:extLst>
              <a:ext uri="{FF2B5EF4-FFF2-40B4-BE49-F238E27FC236}">
                <a16:creationId xmlns:a16="http://schemas.microsoft.com/office/drawing/2014/main" id="{51C36211-192C-4132-A587-8C98C3110495}"/>
              </a:ext>
            </a:extLst>
          </p:cNvPr>
          <p:cNvGraphicFramePr>
            <a:graphicFrameLocks/>
          </p:cNvGraphicFramePr>
          <p:nvPr>
            <p:extLst>
              <p:ext uri="{D42A27DB-BD31-4B8C-83A1-F6EECF244321}">
                <p14:modId xmlns:p14="http://schemas.microsoft.com/office/powerpoint/2010/main" val="2804994539"/>
              </p:ext>
            </p:extLst>
          </p:nvPr>
        </p:nvGraphicFramePr>
        <p:xfrm>
          <a:off x="1709543" y="4901178"/>
          <a:ext cx="3502453" cy="1599477"/>
        </p:xfrm>
        <a:graphic>
          <a:graphicData uri="http://schemas.openxmlformats.org/drawingml/2006/chart">
            <c:chart xmlns:c="http://schemas.openxmlformats.org/drawingml/2006/chart" xmlns:r="http://schemas.openxmlformats.org/officeDocument/2006/relationships" r:id="rId3"/>
          </a:graphicData>
        </a:graphic>
      </p:graphicFrame>
      <p:cxnSp>
        <p:nvCxnSpPr>
          <p:cNvPr id="62" name="直線接點 61">
            <a:extLst>
              <a:ext uri="{FF2B5EF4-FFF2-40B4-BE49-F238E27FC236}">
                <a16:creationId xmlns:a16="http://schemas.microsoft.com/office/drawing/2014/main" id="{41CF25EA-9B97-4EFF-93FD-7B521212DF3E}"/>
              </a:ext>
            </a:extLst>
          </p:cNvPr>
          <p:cNvCxnSpPr/>
          <p:nvPr/>
        </p:nvCxnSpPr>
        <p:spPr>
          <a:xfrm>
            <a:off x="3013379" y="3206342"/>
            <a:ext cx="1890066" cy="0"/>
          </a:xfrm>
          <a:prstGeom prst="line">
            <a:avLst/>
          </a:prstGeom>
          <a:ln w="9525" cap="rnd">
            <a:solidFill>
              <a:srgbClr val="3C3A48"/>
            </a:solidFill>
            <a:prstDash val="sysDot"/>
          </a:ln>
        </p:spPr>
        <p:style>
          <a:lnRef idx="1">
            <a:schemeClr val="accent1"/>
          </a:lnRef>
          <a:fillRef idx="0">
            <a:schemeClr val="accent1"/>
          </a:fillRef>
          <a:effectRef idx="0">
            <a:schemeClr val="accent1"/>
          </a:effectRef>
          <a:fontRef idx="minor">
            <a:schemeClr val="tx1"/>
          </a:fontRef>
        </p:style>
      </p:cxnSp>
      <p:sp>
        <p:nvSpPr>
          <p:cNvPr id="63" name="文字方塊 62">
            <a:extLst>
              <a:ext uri="{FF2B5EF4-FFF2-40B4-BE49-F238E27FC236}">
                <a16:creationId xmlns:a16="http://schemas.microsoft.com/office/drawing/2014/main" id="{B0D2EBE3-B0D8-4530-9B02-DA8AE06A5834}"/>
              </a:ext>
            </a:extLst>
          </p:cNvPr>
          <p:cNvSpPr txBox="1"/>
          <p:nvPr/>
        </p:nvSpPr>
        <p:spPr>
          <a:xfrm>
            <a:off x="3683105" y="2750507"/>
            <a:ext cx="1528891" cy="523220"/>
          </a:xfrm>
          <a:prstGeom prst="rect">
            <a:avLst/>
          </a:prstGeom>
          <a:noFill/>
        </p:spPr>
        <p:txBody>
          <a:bodyPr wrap="square" rtlCol="0">
            <a:spAutoFit/>
          </a:bodyPr>
          <a:lstStyle/>
          <a:p>
            <a:r>
              <a:rPr lang="en-US" altLang="zh-TW" sz="2800" dirty="0">
                <a:solidFill>
                  <a:srgbClr val="0B2A43"/>
                </a:solidFill>
                <a:latin typeface="Arial Black" panose="020B0A04020102020204" pitchFamily="34" charset="0"/>
              </a:rPr>
              <a:t>-30.2</a:t>
            </a:r>
            <a:r>
              <a:rPr lang="en-US" altLang="zh-TW" sz="2000" dirty="0">
                <a:solidFill>
                  <a:srgbClr val="0B2A43"/>
                </a:solidFill>
                <a:latin typeface="Arial Black" panose="020B0A04020102020204" pitchFamily="34" charset="0"/>
              </a:rPr>
              <a:t>%</a:t>
            </a:r>
            <a:endParaRPr lang="zh-TW" altLang="en-US" sz="2800" dirty="0">
              <a:solidFill>
                <a:srgbClr val="0B2A43"/>
              </a:solidFill>
              <a:latin typeface="Arial Black" panose="020B0A04020102020204" pitchFamily="34" charset="0"/>
            </a:endParaRPr>
          </a:p>
        </p:txBody>
      </p:sp>
      <p:sp>
        <p:nvSpPr>
          <p:cNvPr id="64" name="手繪多邊形 125">
            <a:extLst>
              <a:ext uri="{FF2B5EF4-FFF2-40B4-BE49-F238E27FC236}">
                <a16:creationId xmlns:a16="http://schemas.microsoft.com/office/drawing/2014/main" id="{4A602579-D3CF-41D7-ADC3-25156E17C82A}"/>
              </a:ext>
            </a:extLst>
          </p:cNvPr>
          <p:cNvSpPr/>
          <p:nvPr/>
        </p:nvSpPr>
        <p:spPr>
          <a:xfrm>
            <a:off x="3479322" y="2829380"/>
            <a:ext cx="45719" cy="367531"/>
          </a:xfrm>
          <a:custGeom>
            <a:avLst/>
            <a:gdLst>
              <a:gd name="connsiteX0" fmla="*/ 0 w 0"/>
              <a:gd name="connsiteY0" fmla="*/ 0 h 753627"/>
              <a:gd name="connsiteX1" fmla="*/ 0 w 0"/>
              <a:gd name="connsiteY1" fmla="*/ 753627 h 753627"/>
            </a:gdLst>
            <a:ahLst/>
            <a:cxnLst>
              <a:cxn ang="0">
                <a:pos x="connsiteX0" y="connsiteY0"/>
              </a:cxn>
              <a:cxn ang="0">
                <a:pos x="connsiteX1" y="connsiteY1"/>
              </a:cxn>
            </a:cxnLst>
            <a:rect l="l" t="t" r="r" b="b"/>
            <a:pathLst>
              <a:path h="753627">
                <a:moveTo>
                  <a:pt x="0" y="0"/>
                </a:moveTo>
                <a:lnTo>
                  <a:pt x="0" y="753627"/>
                </a:lnTo>
              </a:path>
            </a:pathLst>
          </a:custGeom>
          <a:ln w="98425" cap="flat">
            <a:solidFill>
              <a:srgbClr val="42C3CD"/>
            </a:solidFill>
            <a:prstDash val="soli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65" name="直線接點 64">
            <a:extLst>
              <a:ext uri="{FF2B5EF4-FFF2-40B4-BE49-F238E27FC236}">
                <a16:creationId xmlns:a16="http://schemas.microsoft.com/office/drawing/2014/main" id="{B9CD5448-62E7-4F0D-ADBA-A0A71E1D133F}"/>
              </a:ext>
            </a:extLst>
          </p:cNvPr>
          <p:cNvCxnSpPr/>
          <p:nvPr/>
        </p:nvCxnSpPr>
        <p:spPr>
          <a:xfrm>
            <a:off x="3013379" y="5204893"/>
            <a:ext cx="1890066" cy="0"/>
          </a:xfrm>
          <a:prstGeom prst="line">
            <a:avLst/>
          </a:prstGeom>
          <a:ln w="9525" cap="rnd">
            <a:solidFill>
              <a:srgbClr val="3C3A48"/>
            </a:solidFill>
            <a:prstDash val="sysDot"/>
          </a:ln>
        </p:spPr>
        <p:style>
          <a:lnRef idx="1">
            <a:schemeClr val="accent1"/>
          </a:lnRef>
          <a:fillRef idx="0">
            <a:schemeClr val="accent1"/>
          </a:fillRef>
          <a:effectRef idx="0">
            <a:schemeClr val="accent1"/>
          </a:effectRef>
          <a:fontRef idx="minor">
            <a:schemeClr val="tx1"/>
          </a:fontRef>
        </p:style>
      </p:cxnSp>
      <p:sp>
        <p:nvSpPr>
          <p:cNvPr id="66" name="文字方塊 65">
            <a:extLst>
              <a:ext uri="{FF2B5EF4-FFF2-40B4-BE49-F238E27FC236}">
                <a16:creationId xmlns:a16="http://schemas.microsoft.com/office/drawing/2014/main" id="{20FBDCB6-3B5F-45BA-AE14-2AE9B93F1EE7}"/>
              </a:ext>
            </a:extLst>
          </p:cNvPr>
          <p:cNvSpPr txBox="1"/>
          <p:nvPr/>
        </p:nvSpPr>
        <p:spPr>
          <a:xfrm>
            <a:off x="3684128" y="4747776"/>
            <a:ext cx="1528891" cy="523220"/>
          </a:xfrm>
          <a:prstGeom prst="rect">
            <a:avLst/>
          </a:prstGeom>
          <a:noFill/>
        </p:spPr>
        <p:txBody>
          <a:bodyPr wrap="square" rtlCol="0">
            <a:spAutoFit/>
          </a:bodyPr>
          <a:lstStyle/>
          <a:p>
            <a:r>
              <a:rPr lang="en-US" altLang="zh-TW" sz="2800" dirty="0">
                <a:solidFill>
                  <a:srgbClr val="0B2A43"/>
                </a:solidFill>
                <a:latin typeface="Arial Black" panose="020B0A04020102020204" pitchFamily="34" charset="0"/>
              </a:rPr>
              <a:t>-10.2</a:t>
            </a:r>
            <a:r>
              <a:rPr lang="en-US" altLang="zh-TW" sz="2000" dirty="0">
                <a:solidFill>
                  <a:srgbClr val="0B2A43"/>
                </a:solidFill>
                <a:latin typeface="Arial Black" panose="020B0A04020102020204" pitchFamily="34" charset="0"/>
              </a:rPr>
              <a:t>%</a:t>
            </a:r>
            <a:endParaRPr lang="zh-TW" altLang="en-US" sz="2800" dirty="0">
              <a:solidFill>
                <a:srgbClr val="0B2A43"/>
              </a:solidFill>
              <a:latin typeface="Arial Black" panose="020B0A04020102020204" pitchFamily="34" charset="0"/>
            </a:endParaRPr>
          </a:p>
        </p:txBody>
      </p:sp>
      <p:sp>
        <p:nvSpPr>
          <p:cNvPr id="67" name="手繪多邊形 125">
            <a:extLst>
              <a:ext uri="{FF2B5EF4-FFF2-40B4-BE49-F238E27FC236}">
                <a16:creationId xmlns:a16="http://schemas.microsoft.com/office/drawing/2014/main" id="{D513888E-5C58-4D88-87A3-E867E5B4BF8C}"/>
              </a:ext>
            </a:extLst>
          </p:cNvPr>
          <p:cNvSpPr/>
          <p:nvPr/>
        </p:nvSpPr>
        <p:spPr>
          <a:xfrm>
            <a:off x="3525041" y="4849716"/>
            <a:ext cx="172836" cy="362108"/>
          </a:xfrm>
          <a:custGeom>
            <a:avLst/>
            <a:gdLst>
              <a:gd name="connsiteX0" fmla="*/ 0 w 0"/>
              <a:gd name="connsiteY0" fmla="*/ 0 h 753627"/>
              <a:gd name="connsiteX1" fmla="*/ 0 w 0"/>
              <a:gd name="connsiteY1" fmla="*/ 753627 h 753627"/>
            </a:gdLst>
            <a:ahLst/>
            <a:cxnLst>
              <a:cxn ang="0">
                <a:pos x="connsiteX0" y="connsiteY0"/>
              </a:cxn>
              <a:cxn ang="0">
                <a:pos x="connsiteX1" y="connsiteY1"/>
              </a:cxn>
            </a:cxnLst>
            <a:rect l="l" t="t" r="r" b="b"/>
            <a:pathLst>
              <a:path h="753627">
                <a:moveTo>
                  <a:pt x="0" y="0"/>
                </a:moveTo>
                <a:lnTo>
                  <a:pt x="0" y="753627"/>
                </a:lnTo>
              </a:path>
            </a:pathLst>
          </a:custGeom>
          <a:ln w="98425" cap="flat">
            <a:solidFill>
              <a:srgbClr val="42C3CD"/>
            </a:solidFill>
            <a:prstDash val="soli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8" name="矩形 67">
            <a:extLst>
              <a:ext uri="{FF2B5EF4-FFF2-40B4-BE49-F238E27FC236}">
                <a16:creationId xmlns:a16="http://schemas.microsoft.com/office/drawing/2014/main" id="{BF084F29-09FD-4583-9A78-E0BED627C7CF}"/>
              </a:ext>
            </a:extLst>
          </p:cNvPr>
          <p:cNvSpPr/>
          <p:nvPr/>
        </p:nvSpPr>
        <p:spPr>
          <a:xfrm>
            <a:off x="1722060" y="6532358"/>
            <a:ext cx="3951633" cy="261610"/>
          </a:xfrm>
          <a:prstGeom prst="rect">
            <a:avLst/>
          </a:prstGeom>
        </p:spPr>
        <p:txBody>
          <a:bodyPr wrap="square">
            <a:spAutoFit/>
          </a:bodyPr>
          <a:lstStyle/>
          <a:p>
            <a:r>
              <a:rPr lang="zh-TW" altLang="en-US" sz="1100" dirty="0">
                <a:solidFill>
                  <a:prstClr val="white">
                    <a:lumMod val="50000"/>
                  </a:prstClr>
                </a:solidFill>
                <a:latin typeface="微軟正黑體" panose="020B0604030504040204" pitchFamily="34" charset="-120"/>
                <a:ea typeface="微軟正黑體" panose="020B0604030504040204" pitchFamily="34" charset="-120"/>
              </a:rPr>
              <a:t>資料來源 </a:t>
            </a:r>
            <a:r>
              <a:rPr lang="en-US" altLang="zh-TW" sz="1100" dirty="0">
                <a:solidFill>
                  <a:prstClr val="white">
                    <a:lumMod val="50000"/>
                  </a:prstClr>
                </a:solidFill>
                <a:latin typeface="微軟正黑體" panose="020B0604030504040204" pitchFamily="34" charset="-120"/>
                <a:ea typeface="微軟正黑體" panose="020B0604030504040204" pitchFamily="34" charset="-120"/>
              </a:rPr>
              <a:t>: </a:t>
            </a:r>
            <a:r>
              <a:rPr lang="zh-TW" altLang="en-US" sz="1100" dirty="0">
                <a:solidFill>
                  <a:prstClr val="white">
                    <a:lumMod val="50000"/>
                  </a:prstClr>
                </a:solidFill>
                <a:latin typeface="微軟正黑體" panose="020B0604030504040204" pitchFamily="34" charset="-120"/>
                <a:ea typeface="微軟正黑體" panose="020B0604030504040204" pitchFamily="34" charset="-120"/>
              </a:rPr>
              <a:t>教育部統計處</a:t>
            </a:r>
            <a:r>
              <a:rPr lang="en-US" altLang="zh-TW" sz="1100" dirty="0">
                <a:solidFill>
                  <a:prstClr val="white">
                    <a:lumMod val="50000"/>
                  </a:prstClr>
                </a:solidFill>
                <a:latin typeface="微軟正黑體" panose="020B0604030504040204" pitchFamily="34" charset="-120"/>
                <a:ea typeface="微軟正黑體" panose="020B0604030504040204" pitchFamily="34" charset="-120"/>
              </a:rPr>
              <a:t>_</a:t>
            </a:r>
            <a:r>
              <a:rPr lang="zh-TW" altLang="en-US" sz="1100" dirty="0">
                <a:solidFill>
                  <a:prstClr val="white">
                    <a:lumMod val="50000"/>
                  </a:prstClr>
                </a:solidFill>
                <a:latin typeface="微軟正黑體" panose="020B0604030504040204" pitchFamily="34" charset="-120"/>
                <a:ea typeface="微軟正黑體" panose="020B0604030504040204" pitchFamily="34" charset="-120"/>
              </a:rPr>
              <a:t>教育統計查詢網         科政中心整理</a:t>
            </a:r>
          </a:p>
        </p:txBody>
      </p:sp>
      <p:sp>
        <p:nvSpPr>
          <p:cNvPr id="69" name="文字方塊 68">
            <a:extLst>
              <a:ext uri="{FF2B5EF4-FFF2-40B4-BE49-F238E27FC236}">
                <a16:creationId xmlns:a16="http://schemas.microsoft.com/office/drawing/2014/main" id="{D07EA4FD-AB48-4A66-B29A-2B231DDF2581}"/>
              </a:ext>
            </a:extLst>
          </p:cNvPr>
          <p:cNvSpPr txBox="1"/>
          <p:nvPr/>
        </p:nvSpPr>
        <p:spPr>
          <a:xfrm>
            <a:off x="1016537" y="5273342"/>
            <a:ext cx="660566" cy="378102"/>
          </a:xfrm>
          <a:prstGeom prst="rect">
            <a:avLst/>
          </a:prstGeom>
          <a:noFill/>
        </p:spPr>
        <p:txBody>
          <a:bodyPr wrap="none" rtlCol="0">
            <a:spAutoFit/>
          </a:bodyPr>
          <a:lstStyle/>
          <a:p>
            <a:r>
              <a:rPr lang="zh-TW" altLang="en-US" sz="2000" b="1" dirty="0">
                <a:latin typeface="Microsoft YaHei UI" panose="020B0503020204020204" pitchFamily="34" charset="-122"/>
                <a:ea typeface="Microsoft YaHei UI" panose="020B0503020204020204" pitchFamily="34" charset="-122"/>
              </a:rPr>
              <a:t>碩士</a:t>
            </a:r>
          </a:p>
        </p:txBody>
      </p:sp>
      <p:sp>
        <p:nvSpPr>
          <p:cNvPr id="70" name="文字方塊 69">
            <a:extLst>
              <a:ext uri="{FF2B5EF4-FFF2-40B4-BE49-F238E27FC236}">
                <a16:creationId xmlns:a16="http://schemas.microsoft.com/office/drawing/2014/main" id="{7F51D037-C251-41D8-A494-C84B47676069}"/>
              </a:ext>
            </a:extLst>
          </p:cNvPr>
          <p:cNvSpPr txBox="1"/>
          <p:nvPr/>
        </p:nvSpPr>
        <p:spPr>
          <a:xfrm>
            <a:off x="1010354" y="3143806"/>
            <a:ext cx="660566" cy="378854"/>
          </a:xfrm>
          <a:prstGeom prst="rect">
            <a:avLst/>
          </a:prstGeom>
          <a:noFill/>
        </p:spPr>
        <p:txBody>
          <a:bodyPr wrap="none" rtlCol="0">
            <a:spAutoFit/>
          </a:bodyPr>
          <a:lstStyle/>
          <a:p>
            <a:r>
              <a:rPr lang="zh-TW" altLang="en-US" sz="2000" b="1" dirty="0">
                <a:latin typeface="Microsoft YaHei UI" panose="020B0503020204020204" pitchFamily="34" charset="-122"/>
                <a:ea typeface="Microsoft YaHei UI" panose="020B0503020204020204" pitchFamily="34" charset="-122"/>
              </a:rPr>
              <a:t>博士</a:t>
            </a:r>
          </a:p>
        </p:txBody>
      </p:sp>
      <p:graphicFrame>
        <p:nvGraphicFramePr>
          <p:cNvPr id="72" name="圖表 71">
            <a:extLst>
              <a:ext uri="{FF2B5EF4-FFF2-40B4-BE49-F238E27FC236}">
                <a16:creationId xmlns:a16="http://schemas.microsoft.com/office/drawing/2014/main" id="{4F7A1DCF-3BAB-4849-8ED8-5EC28321D839}"/>
              </a:ext>
            </a:extLst>
          </p:cNvPr>
          <p:cNvGraphicFramePr>
            <a:graphicFrameLocks/>
          </p:cNvGraphicFramePr>
          <p:nvPr>
            <p:extLst>
              <p:ext uri="{D42A27DB-BD31-4B8C-83A1-F6EECF244321}">
                <p14:modId xmlns:p14="http://schemas.microsoft.com/office/powerpoint/2010/main" val="499626339"/>
              </p:ext>
            </p:extLst>
          </p:nvPr>
        </p:nvGraphicFramePr>
        <p:xfrm>
          <a:off x="5943145" y="2500371"/>
          <a:ext cx="5977342" cy="42558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040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字方塊 30">
            <a:extLst>
              <a:ext uri="{FF2B5EF4-FFF2-40B4-BE49-F238E27FC236}">
                <a16:creationId xmlns:a16="http://schemas.microsoft.com/office/drawing/2014/main" id="{F018B7FE-1D2B-49EC-9F5D-44769FDE2557}"/>
              </a:ext>
            </a:extLst>
          </p:cNvPr>
          <p:cNvSpPr txBox="1"/>
          <p:nvPr/>
        </p:nvSpPr>
        <p:spPr>
          <a:xfrm>
            <a:off x="1178988" y="1177734"/>
            <a:ext cx="3980241"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產業需求仍未被滿足</a:t>
            </a:r>
            <a:r>
              <a:rPr kumimoji="1" lang="en-US" altLang="zh-TW" sz="2400" b="1" dirty="0">
                <a:solidFill>
                  <a:srgbClr val="0B2A43"/>
                </a:solidFill>
                <a:latin typeface="Microsoft YaHei UI" panose="020B0503020204020204" pitchFamily="34" charset="-122"/>
                <a:ea typeface="Microsoft YaHei UI" panose="020B0503020204020204" pitchFamily="34" charset="-122"/>
              </a:rPr>
              <a:t>(</a:t>
            </a:r>
            <a:r>
              <a:rPr kumimoji="1" lang="zh-TW" altLang="en-US" sz="2400" b="1" dirty="0">
                <a:solidFill>
                  <a:srgbClr val="0B2A43"/>
                </a:solidFill>
                <a:latin typeface="Microsoft YaHei UI" panose="020B0503020204020204" pitchFamily="34" charset="-122"/>
                <a:ea typeface="Microsoft YaHei UI" panose="020B0503020204020204" pitchFamily="34" charset="-122"/>
              </a:rPr>
              <a:t>人才</a:t>
            </a:r>
            <a:r>
              <a:rPr kumimoji="1" lang="en-US" altLang="zh-TW" sz="2400" b="1" dirty="0">
                <a:solidFill>
                  <a:srgbClr val="0B2A43"/>
                </a:solidFill>
                <a:latin typeface="Microsoft YaHei UI" panose="020B0503020204020204" pitchFamily="34" charset="-122"/>
                <a:ea typeface="Microsoft YaHei UI" panose="020B0503020204020204" pitchFamily="34" charset="-122"/>
              </a:rPr>
              <a:t>)</a:t>
            </a:r>
            <a:endParaRPr kumimoji="1" lang="zh-TW" altLang="en-US" sz="2400" b="1" dirty="0">
              <a:solidFill>
                <a:srgbClr val="0B2A43"/>
              </a:solidFill>
              <a:latin typeface="Microsoft YaHei UI" panose="020B0503020204020204" pitchFamily="34" charset="-122"/>
              <a:ea typeface="Microsoft YaHei UI" panose="020B0503020204020204" pitchFamily="34" charset="-122"/>
            </a:endParaRPr>
          </a:p>
        </p:txBody>
      </p:sp>
      <p:pic>
        <p:nvPicPr>
          <p:cNvPr id="3" name="圖片 2">
            <a:extLst>
              <a:ext uri="{FF2B5EF4-FFF2-40B4-BE49-F238E27FC236}">
                <a16:creationId xmlns:a16="http://schemas.microsoft.com/office/drawing/2014/main" id="{2870D743-5CA1-4394-BB15-C00E5E9001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228"/>
          <a:stretch/>
        </p:blipFill>
        <p:spPr>
          <a:xfrm>
            <a:off x="311211" y="2838090"/>
            <a:ext cx="6143047" cy="2725970"/>
          </a:xfrm>
          <a:prstGeom prst="rect">
            <a:avLst/>
          </a:prstGeom>
        </p:spPr>
      </p:pic>
      <p:pic>
        <p:nvPicPr>
          <p:cNvPr id="32" name="圖片 31">
            <a:extLst>
              <a:ext uri="{FF2B5EF4-FFF2-40B4-BE49-F238E27FC236}">
                <a16:creationId xmlns:a16="http://schemas.microsoft.com/office/drawing/2014/main" id="{2FECD866-3AD0-40FE-B282-EE7EEF75B85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4520"/>
          <a:stretch/>
        </p:blipFill>
        <p:spPr>
          <a:xfrm>
            <a:off x="6714833" y="2475781"/>
            <a:ext cx="4712047" cy="3688244"/>
          </a:xfrm>
          <a:prstGeom prst="rect">
            <a:avLst/>
          </a:prstGeom>
        </p:spPr>
      </p:pic>
      <p:sp>
        <p:nvSpPr>
          <p:cNvPr id="35" name="文字方塊 34">
            <a:extLst>
              <a:ext uri="{FF2B5EF4-FFF2-40B4-BE49-F238E27FC236}">
                <a16:creationId xmlns:a16="http://schemas.microsoft.com/office/drawing/2014/main" id="{FA9198E1-1020-4606-8B52-760EE181714D}"/>
              </a:ext>
            </a:extLst>
          </p:cNvPr>
          <p:cNvSpPr txBox="1"/>
          <p:nvPr/>
        </p:nvSpPr>
        <p:spPr>
          <a:xfrm>
            <a:off x="7266088" y="6500408"/>
            <a:ext cx="4897074" cy="261610"/>
          </a:xfrm>
          <a:prstGeom prst="rect">
            <a:avLst/>
          </a:prstGeom>
          <a:noFill/>
        </p:spPr>
        <p:txBody>
          <a:bodyPr wrap="square">
            <a:spAutoFit/>
          </a:bodyPr>
          <a:lstStyle/>
          <a:p>
            <a:pPr algn="l"/>
            <a:r>
              <a:rPr lang="zh-TW" altLang="en-US" sz="11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資料來源</a:t>
            </a:r>
            <a:r>
              <a:rPr lang="en-US" altLang="zh-TW" sz="11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:110-112 </a:t>
            </a:r>
            <a:r>
              <a:rPr lang="zh-TW" altLang="en-US" sz="11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年重點產業人才供需調查及推估 </a:t>
            </a:r>
            <a:r>
              <a:rPr lang="zh-TW" altLang="en-US" sz="1100"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1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 </a:t>
            </a:r>
            <a:r>
              <a:rPr lang="zh-TW" altLang="en-US" sz="11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國家發展委員會</a:t>
            </a:r>
            <a:endParaRPr lang="zh-TW" altLang="en-US" sz="11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hlinkClick r:id="rId5">
                <a:extLst>
                  <a:ext uri="{A12FA001-AC4F-418D-AE19-62706E023703}">
                    <ahyp:hlinkClr xmlns:ahyp="http://schemas.microsoft.com/office/drawing/2018/hyperlinkcolor" val="tx"/>
                  </a:ext>
                </a:extLst>
              </a:hlinkClick>
            </a:endParaRPr>
          </a:p>
        </p:txBody>
      </p:sp>
      <p:sp>
        <p:nvSpPr>
          <p:cNvPr id="37" name="文字方塊 36">
            <a:extLst>
              <a:ext uri="{FF2B5EF4-FFF2-40B4-BE49-F238E27FC236}">
                <a16:creationId xmlns:a16="http://schemas.microsoft.com/office/drawing/2014/main" id="{D7B17221-25AB-4669-9599-63DAA60D5772}"/>
              </a:ext>
            </a:extLst>
          </p:cNvPr>
          <p:cNvSpPr txBox="1"/>
          <p:nvPr/>
        </p:nvSpPr>
        <p:spPr>
          <a:xfrm>
            <a:off x="8220044" y="1985509"/>
            <a:ext cx="2646878" cy="338554"/>
          </a:xfrm>
          <a:prstGeom prst="rect">
            <a:avLst/>
          </a:prstGeom>
          <a:noFill/>
        </p:spPr>
        <p:txBody>
          <a:bodyPr wrap="none" rtlCol="0">
            <a:spAutoFit/>
          </a:bodyPr>
          <a:lstStyle/>
          <a:p>
            <a:r>
              <a:rPr kumimoji="1" lang="zh-TW" altLang="en-US" sz="1600" b="1" dirty="0">
                <a:solidFill>
                  <a:srgbClr val="0B2A43"/>
                </a:solidFill>
                <a:latin typeface="Microsoft YaHei UI" panose="020B0503020204020204" pitchFamily="34" charset="-122"/>
                <a:ea typeface="Microsoft YaHei UI" panose="020B0503020204020204" pitchFamily="34" charset="-122"/>
              </a:rPr>
              <a:t>重點產業人才欠缺原因占比</a:t>
            </a:r>
          </a:p>
        </p:txBody>
      </p:sp>
      <p:sp>
        <p:nvSpPr>
          <p:cNvPr id="38" name="文字方塊 37">
            <a:extLst>
              <a:ext uri="{FF2B5EF4-FFF2-40B4-BE49-F238E27FC236}">
                <a16:creationId xmlns:a16="http://schemas.microsoft.com/office/drawing/2014/main" id="{324D7DDD-1431-46C9-B03B-F70E93D534A8}"/>
              </a:ext>
            </a:extLst>
          </p:cNvPr>
          <p:cNvSpPr txBox="1"/>
          <p:nvPr/>
        </p:nvSpPr>
        <p:spPr>
          <a:xfrm>
            <a:off x="1300811" y="1985508"/>
            <a:ext cx="4932761" cy="338554"/>
          </a:xfrm>
          <a:prstGeom prst="rect">
            <a:avLst/>
          </a:prstGeom>
          <a:noFill/>
        </p:spPr>
        <p:txBody>
          <a:bodyPr wrap="none" rtlCol="0">
            <a:spAutoFit/>
          </a:bodyPr>
          <a:lstStyle/>
          <a:p>
            <a:r>
              <a:rPr kumimoji="1" lang="en-US" altLang="zh-TW" sz="1600" b="1" dirty="0">
                <a:solidFill>
                  <a:srgbClr val="0B2A43"/>
                </a:solidFill>
                <a:latin typeface="Microsoft YaHei UI" panose="020B0503020204020204" pitchFamily="34" charset="-122"/>
                <a:ea typeface="Microsoft YaHei UI" panose="020B0503020204020204" pitchFamily="34" charset="-122"/>
              </a:rPr>
              <a:t>110-112</a:t>
            </a:r>
            <a:r>
              <a:rPr kumimoji="1" lang="zh-TW" altLang="en-US" sz="1600" b="1" dirty="0">
                <a:solidFill>
                  <a:srgbClr val="0B2A43"/>
                </a:solidFill>
                <a:latin typeface="Microsoft YaHei UI" panose="020B0503020204020204" pitchFamily="34" charset="-122"/>
                <a:ea typeface="Microsoft YaHei UI" panose="020B0503020204020204" pitchFamily="34" charset="-122"/>
              </a:rPr>
              <a:t>年重點產業人才平均新增需求人數及其占比</a:t>
            </a:r>
          </a:p>
        </p:txBody>
      </p:sp>
      <p:pic>
        <p:nvPicPr>
          <p:cNvPr id="41" name="圖片 40">
            <a:extLst>
              <a:ext uri="{FF2B5EF4-FFF2-40B4-BE49-F238E27FC236}">
                <a16:creationId xmlns:a16="http://schemas.microsoft.com/office/drawing/2014/main" id="{AC5D3D9E-9198-4F26-B017-677A65EE8E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4520" b="73409"/>
          <a:stretch/>
        </p:blipFill>
        <p:spPr>
          <a:xfrm>
            <a:off x="6714833" y="2475781"/>
            <a:ext cx="4712047" cy="852590"/>
          </a:xfrm>
          <a:prstGeom prst="rect">
            <a:avLst/>
          </a:prstGeom>
        </p:spPr>
      </p:pic>
      <p:sp>
        <p:nvSpPr>
          <p:cNvPr id="39" name="矩形 38">
            <a:extLst>
              <a:ext uri="{FF2B5EF4-FFF2-40B4-BE49-F238E27FC236}">
                <a16:creationId xmlns:a16="http://schemas.microsoft.com/office/drawing/2014/main" id="{EFDDAD7A-899D-4E6F-8BD4-2FD9146A4897}"/>
              </a:ext>
            </a:extLst>
          </p:cNvPr>
          <p:cNvSpPr/>
          <p:nvPr/>
        </p:nvSpPr>
        <p:spPr>
          <a:xfrm>
            <a:off x="9005977" y="2734574"/>
            <a:ext cx="1716657" cy="189781"/>
          </a:xfrm>
          <a:prstGeom prst="rect">
            <a:avLst/>
          </a:prstGeom>
          <a:solidFill>
            <a:srgbClr val="39B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CBB5ADF4-2113-44B7-99D2-1FEF821237EB}"/>
              </a:ext>
            </a:extLst>
          </p:cNvPr>
          <p:cNvSpPr/>
          <p:nvPr/>
        </p:nvSpPr>
        <p:spPr>
          <a:xfrm>
            <a:off x="9005977" y="3063718"/>
            <a:ext cx="1716657" cy="189781"/>
          </a:xfrm>
          <a:prstGeom prst="rect">
            <a:avLst/>
          </a:prstGeom>
          <a:solidFill>
            <a:srgbClr val="39B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9" name="群組 68">
            <a:extLst>
              <a:ext uri="{FF2B5EF4-FFF2-40B4-BE49-F238E27FC236}">
                <a16:creationId xmlns:a16="http://schemas.microsoft.com/office/drawing/2014/main" id="{5575CE05-429F-75B1-18C3-7E6873DC85D9}"/>
              </a:ext>
            </a:extLst>
          </p:cNvPr>
          <p:cNvGrpSpPr/>
          <p:nvPr/>
        </p:nvGrpSpPr>
        <p:grpSpPr>
          <a:xfrm>
            <a:off x="440931" y="402840"/>
            <a:ext cx="9104009" cy="769367"/>
            <a:chOff x="440931" y="419773"/>
            <a:chExt cx="9104009" cy="769367"/>
          </a:xfrm>
        </p:grpSpPr>
        <p:grpSp>
          <p:nvGrpSpPr>
            <p:cNvPr id="70" name="群組 69">
              <a:extLst>
                <a:ext uri="{FF2B5EF4-FFF2-40B4-BE49-F238E27FC236}">
                  <a16:creationId xmlns:a16="http://schemas.microsoft.com/office/drawing/2014/main" id="{5A382D5B-BD5C-2C8F-7D09-7CA3440DBC07}"/>
                </a:ext>
              </a:extLst>
            </p:cNvPr>
            <p:cNvGrpSpPr/>
            <p:nvPr/>
          </p:nvGrpSpPr>
          <p:grpSpPr>
            <a:xfrm>
              <a:off x="440931" y="419773"/>
              <a:ext cx="9104009" cy="769367"/>
              <a:chOff x="440931" y="419773"/>
              <a:chExt cx="9104009" cy="769367"/>
            </a:xfrm>
          </p:grpSpPr>
          <p:sp>
            <p:nvSpPr>
              <p:cNvPr id="72" name="手繪多邊形 20">
                <a:extLst>
                  <a:ext uri="{FF2B5EF4-FFF2-40B4-BE49-F238E27FC236}">
                    <a16:creationId xmlns:a16="http://schemas.microsoft.com/office/drawing/2014/main" id="{518EFAEB-40AF-24F3-7426-7453AC8CA651}"/>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3" name="群組 72">
                <a:extLst>
                  <a:ext uri="{FF2B5EF4-FFF2-40B4-BE49-F238E27FC236}">
                    <a16:creationId xmlns:a16="http://schemas.microsoft.com/office/drawing/2014/main" id="{F517F07A-067A-BF67-CD69-3D7672B4F019}"/>
                  </a:ext>
                </a:extLst>
              </p:cNvPr>
              <p:cNvGrpSpPr/>
              <p:nvPr/>
            </p:nvGrpSpPr>
            <p:grpSpPr>
              <a:xfrm>
                <a:off x="491045" y="855377"/>
                <a:ext cx="746699" cy="313125"/>
                <a:chOff x="374573" y="862798"/>
                <a:chExt cx="863172" cy="361968"/>
              </a:xfrm>
            </p:grpSpPr>
            <p:grpSp>
              <p:nvGrpSpPr>
                <p:cNvPr id="75" name="群組 74">
                  <a:extLst>
                    <a:ext uri="{FF2B5EF4-FFF2-40B4-BE49-F238E27FC236}">
                      <a16:creationId xmlns:a16="http://schemas.microsoft.com/office/drawing/2014/main" id="{F8090F25-7AAB-6193-EE8E-FB30CB117A82}"/>
                    </a:ext>
                  </a:extLst>
                </p:cNvPr>
                <p:cNvGrpSpPr/>
                <p:nvPr/>
              </p:nvGrpSpPr>
              <p:grpSpPr>
                <a:xfrm>
                  <a:off x="374573" y="862798"/>
                  <a:ext cx="161005" cy="132598"/>
                  <a:chOff x="4377273" y="337546"/>
                  <a:chExt cx="565439" cy="412425"/>
                </a:xfrm>
                <a:solidFill>
                  <a:srgbClr val="5C7396"/>
                </a:solidFill>
              </p:grpSpPr>
              <p:sp>
                <p:nvSpPr>
                  <p:cNvPr id="94" name="六邊形 93">
                    <a:extLst>
                      <a:ext uri="{FF2B5EF4-FFF2-40B4-BE49-F238E27FC236}">
                        <a16:creationId xmlns:a16="http://schemas.microsoft.com/office/drawing/2014/main" id="{78171296-8805-3618-E936-25F0FB2FF19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5" name="六邊形 94">
                    <a:extLst>
                      <a:ext uri="{FF2B5EF4-FFF2-40B4-BE49-F238E27FC236}">
                        <a16:creationId xmlns:a16="http://schemas.microsoft.com/office/drawing/2014/main" id="{36E23D6E-7813-D88B-9614-19A98D508F03}"/>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76" name="群組 75">
                  <a:extLst>
                    <a:ext uri="{FF2B5EF4-FFF2-40B4-BE49-F238E27FC236}">
                      <a16:creationId xmlns:a16="http://schemas.microsoft.com/office/drawing/2014/main" id="{E0DDCCD5-D36A-7E13-0779-AD4725DE9998}"/>
                    </a:ext>
                  </a:extLst>
                </p:cNvPr>
                <p:cNvGrpSpPr/>
                <p:nvPr/>
              </p:nvGrpSpPr>
              <p:grpSpPr>
                <a:xfrm>
                  <a:off x="517575" y="936433"/>
                  <a:ext cx="161005" cy="132598"/>
                  <a:chOff x="4377273" y="337546"/>
                  <a:chExt cx="565439" cy="412425"/>
                </a:xfrm>
                <a:solidFill>
                  <a:srgbClr val="5C7396"/>
                </a:solidFill>
              </p:grpSpPr>
              <p:sp>
                <p:nvSpPr>
                  <p:cNvPr id="92" name="六邊形 91">
                    <a:extLst>
                      <a:ext uri="{FF2B5EF4-FFF2-40B4-BE49-F238E27FC236}">
                        <a16:creationId xmlns:a16="http://schemas.microsoft.com/office/drawing/2014/main" id="{F63430AD-B5BA-AFB9-2A19-EBD1970FD9C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3" name="六邊形 92">
                    <a:extLst>
                      <a:ext uri="{FF2B5EF4-FFF2-40B4-BE49-F238E27FC236}">
                        <a16:creationId xmlns:a16="http://schemas.microsoft.com/office/drawing/2014/main" id="{D01B8613-738B-929E-A5C0-4C9CD2E7E294}"/>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77" name="群組 76">
                  <a:extLst>
                    <a:ext uri="{FF2B5EF4-FFF2-40B4-BE49-F238E27FC236}">
                      <a16:creationId xmlns:a16="http://schemas.microsoft.com/office/drawing/2014/main" id="{2F0C2EA7-1433-5F17-057D-73AB10F152B3}"/>
                    </a:ext>
                  </a:extLst>
                </p:cNvPr>
                <p:cNvGrpSpPr/>
                <p:nvPr/>
              </p:nvGrpSpPr>
              <p:grpSpPr>
                <a:xfrm>
                  <a:off x="660577" y="1009967"/>
                  <a:ext cx="161005" cy="132598"/>
                  <a:chOff x="4377273" y="337546"/>
                  <a:chExt cx="565439" cy="412425"/>
                </a:xfrm>
                <a:solidFill>
                  <a:srgbClr val="5C7396"/>
                </a:solidFill>
              </p:grpSpPr>
              <p:sp>
                <p:nvSpPr>
                  <p:cNvPr id="90" name="六邊形 89">
                    <a:extLst>
                      <a:ext uri="{FF2B5EF4-FFF2-40B4-BE49-F238E27FC236}">
                        <a16:creationId xmlns:a16="http://schemas.microsoft.com/office/drawing/2014/main" id="{400A38C2-5B91-77B8-BD6E-075EBDDF736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1" name="六邊形 90">
                    <a:extLst>
                      <a:ext uri="{FF2B5EF4-FFF2-40B4-BE49-F238E27FC236}">
                        <a16:creationId xmlns:a16="http://schemas.microsoft.com/office/drawing/2014/main" id="{36C54E11-6922-6F6A-6D0B-D3F7540B280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78" name="群組 77">
                  <a:extLst>
                    <a:ext uri="{FF2B5EF4-FFF2-40B4-BE49-F238E27FC236}">
                      <a16:creationId xmlns:a16="http://schemas.microsoft.com/office/drawing/2014/main" id="{AF05B42D-34E2-EB22-AF6F-16F65988F7DB}"/>
                    </a:ext>
                  </a:extLst>
                </p:cNvPr>
                <p:cNvGrpSpPr/>
                <p:nvPr/>
              </p:nvGrpSpPr>
              <p:grpSpPr>
                <a:xfrm>
                  <a:off x="938191" y="1008110"/>
                  <a:ext cx="161005" cy="132598"/>
                  <a:chOff x="4377273" y="337546"/>
                  <a:chExt cx="565439" cy="412425"/>
                </a:xfrm>
                <a:solidFill>
                  <a:srgbClr val="99A6BB"/>
                </a:solidFill>
              </p:grpSpPr>
              <p:sp>
                <p:nvSpPr>
                  <p:cNvPr id="88" name="六邊形 87">
                    <a:extLst>
                      <a:ext uri="{FF2B5EF4-FFF2-40B4-BE49-F238E27FC236}">
                        <a16:creationId xmlns:a16="http://schemas.microsoft.com/office/drawing/2014/main" id="{49254F8F-50AC-3A1D-302A-E2645211F9C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89" name="六邊形 88">
                    <a:extLst>
                      <a:ext uri="{FF2B5EF4-FFF2-40B4-BE49-F238E27FC236}">
                        <a16:creationId xmlns:a16="http://schemas.microsoft.com/office/drawing/2014/main" id="{310C0DD6-EA33-66EA-61D4-38DDB0B07760}"/>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79" name="群組 78">
                  <a:extLst>
                    <a:ext uri="{FF2B5EF4-FFF2-40B4-BE49-F238E27FC236}">
                      <a16:creationId xmlns:a16="http://schemas.microsoft.com/office/drawing/2014/main" id="{88C73C19-2F53-2578-5E85-48DF870158AE}"/>
                    </a:ext>
                  </a:extLst>
                </p:cNvPr>
                <p:cNvGrpSpPr/>
                <p:nvPr/>
              </p:nvGrpSpPr>
              <p:grpSpPr>
                <a:xfrm>
                  <a:off x="1076740" y="1081444"/>
                  <a:ext cx="161005" cy="132598"/>
                  <a:chOff x="4377273" y="337546"/>
                  <a:chExt cx="565439" cy="412425"/>
                </a:xfrm>
                <a:solidFill>
                  <a:srgbClr val="99A6BB"/>
                </a:solidFill>
              </p:grpSpPr>
              <p:sp>
                <p:nvSpPr>
                  <p:cNvPr id="86" name="六邊形 85">
                    <a:extLst>
                      <a:ext uri="{FF2B5EF4-FFF2-40B4-BE49-F238E27FC236}">
                        <a16:creationId xmlns:a16="http://schemas.microsoft.com/office/drawing/2014/main" id="{7308308F-7634-A9FF-C693-6A07575FA808}"/>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87" name="六邊形 86">
                    <a:extLst>
                      <a:ext uri="{FF2B5EF4-FFF2-40B4-BE49-F238E27FC236}">
                        <a16:creationId xmlns:a16="http://schemas.microsoft.com/office/drawing/2014/main" id="{25B7E600-9F71-8219-8A84-1FC5DCECAADE}"/>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80" name="群組 79">
                  <a:extLst>
                    <a:ext uri="{FF2B5EF4-FFF2-40B4-BE49-F238E27FC236}">
                      <a16:creationId xmlns:a16="http://schemas.microsoft.com/office/drawing/2014/main" id="{764344D8-A369-F500-EF52-9864E98D6DEF}"/>
                    </a:ext>
                  </a:extLst>
                </p:cNvPr>
                <p:cNvGrpSpPr/>
                <p:nvPr/>
              </p:nvGrpSpPr>
              <p:grpSpPr>
                <a:xfrm>
                  <a:off x="518463" y="1092168"/>
                  <a:ext cx="161005" cy="132598"/>
                  <a:chOff x="4377273" y="337546"/>
                  <a:chExt cx="565439" cy="412425"/>
                </a:xfrm>
                <a:solidFill>
                  <a:srgbClr val="5C7396"/>
                </a:solidFill>
              </p:grpSpPr>
              <p:sp>
                <p:nvSpPr>
                  <p:cNvPr id="84" name="六邊形 83">
                    <a:extLst>
                      <a:ext uri="{FF2B5EF4-FFF2-40B4-BE49-F238E27FC236}">
                        <a16:creationId xmlns:a16="http://schemas.microsoft.com/office/drawing/2014/main" id="{66C97B0C-889E-0697-38E8-BFA05523349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85" name="六邊形 84">
                    <a:extLst>
                      <a:ext uri="{FF2B5EF4-FFF2-40B4-BE49-F238E27FC236}">
                        <a16:creationId xmlns:a16="http://schemas.microsoft.com/office/drawing/2014/main" id="{F89683F7-8931-4631-CA32-3403B1EB4CD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81" name="群組 80">
                  <a:extLst>
                    <a:ext uri="{FF2B5EF4-FFF2-40B4-BE49-F238E27FC236}">
                      <a16:creationId xmlns:a16="http://schemas.microsoft.com/office/drawing/2014/main" id="{B3DAF74A-D6C1-EBEE-C18F-677776229F0D}"/>
                    </a:ext>
                  </a:extLst>
                </p:cNvPr>
                <p:cNvGrpSpPr/>
                <p:nvPr/>
              </p:nvGrpSpPr>
              <p:grpSpPr>
                <a:xfrm>
                  <a:off x="801927" y="1092168"/>
                  <a:ext cx="161004" cy="132598"/>
                  <a:chOff x="4377273" y="337546"/>
                  <a:chExt cx="565434" cy="412425"/>
                </a:xfrm>
                <a:solidFill>
                  <a:srgbClr val="5C7396"/>
                </a:solidFill>
              </p:grpSpPr>
              <p:sp>
                <p:nvSpPr>
                  <p:cNvPr id="82" name="六邊形 81">
                    <a:extLst>
                      <a:ext uri="{FF2B5EF4-FFF2-40B4-BE49-F238E27FC236}">
                        <a16:creationId xmlns:a16="http://schemas.microsoft.com/office/drawing/2014/main" id="{8DF7F884-9591-4389-97AF-F3D11476055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83" name="六邊形 82">
                    <a:extLst>
                      <a:ext uri="{FF2B5EF4-FFF2-40B4-BE49-F238E27FC236}">
                        <a16:creationId xmlns:a16="http://schemas.microsoft.com/office/drawing/2014/main" id="{466F4692-1D33-DE42-4CCB-A7B5C21E01AD}"/>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74" name="Google Shape;179;p18">
                <a:extLst>
                  <a:ext uri="{FF2B5EF4-FFF2-40B4-BE49-F238E27FC236}">
                    <a16:creationId xmlns:a16="http://schemas.microsoft.com/office/drawing/2014/main" id="{CFA27F1D-BFB4-632F-8275-52EDC2A67845}"/>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1</a:t>
                </a:r>
              </a:p>
            </p:txBody>
          </p:sp>
        </p:grpSp>
        <p:sp>
          <p:nvSpPr>
            <p:cNvPr id="71" name="文字方塊 70">
              <a:extLst>
                <a:ext uri="{FF2B5EF4-FFF2-40B4-BE49-F238E27FC236}">
                  <a16:creationId xmlns:a16="http://schemas.microsoft.com/office/drawing/2014/main" id="{AD534C0D-6DC2-D56B-C9E3-CCC4A30BC3B7}"/>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我國研發投入與產出現況</a:t>
              </a:r>
            </a:p>
          </p:txBody>
        </p:sp>
      </p:grpSp>
    </p:spTree>
    <p:extLst>
      <p:ext uri="{BB962C8B-B14F-4D97-AF65-F5344CB8AC3E}">
        <p14:creationId xmlns:p14="http://schemas.microsoft.com/office/powerpoint/2010/main" val="157661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平行四邊形 122"/>
          <p:cNvSpPr/>
          <p:nvPr/>
        </p:nvSpPr>
        <p:spPr>
          <a:xfrm>
            <a:off x="3101700" y="1026296"/>
            <a:ext cx="9007191" cy="3460502"/>
          </a:xfrm>
          <a:prstGeom prst="parallelogram">
            <a:avLst/>
          </a:prstGeom>
          <a:gradFill flip="none" rotWithShape="1">
            <a:gsLst>
              <a:gs pos="0">
                <a:srgbClr val="39BFCC"/>
              </a:gs>
              <a:gs pos="41000">
                <a:srgbClr val="01D7D5"/>
              </a:gs>
              <a:gs pos="84000">
                <a:srgbClr val="39BFCC">
                  <a:alpha val="0"/>
                </a:srgbClr>
              </a:gs>
            </a:gsLst>
            <a:lin ang="8100000" scaled="1"/>
            <a:tileRect/>
          </a:gradFill>
          <a:ln>
            <a:noFill/>
          </a:ln>
          <a:effectLst>
            <a:outerShdw blurRad="2540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7" name="平行四邊形 106"/>
          <p:cNvSpPr/>
          <p:nvPr/>
        </p:nvSpPr>
        <p:spPr>
          <a:xfrm>
            <a:off x="629051" y="3964300"/>
            <a:ext cx="10464329" cy="2673075"/>
          </a:xfrm>
          <a:prstGeom prst="parallelogram">
            <a:avLst/>
          </a:prstGeom>
          <a:gradFill flip="none" rotWithShape="1">
            <a:gsLst>
              <a:gs pos="10000">
                <a:schemeClr val="bg1">
                  <a:alpha val="0"/>
                </a:schemeClr>
              </a:gs>
              <a:gs pos="33000">
                <a:srgbClr val="D9DFE8"/>
              </a:gs>
              <a:gs pos="100000">
                <a:srgbClr val="97A5B8"/>
              </a:gs>
            </a:gsLst>
            <a:lin ang="8100000" scaled="1"/>
            <a:tileRect/>
          </a:gradFill>
          <a:ln>
            <a:noFill/>
          </a:ln>
          <a:effectLst>
            <a:outerShdw blurRad="2540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Shape 47781"/>
          <p:cNvSpPr/>
          <p:nvPr/>
        </p:nvSpPr>
        <p:spPr>
          <a:xfrm>
            <a:off x="1412253" y="4367027"/>
            <a:ext cx="2167154" cy="3020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r>
              <a:rPr lang="zh-TW" altLang="en-US"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數位國家創新經濟發展方案</a:t>
            </a:r>
          </a:p>
        </p:txBody>
      </p:sp>
      <p:sp>
        <p:nvSpPr>
          <p:cNvPr id="110" name="Shape 47781"/>
          <p:cNvSpPr/>
          <p:nvPr/>
        </p:nvSpPr>
        <p:spPr>
          <a:xfrm>
            <a:off x="862388" y="5622473"/>
            <a:ext cx="2051973" cy="3020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defRPr/>
            </a:pPr>
            <a:r>
              <a:rPr lang="zh-TW" altLang="en-US"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智慧機械產業推動方案</a:t>
            </a:r>
            <a:endParaRPr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1" name="Shape 47781"/>
          <p:cNvSpPr/>
          <p:nvPr/>
        </p:nvSpPr>
        <p:spPr>
          <a:xfrm>
            <a:off x="3432851" y="5618948"/>
            <a:ext cx="2051973" cy="3020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defRPr/>
            </a:pPr>
            <a:r>
              <a:rPr lang="zh-TW" altLang="en-US"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新農業創新推動方案</a:t>
            </a:r>
            <a:endParaRPr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2" name="Shape 47781"/>
          <p:cNvSpPr/>
          <p:nvPr/>
        </p:nvSpPr>
        <p:spPr>
          <a:xfrm flipH="1">
            <a:off x="8366180" y="5554555"/>
            <a:ext cx="2051973" cy="3020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a:defRPr/>
            </a:pPr>
            <a:r>
              <a:rPr lang="zh-TW" altLang="en-US"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亞洲矽谷推動方案</a:t>
            </a:r>
            <a:endParaRPr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3" name="Shape 47781"/>
          <p:cNvSpPr/>
          <p:nvPr/>
        </p:nvSpPr>
        <p:spPr>
          <a:xfrm flipH="1">
            <a:off x="6428339" y="4367027"/>
            <a:ext cx="2051973" cy="3020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a:defRPr/>
            </a:pPr>
            <a:r>
              <a:rPr lang="zh-TW" altLang="en-US"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綠能科技產業推動方案</a:t>
            </a:r>
            <a:endParaRPr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4" name="Shape 47781"/>
          <p:cNvSpPr/>
          <p:nvPr/>
        </p:nvSpPr>
        <p:spPr>
          <a:xfrm flipH="1">
            <a:off x="6236776" y="5578245"/>
            <a:ext cx="2051973" cy="3020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a:defRPr/>
            </a:pPr>
            <a:r>
              <a:rPr lang="zh-TW" altLang="en-US"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循環經濟推動方案</a:t>
            </a:r>
            <a:endParaRPr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5" name="矩形 114"/>
          <p:cNvSpPr/>
          <p:nvPr/>
        </p:nvSpPr>
        <p:spPr>
          <a:xfrm>
            <a:off x="3934670" y="4367027"/>
            <a:ext cx="1930574" cy="319404"/>
          </a:xfrm>
          <a:prstGeom prst="rect">
            <a:avLst/>
          </a:prstGeom>
          <a:noFill/>
          <a:ln w="12700" cap="flat">
            <a:noFill/>
            <a:miter lim="400000"/>
          </a:ln>
          <a:effectLst/>
        </p:spPr>
        <p:txBody>
          <a:bodyPr wrap="square" lIns="0" tIns="0" rIns="0" bIns="0" numCol="1" anchor="t">
            <a:noAutofit/>
          </a:bodyPr>
          <a:lstStyle/>
          <a:p>
            <a:pPr algn="ctr"/>
            <a:r>
              <a:rPr lang="zh-TW" altLang="zh-TW"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生醫產業創新推動方案</a:t>
            </a:r>
            <a:endParaRPr lang="zh-TW" altLang="en-US" sz="14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D7C426AC-C025-4CB3-9DB9-66B7021E5A02}" type="slidenum">
              <a:rPr lang="zh-TW" altLang="en-US" smtClean="0">
                <a:latin typeface="+mn-ea"/>
                <a:ea typeface="+mn-ea"/>
                <a:cs typeface="Times New Roman" panose="02020603050405020304" pitchFamily="18" charset="0"/>
              </a:rPr>
              <a:pPr>
                <a:defRPr/>
              </a:pPr>
              <a:t>12</a:t>
            </a:fld>
            <a:endParaRPr lang="zh-TW" altLang="en-US">
              <a:latin typeface="+mn-ea"/>
              <a:ea typeface="+mn-ea"/>
              <a:cs typeface="Times New Roman" panose="02020603050405020304" pitchFamily="18" charset="0"/>
            </a:endParaRPr>
          </a:p>
        </p:txBody>
      </p:sp>
      <p:grpSp>
        <p:nvGrpSpPr>
          <p:cNvPr id="28" name="群組 27"/>
          <p:cNvGrpSpPr/>
          <p:nvPr/>
        </p:nvGrpSpPr>
        <p:grpSpPr>
          <a:xfrm>
            <a:off x="4652887" y="1169052"/>
            <a:ext cx="6074873" cy="2666481"/>
            <a:chOff x="1869157" y="1318847"/>
            <a:chExt cx="6074873" cy="2533453"/>
          </a:xfrm>
        </p:grpSpPr>
        <p:sp>
          <p:nvSpPr>
            <p:cNvPr id="5" name="矩形 4"/>
            <p:cNvSpPr/>
            <p:nvPr/>
          </p:nvSpPr>
          <p:spPr>
            <a:xfrm>
              <a:off x="2420211" y="1318847"/>
              <a:ext cx="1727004" cy="321664"/>
            </a:xfrm>
            <a:prstGeom prst="rect">
              <a:avLst/>
            </a:prstGeom>
          </p:spPr>
          <p:txBody>
            <a:bodyPr wrap="square">
              <a:spAutoFit/>
            </a:bodyPr>
            <a:lstStyle/>
            <a:p>
              <a:pPr algn="r"/>
              <a:r>
                <a:rPr lang="zh-TW" altLang="en-US" sz="16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sym typeface="Helvetica Neue Light"/>
                </a:rPr>
                <a:t>資訊及數位產業 </a:t>
              </a:r>
            </a:p>
          </p:txBody>
        </p:sp>
        <p:sp>
          <p:nvSpPr>
            <p:cNvPr id="22" name="矩形 21"/>
            <p:cNvSpPr/>
            <p:nvPr/>
          </p:nvSpPr>
          <p:spPr>
            <a:xfrm>
              <a:off x="2201535" y="2197401"/>
              <a:ext cx="1411646" cy="321664"/>
            </a:xfrm>
            <a:prstGeom prst="rect">
              <a:avLst/>
            </a:prstGeom>
          </p:spPr>
          <p:txBody>
            <a:bodyPr wrap="square">
              <a:spAutoFit/>
            </a:bodyPr>
            <a:lstStyle/>
            <a:p>
              <a:pPr algn="r"/>
              <a:r>
                <a:rPr lang="zh-TW" altLang="en-US" sz="16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sym typeface="Helvetica Neue Light"/>
                </a:rPr>
                <a:t>資安卓越產業</a:t>
              </a:r>
            </a:p>
          </p:txBody>
        </p:sp>
        <p:sp>
          <p:nvSpPr>
            <p:cNvPr id="23" name="矩形 22"/>
            <p:cNvSpPr/>
            <p:nvPr/>
          </p:nvSpPr>
          <p:spPr>
            <a:xfrm>
              <a:off x="5903554" y="1318847"/>
              <a:ext cx="1727004" cy="321664"/>
            </a:xfrm>
            <a:prstGeom prst="rect">
              <a:avLst/>
            </a:prstGeom>
          </p:spPr>
          <p:txBody>
            <a:bodyPr wrap="square">
              <a:spAutoFit/>
            </a:bodyPr>
            <a:lstStyle/>
            <a:p>
              <a:pPr algn="r"/>
              <a:r>
                <a:rPr lang="zh-TW" altLang="en-US" sz="16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sym typeface="Helvetica Neue Light"/>
                </a:rPr>
                <a:t>民生及戰備產業</a:t>
              </a:r>
            </a:p>
          </p:txBody>
        </p:sp>
        <p:sp>
          <p:nvSpPr>
            <p:cNvPr id="24" name="矩形 23"/>
            <p:cNvSpPr/>
            <p:nvPr/>
          </p:nvSpPr>
          <p:spPr>
            <a:xfrm>
              <a:off x="5398776" y="2198226"/>
              <a:ext cx="1727004" cy="321664"/>
            </a:xfrm>
            <a:prstGeom prst="rect">
              <a:avLst/>
            </a:prstGeom>
          </p:spPr>
          <p:txBody>
            <a:bodyPr wrap="square">
              <a:spAutoFit/>
            </a:bodyPr>
            <a:lstStyle/>
            <a:p>
              <a:pPr algn="r"/>
              <a:r>
                <a:rPr lang="zh-TW" altLang="en-US" sz="16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sym typeface="Helvetica Neue Light"/>
                </a:rPr>
                <a:t>國防及戰略產業</a:t>
              </a:r>
            </a:p>
          </p:txBody>
        </p:sp>
        <p:sp>
          <p:nvSpPr>
            <p:cNvPr id="25" name="矩形 24"/>
            <p:cNvSpPr/>
            <p:nvPr/>
          </p:nvSpPr>
          <p:spPr>
            <a:xfrm>
              <a:off x="1869157" y="3121339"/>
              <a:ext cx="2043152" cy="321664"/>
            </a:xfrm>
            <a:prstGeom prst="rect">
              <a:avLst/>
            </a:prstGeom>
          </p:spPr>
          <p:txBody>
            <a:bodyPr wrap="square">
              <a:spAutoFit/>
            </a:bodyPr>
            <a:lstStyle/>
            <a:p>
              <a:pPr algn="r"/>
              <a:r>
                <a:rPr lang="zh-TW" altLang="en-US" sz="16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sym typeface="Helvetica Neue Light"/>
                </a:rPr>
                <a:t>綠電及再生能源產業</a:t>
              </a:r>
            </a:p>
          </p:txBody>
        </p:sp>
        <p:sp>
          <p:nvSpPr>
            <p:cNvPr id="26" name="矩形 25"/>
            <p:cNvSpPr/>
            <p:nvPr/>
          </p:nvSpPr>
          <p:spPr>
            <a:xfrm>
              <a:off x="5279306" y="3135650"/>
              <a:ext cx="1885347" cy="321664"/>
            </a:xfrm>
            <a:prstGeom prst="rect">
              <a:avLst/>
            </a:prstGeom>
          </p:spPr>
          <p:txBody>
            <a:bodyPr wrap="square">
              <a:spAutoFit/>
            </a:bodyPr>
            <a:lstStyle/>
            <a:p>
              <a:pPr algn="r"/>
              <a:r>
                <a:rPr lang="zh-TW" altLang="en-US" sz="16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sym typeface="Helvetica Neue Light"/>
                </a:rPr>
                <a:t>臺灣精準健康產業</a:t>
              </a:r>
            </a:p>
          </p:txBody>
        </p:sp>
        <p:sp>
          <p:nvSpPr>
            <p:cNvPr id="7" name="矩形 6"/>
            <p:cNvSpPr/>
            <p:nvPr/>
          </p:nvSpPr>
          <p:spPr>
            <a:xfrm>
              <a:off x="5460341" y="3411605"/>
              <a:ext cx="1704313" cy="438633"/>
            </a:xfrm>
            <a:prstGeom prst="rect">
              <a:avLst/>
            </a:prstGeom>
          </p:spPr>
          <p:txBody>
            <a:bodyPr wrap="none">
              <a:spAutoFit/>
            </a:bodyPr>
            <a:lstStyle/>
            <a:p>
              <a:pPr marL="285750" indent="-2857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開發精準防疫產品</a:t>
              </a:r>
              <a:endParaRPr lang="en-US" altLang="zh-TW"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拓展國際生醫商機</a:t>
              </a:r>
            </a:p>
          </p:txBody>
        </p:sp>
        <p:sp>
          <p:nvSpPr>
            <p:cNvPr id="8" name="矩形 7"/>
            <p:cNvSpPr/>
            <p:nvPr/>
          </p:nvSpPr>
          <p:spPr>
            <a:xfrm>
              <a:off x="2607526" y="1564623"/>
              <a:ext cx="2512226" cy="614086"/>
            </a:xfrm>
            <a:prstGeom prst="rect">
              <a:avLst/>
            </a:prstGeom>
          </p:spPr>
          <p:txBody>
            <a:bodyPr wrap="none">
              <a:spAutoFit/>
            </a:bodyPr>
            <a:lstStyle/>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半導體先進製程</a:t>
              </a:r>
              <a:endParaRPr lang="en-US" altLang="zh-TW"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國際級系統解決方案</a:t>
              </a:r>
              <a:endParaRPr lang="en-US" altLang="zh-TW"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打入國際電信設備及系統供應商</a:t>
              </a:r>
              <a:endParaRPr lang="en-US" altLang="zh-TW"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矩形 9"/>
            <p:cNvSpPr/>
            <p:nvPr/>
          </p:nvSpPr>
          <p:spPr>
            <a:xfrm>
              <a:off x="2397533" y="2483907"/>
              <a:ext cx="1742785" cy="614086"/>
            </a:xfrm>
            <a:prstGeom prst="rect">
              <a:avLst/>
            </a:prstGeom>
          </p:spPr>
          <p:txBody>
            <a:bodyPr wrap="none">
              <a:spAutoFit/>
            </a:bodyPr>
            <a:lstStyle/>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強化新興領域防護</a:t>
              </a:r>
              <a:endParaRPr lang="en-US" altLang="zh-TW"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各核心產業導入資安</a:t>
              </a:r>
              <a:endParaRPr lang="en-US" altLang="zh-TW"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打造高階實戰場域</a:t>
              </a:r>
            </a:p>
          </p:txBody>
        </p:sp>
        <p:sp>
          <p:nvSpPr>
            <p:cNvPr id="32" name="矩形 31"/>
            <p:cNvSpPr/>
            <p:nvPr/>
          </p:nvSpPr>
          <p:spPr>
            <a:xfrm>
              <a:off x="1962769" y="3413667"/>
              <a:ext cx="1646605" cy="438633"/>
            </a:xfrm>
            <a:prstGeom prst="rect">
              <a:avLst/>
            </a:prstGeom>
          </p:spPr>
          <p:txBody>
            <a:bodyPr wrap="none">
              <a:spAutoFit/>
            </a:bodyPr>
            <a:lstStyle/>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風電產業輸出國際</a:t>
              </a:r>
              <a:endParaRPr lang="en-US" altLang="zh-TW"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buFont typeface="Arial" panose="020B0604020202020204" pitchFamily="34" charset="0"/>
                <a:buChar char="•"/>
              </a:pPr>
              <a:r>
                <a:rPr lang="en-US" altLang="zh-TW"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2025</a:t>
              </a: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國家能源轉型</a:t>
              </a:r>
            </a:p>
          </p:txBody>
        </p:sp>
        <p:sp>
          <p:nvSpPr>
            <p:cNvPr id="33" name="矩形 32"/>
            <p:cNvSpPr/>
            <p:nvPr/>
          </p:nvSpPr>
          <p:spPr>
            <a:xfrm>
              <a:off x="6092288" y="1595204"/>
              <a:ext cx="1281120" cy="438633"/>
            </a:xfrm>
            <a:prstGeom prst="rect">
              <a:avLst/>
            </a:prstGeom>
          </p:spPr>
          <p:txBody>
            <a:bodyPr wrap="none">
              <a:spAutoFit/>
            </a:bodyPr>
            <a:lstStyle/>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關鍵民生物資</a:t>
              </a:r>
              <a:endParaRPr lang="en-US" altLang="zh-TW"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產業重要物資</a:t>
              </a:r>
            </a:p>
          </p:txBody>
        </p:sp>
        <p:sp>
          <p:nvSpPr>
            <p:cNvPr id="13" name="矩形 12"/>
            <p:cNvSpPr/>
            <p:nvPr/>
          </p:nvSpPr>
          <p:spPr>
            <a:xfrm>
              <a:off x="5739580" y="2483907"/>
              <a:ext cx="2204450" cy="438633"/>
            </a:xfrm>
            <a:prstGeom prst="rect">
              <a:avLst/>
            </a:prstGeom>
          </p:spPr>
          <p:txBody>
            <a:bodyPr wrap="none">
              <a:spAutoFit/>
            </a:bodyPr>
            <a:lstStyle/>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航空及船艦</a:t>
              </a:r>
              <a:endParaRPr lang="en-US" altLang="zh-TW"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buFont typeface="Arial" panose="020B0604020202020204" pitchFamily="34" charset="0"/>
                <a:buChar char="•"/>
              </a:pPr>
              <a:r>
                <a:rPr lang="zh-TW" altLang="en-US" sz="1200" dirty="0">
                  <a:solidFill>
                    <a:schemeClr val="accent6">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發展低軌道衛星及地面設備</a:t>
              </a:r>
            </a:p>
          </p:txBody>
        </p:sp>
      </p:grpSp>
      <p:sp>
        <p:nvSpPr>
          <p:cNvPr id="14" name="矩形 13"/>
          <p:cNvSpPr/>
          <p:nvPr/>
        </p:nvSpPr>
        <p:spPr>
          <a:xfrm>
            <a:off x="8507950" y="5736427"/>
            <a:ext cx="1768433" cy="430887"/>
          </a:xfrm>
          <a:prstGeom prst="rect">
            <a:avLst/>
          </a:prstGeom>
        </p:spPr>
        <p:txBody>
          <a:bodyPr wrap="none">
            <a:spAutoFit/>
          </a:bodyPr>
          <a:lstStyle/>
          <a:p>
            <a:pPr marL="171450" indent="-171450">
              <a:buFont typeface="Arial" panose="020B0604020202020204" pitchFamily="34" charset="0"/>
              <a:buChar char="•"/>
            </a:pPr>
            <a:r>
              <a:rPr lang="zh-TW" altLang="en-US" sz="1100" dirty="0">
                <a:latin typeface="微軟正黑體" panose="020B0604030504040204" pitchFamily="34" charset="-120"/>
                <a:ea typeface="微軟正黑體" panose="020B0604030504040204" pitchFamily="34" charset="-120"/>
                <a:cs typeface="Times New Roman" panose="02020603050405020304" pitchFamily="18" charset="0"/>
              </a:rPr>
              <a:t>健全創新創業生態系</a:t>
            </a:r>
            <a:endParaRPr lang="en-US" altLang="zh-TW" sz="1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buFont typeface="Arial" panose="020B0604020202020204" pitchFamily="34" charset="0"/>
              <a:buChar char="•"/>
            </a:pPr>
            <a:r>
              <a:rPr lang="zh-TW" altLang="en-US" sz="1100" dirty="0">
                <a:latin typeface="微軟正黑體" panose="020B0604030504040204" pitchFamily="34" charset="-120"/>
                <a:ea typeface="微軟正黑體" panose="020B0604030504040204" pitchFamily="34" charset="-120"/>
                <a:cs typeface="Times New Roman" panose="02020603050405020304" pitchFamily="18" charset="0"/>
              </a:rPr>
              <a:t>建構物聯網完整供應鏈</a:t>
            </a:r>
          </a:p>
        </p:txBody>
      </p:sp>
      <p:sp>
        <p:nvSpPr>
          <p:cNvPr id="15" name="矩形 14"/>
          <p:cNvSpPr/>
          <p:nvPr/>
        </p:nvSpPr>
        <p:spPr>
          <a:xfrm>
            <a:off x="3929855" y="4585276"/>
            <a:ext cx="1486304" cy="769441"/>
          </a:xfrm>
          <a:prstGeom prst="rect">
            <a:avLst/>
          </a:prstGeom>
        </p:spPr>
        <p:txBody>
          <a:bodyPr wrap="none">
            <a:spAutoFit/>
          </a:bodyPr>
          <a:lstStyle/>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完善生態體系</a:t>
            </a:r>
            <a:endParaRPr lang="en-US" altLang="zh-TW"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連結國際市場資源</a:t>
            </a: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整合創新聚落</a:t>
            </a: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推動特色重點產業</a:t>
            </a:r>
          </a:p>
        </p:txBody>
      </p:sp>
      <p:sp>
        <p:nvSpPr>
          <p:cNvPr id="16" name="矩形 15"/>
          <p:cNvSpPr/>
          <p:nvPr/>
        </p:nvSpPr>
        <p:spPr>
          <a:xfrm>
            <a:off x="3846007" y="5812912"/>
            <a:ext cx="1486304" cy="430887"/>
          </a:xfrm>
          <a:prstGeom prst="rect">
            <a:avLst/>
          </a:prstGeom>
        </p:spPr>
        <p:txBody>
          <a:bodyPr wrap="none">
            <a:spAutoFit/>
          </a:bodyPr>
          <a:lstStyle/>
          <a:p>
            <a:pPr marL="171450" indent="-171450">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建立農業新典範</a:t>
            </a:r>
            <a:endParaRPr lang="en-US" altLang="zh-TW"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建構農業安全體系</a:t>
            </a:r>
            <a:endParaRPr lang="zh-TW" altLang="en-US" sz="1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矩形 16"/>
          <p:cNvSpPr/>
          <p:nvPr/>
        </p:nvSpPr>
        <p:spPr>
          <a:xfrm>
            <a:off x="1351278" y="5807640"/>
            <a:ext cx="2191626" cy="430887"/>
          </a:xfrm>
          <a:prstGeom prst="rect">
            <a:avLst/>
          </a:prstGeom>
        </p:spPr>
        <p:txBody>
          <a:bodyPr wrap="none">
            <a:spAutoFit/>
          </a:bodyPr>
          <a:lstStyle/>
          <a:p>
            <a:pPr marL="171450" indent="-171450">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整合產學研能量</a:t>
            </a:r>
            <a:endParaRPr lang="en-US" altLang="zh-TW"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以建立系統性解決方案為目標</a:t>
            </a:r>
          </a:p>
        </p:txBody>
      </p:sp>
      <p:sp>
        <p:nvSpPr>
          <p:cNvPr id="18" name="矩形 17"/>
          <p:cNvSpPr/>
          <p:nvPr/>
        </p:nvSpPr>
        <p:spPr>
          <a:xfrm>
            <a:off x="6035801" y="5758246"/>
            <a:ext cx="2191626" cy="769441"/>
          </a:xfrm>
          <a:prstGeom prst="rect">
            <a:avLst/>
          </a:prstGeom>
        </p:spPr>
        <p:txBody>
          <a:bodyPr wrap="none">
            <a:spAutoFit/>
          </a:bodyPr>
          <a:lstStyle/>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循環技術暨材料創新研發專區</a:t>
            </a:r>
            <a:endParaRPr lang="en-US" altLang="zh-TW"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新循環示範園區</a:t>
            </a: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綠色消費與交易</a:t>
            </a: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能資源整合與產業共生</a:t>
            </a:r>
          </a:p>
        </p:txBody>
      </p:sp>
      <p:sp>
        <p:nvSpPr>
          <p:cNvPr id="19" name="矩形 18"/>
          <p:cNvSpPr/>
          <p:nvPr/>
        </p:nvSpPr>
        <p:spPr>
          <a:xfrm>
            <a:off x="1375751" y="4585276"/>
            <a:ext cx="2664709" cy="938719"/>
          </a:xfrm>
          <a:prstGeom prst="rect">
            <a:avLst/>
          </a:prstGeom>
        </p:spPr>
        <p:txBody>
          <a:bodyPr wrap="square">
            <a:spAutoFit/>
          </a:bodyPr>
          <a:lstStyle/>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加強軟體建設</a:t>
            </a:r>
            <a:endParaRPr lang="en-US" altLang="zh-TW"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增進數位經濟發展</a:t>
            </a: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打造服務型數位政府</a:t>
            </a:r>
            <a:endParaRPr lang="en-US" altLang="zh-TW"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發展平等、活躍網路社會</a:t>
            </a: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建設永續、智慧城鄉</a:t>
            </a:r>
            <a:endParaRPr lang="en-US" altLang="zh-TW"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矩形 19"/>
          <p:cNvSpPr/>
          <p:nvPr/>
        </p:nvSpPr>
        <p:spPr>
          <a:xfrm>
            <a:off x="6391837" y="4585276"/>
            <a:ext cx="922047" cy="600164"/>
          </a:xfrm>
          <a:prstGeom prst="rect">
            <a:avLst/>
          </a:prstGeom>
        </p:spPr>
        <p:txBody>
          <a:bodyPr wrap="none">
            <a:spAutoFit/>
          </a:bodyPr>
          <a:lstStyle/>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綠能推動</a:t>
            </a:r>
            <a:endParaRPr lang="en-US" altLang="zh-TW"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產業發展</a:t>
            </a:r>
          </a:p>
          <a:p>
            <a:pPr marL="171450" indent="-171450" fontAlgn="ctr">
              <a:buFont typeface="Arial" panose="020B0604020202020204" pitchFamily="34" charset="0"/>
              <a:buChar char="•"/>
            </a:pPr>
            <a:r>
              <a:rPr lang="zh-TW" altLang="en-US" sz="1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科技創新</a:t>
            </a:r>
          </a:p>
        </p:txBody>
      </p:sp>
      <p:grpSp>
        <p:nvGrpSpPr>
          <p:cNvPr id="12" name="群組 11"/>
          <p:cNvGrpSpPr/>
          <p:nvPr/>
        </p:nvGrpSpPr>
        <p:grpSpPr>
          <a:xfrm>
            <a:off x="3400579" y="897790"/>
            <a:ext cx="730826" cy="3539821"/>
            <a:chOff x="233202" y="2403200"/>
            <a:chExt cx="730826" cy="2469440"/>
          </a:xfrm>
        </p:grpSpPr>
        <p:sp>
          <p:nvSpPr>
            <p:cNvPr id="6" name="向下箭號 5"/>
            <p:cNvSpPr/>
            <p:nvPr/>
          </p:nvSpPr>
          <p:spPr>
            <a:xfrm rot="11637453">
              <a:off x="246504" y="2403200"/>
              <a:ext cx="717524" cy="2203106"/>
            </a:xfrm>
            <a:prstGeom prst="downArrow">
              <a:avLst/>
            </a:prstGeom>
            <a:solidFill>
              <a:srgbClr val="0B2A43"/>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n-ea"/>
              </a:endParaRPr>
            </a:p>
          </p:txBody>
        </p:sp>
        <p:sp>
          <p:nvSpPr>
            <p:cNvPr id="9" name="文字方塊 8"/>
            <p:cNvSpPr txBox="1"/>
            <p:nvPr/>
          </p:nvSpPr>
          <p:spPr>
            <a:xfrm rot="835294">
              <a:off x="233202" y="2805909"/>
              <a:ext cx="461665" cy="2066731"/>
            </a:xfrm>
            <a:prstGeom prst="rect">
              <a:avLst/>
            </a:prstGeom>
            <a:noFill/>
            <a:scene3d>
              <a:camera prst="orthographicFront"/>
              <a:lightRig rig="threePt" dir="t"/>
            </a:scene3d>
            <a:sp3d>
              <a:bevelT/>
            </a:sp3d>
          </p:spPr>
          <p:txBody>
            <a:bodyPr vert="eaVert" wrap="square" rtlCol="0">
              <a:spAutoFit/>
            </a:bodyPr>
            <a:lstStyle/>
            <a:p>
              <a:r>
                <a:rPr lang="zh-TW" altLang="en-US" b="1" dirty="0">
                  <a:solidFill>
                    <a:schemeClr val="bg1"/>
                  </a:solidFill>
                  <a:latin typeface="Microsoft YaHei" panose="020B0503020204020204" pitchFamily="34" charset="-122"/>
                  <a:ea typeface="Microsoft YaHei" panose="020B0503020204020204" pitchFamily="34" charset="-122"/>
                </a:rPr>
                <a:t>科研布局再進化</a:t>
              </a:r>
            </a:p>
          </p:txBody>
        </p:sp>
      </p:grpSp>
      <p:sp>
        <p:nvSpPr>
          <p:cNvPr id="21" name="文字方塊 20"/>
          <p:cNvSpPr txBox="1"/>
          <p:nvPr/>
        </p:nvSpPr>
        <p:spPr>
          <a:xfrm>
            <a:off x="1127534" y="2566054"/>
            <a:ext cx="2365876" cy="646331"/>
          </a:xfrm>
          <a:prstGeom prst="rect">
            <a:avLst/>
          </a:prstGeom>
          <a:noFill/>
        </p:spPr>
        <p:txBody>
          <a:bodyPr vert="horz" wrap="square" rtlCol="0">
            <a:spAutoFit/>
          </a:bodyPr>
          <a:lstStyle/>
          <a:p>
            <a:r>
              <a:rPr lang="zh-TW" altLang="en-US" b="1" dirty="0">
                <a:ln w="0"/>
                <a:solidFill>
                  <a:srgbClr val="0B2A43"/>
                </a:solidFill>
                <a:effectLst>
                  <a:outerShdw blurRad="38100" dist="25400" dir="5400000" algn="ctr" rotWithShape="0">
                    <a:srgbClr val="6E747A">
                      <a:alpha val="43000"/>
                    </a:srgbClr>
                  </a:outerShdw>
                </a:effectLst>
                <a:latin typeface="Microsoft YaHei" panose="020B0503020204020204" pitchFamily="34" charset="-122"/>
                <a:ea typeface="Microsoft YaHei" panose="020B0503020204020204" pitchFamily="34" charset="-122"/>
              </a:rPr>
              <a:t>因應後疫新常態與新科技冷戰時代</a:t>
            </a:r>
          </a:p>
        </p:txBody>
      </p:sp>
      <p:sp>
        <p:nvSpPr>
          <p:cNvPr id="27" name="矩形 26"/>
          <p:cNvSpPr/>
          <p:nvPr/>
        </p:nvSpPr>
        <p:spPr>
          <a:xfrm rot="848938">
            <a:off x="11007461" y="1112569"/>
            <a:ext cx="461665" cy="3576731"/>
          </a:xfrm>
          <a:prstGeom prst="rect">
            <a:avLst/>
          </a:prstGeom>
        </p:spPr>
        <p:txBody>
          <a:bodyPr vert="eaVert" wrap="square">
            <a:spAutoFit/>
          </a:bodyPr>
          <a:lstStyle/>
          <a:p>
            <a:r>
              <a:rPr lang="zh-TW" altLang="en-US"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完善軟性基礎建設支撐未來發展 </a:t>
            </a:r>
          </a:p>
        </p:txBody>
      </p:sp>
      <p:sp>
        <p:nvSpPr>
          <p:cNvPr id="63" name="手繪多邊形 20">
            <a:extLst>
              <a:ext uri="{FF2B5EF4-FFF2-40B4-BE49-F238E27FC236}">
                <a16:creationId xmlns:a16="http://schemas.microsoft.com/office/drawing/2014/main" id="{15A0E57C-B169-4035-B307-D96AA88FFEDE}"/>
              </a:ext>
            </a:extLst>
          </p:cNvPr>
          <p:cNvSpPr/>
          <p:nvPr/>
        </p:nvSpPr>
        <p:spPr>
          <a:xfrm>
            <a:off x="532999" y="429900"/>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4" name="文字方塊 63">
            <a:extLst>
              <a:ext uri="{FF2B5EF4-FFF2-40B4-BE49-F238E27FC236}">
                <a16:creationId xmlns:a16="http://schemas.microsoft.com/office/drawing/2014/main" id="{3C4FCD7E-37A5-4F5D-A787-99A157E72DA7}"/>
              </a:ext>
            </a:extLst>
          </p:cNvPr>
          <p:cNvSpPr txBox="1"/>
          <p:nvPr/>
        </p:nvSpPr>
        <p:spPr>
          <a:xfrm>
            <a:off x="300931" y="1777921"/>
            <a:ext cx="5543447" cy="499689"/>
          </a:xfrm>
          <a:prstGeom prst="rect">
            <a:avLst/>
          </a:prstGeom>
          <a:noFill/>
          <a:ln>
            <a:noFill/>
          </a:ln>
        </p:spPr>
        <p:txBody>
          <a:bodyPr wrap="square" numCol="1" rtlCol="0" anchor="ctr">
            <a:spAutoFit/>
          </a:bodyPr>
          <a:lstStyle/>
          <a:p>
            <a:pPr>
              <a:lnSpc>
                <a:spcPct val="150000"/>
              </a:lnSpc>
            </a:pPr>
            <a:r>
              <a:rPr kumimoji="1" lang="zh-TW" altLang="en-US" sz="2000" b="1" dirty="0">
                <a:solidFill>
                  <a:srgbClr val="38DCEF"/>
                </a:solidFill>
                <a:latin typeface="Microsoft YaHei UI" panose="020B0503020204020204" pitchFamily="34" charset="-122"/>
                <a:ea typeface="Microsoft YaHei UI" panose="020B0503020204020204" pitchFamily="34" charset="-122"/>
              </a:rPr>
              <a:t> 科技施政對焦產業發展需求</a:t>
            </a:r>
            <a:endParaRPr kumimoji="1" lang="zh-TW" altLang="en-US" sz="1200" b="1" dirty="0">
              <a:solidFill>
                <a:srgbClr val="38DCEF"/>
              </a:solidFill>
              <a:latin typeface="思源黑體 TW" panose="020B0500000000000000" pitchFamily="34" charset="-120"/>
              <a:ea typeface="思源黑體 TW" panose="020B0500000000000000" pitchFamily="34" charset="-120"/>
            </a:endParaRPr>
          </a:p>
        </p:txBody>
      </p:sp>
      <p:grpSp>
        <p:nvGrpSpPr>
          <p:cNvPr id="65" name="群組 64">
            <a:extLst>
              <a:ext uri="{FF2B5EF4-FFF2-40B4-BE49-F238E27FC236}">
                <a16:creationId xmlns:a16="http://schemas.microsoft.com/office/drawing/2014/main" id="{40D8959A-B00A-43B9-BF5A-EF6F2E9A160A}"/>
              </a:ext>
            </a:extLst>
          </p:cNvPr>
          <p:cNvGrpSpPr/>
          <p:nvPr/>
        </p:nvGrpSpPr>
        <p:grpSpPr>
          <a:xfrm>
            <a:off x="491045" y="855377"/>
            <a:ext cx="746699" cy="313125"/>
            <a:chOff x="374573" y="862798"/>
            <a:chExt cx="863172" cy="361968"/>
          </a:xfrm>
        </p:grpSpPr>
        <p:grpSp>
          <p:nvGrpSpPr>
            <p:cNvPr id="66" name="群組 65">
              <a:extLst>
                <a:ext uri="{FF2B5EF4-FFF2-40B4-BE49-F238E27FC236}">
                  <a16:creationId xmlns:a16="http://schemas.microsoft.com/office/drawing/2014/main" id="{0253434A-8568-41A7-9F90-8A1C0C458AE6}"/>
                </a:ext>
              </a:extLst>
            </p:cNvPr>
            <p:cNvGrpSpPr/>
            <p:nvPr/>
          </p:nvGrpSpPr>
          <p:grpSpPr>
            <a:xfrm>
              <a:off x="374573" y="862798"/>
              <a:ext cx="161005" cy="132598"/>
              <a:chOff x="4377273" y="337546"/>
              <a:chExt cx="565439" cy="412425"/>
            </a:xfrm>
            <a:solidFill>
              <a:srgbClr val="5C7396"/>
            </a:solidFill>
          </p:grpSpPr>
          <p:sp>
            <p:nvSpPr>
              <p:cNvPr id="85" name="六邊形 84">
                <a:extLst>
                  <a:ext uri="{FF2B5EF4-FFF2-40B4-BE49-F238E27FC236}">
                    <a16:creationId xmlns:a16="http://schemas.microsoft.com/office/drawing/2014/main" id="{7A347BD7-74D7-4B06-8D93-6021BB2E4AB4}"/>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86" name="六邊形 85">
                <a:extLst>
                  <a:ext uri="{FF2B5EF4-FFF2-40B4-BE49-F238E27FC236}">
                    <a16:creationId xmlns:a16="http://schemas.microsoft.com/office/drawing/2014/main" id="{D37652E9-172F-4D47-9F53-62ED4481B35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67" name="群組 66">
              <a:extLst>
                <a:ext uri="{FF2B5EF4-FFF2-40B4-BE49-F238E27FC236}">
                  <a16:creationId xmlns:a16="http://schemas.microsoft.com/office/drawing/2014/main" id="{10F16034-7AAA-463F-8B39-AA347A5468C7}"/>
                </a:ext>
              </a:extLst>
            </p:cNvPr>
            <p:cNvGrpSpPr/>
            <p:nvPr/>
          </p:nvGrpSpPr>
          <p:grpSpPr>
            <a:xfrm>
              <a:off x="517575" y="936433"/>
              <a:ext cx="161005" cy="132598"/>
              <a:chOff x="4377273" y="337546"/>
              <a:chExt cx="565439" cy="412425"/>
            </a:xfrm>
            <a:solidFill>
              <a:srgbClr val="5C7396"/>
            </a:solidFill>
          </p:grpSpPr>
          <p:sp>
            <p:nvSpPr>
              <p:cNvPr id="83" name="六邊形 82">
                <a:extLst>
                  <a:ext uri="{FF2B5EF4-FFF2-40B4-BE49-F238E27FC236}">
                    <a16:creationId xmlns:a16="http://schemas.microsoft.com/office/drawing/2014/main" id="{C0F1EA06-6EE5-4C26-A4CF-97A24AA9F014}"/>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84" name="六邊形 83">
                <a:extLst>
                  <a:ext uri="{FF2B5EF4-FFF2-40B4-BE49-F238E27FC236}">
                    <a16:creationId xmlns:a16="http://schemas.microsoft.com/office/drawing/2014/main" id="{DD854780-BEE1-4A26-85EF-F56045C2555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68" name="群組 67">
              <a:extLst>
                <a:ext uri="{FF2B5EF4-FFF2-40B4-BE49-F238E27FC236}">
                  <a16:creationId xmlns:a16="http://schemas.microsoft.com/office/drawing/2014/main" id="{6A9FFF32-CE21-4208-98B9-FCCEE682B0E5}"/>
                </a:ext>
              </a:extLst>
            </p:cNvPr>
            <p:cNvGrpSpPr/>
            <p:nvPr/>
          </p:nvGrpSpPr>
          <p:grpSpPr>
            <a:xfrm>
              <a:off x="660577" y="1009967"/>
              <a:ext cx="161005" cy="132598"/>
              <a:chOff x="4377273" y="337546"/>
              <a:chExt cx="565439" cy="412425"/>
            </a:xfrm>
            <a:solidFill>
              <a:srgbClr val="5C7396"/>
            </a:solidFill>
          </p:grpSpPr>
          <p:sp>
            <p:nvSpPr>
              <p:cNvPr id="81" name="六邊形 80">
                <a:extLst>
                  <a:ext uri="{FF2B5EF4-FFF2-40B4-BE49-F238E27FC236}">
                    <a16:creationId xmlns:a16="http://schemas.microsoft.com/office/drawing/2014/main" id="{864403C2-B33F-4005-9A50-5858D68D962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82" name="六邊形 81">
                <a:extLst>
                  <a:ext uri="{FF2B5EF4-FFF2-40B4-BE49-F238E27FC236}">
                    <a16:creationId xmlns:a16="http://schemas.microsoft.com/office/drawing/2014/main" id="{571FE299-A88A-443D-A9DA-A487451F629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69" name="群組 68">
              <a:extLst>
                <a:ext uri="{FF2B5EF4-FFF2-40B4-BE49-F238E27FC236}">
                  <a16:creationId xmlns:a16="http://schemas.microsoft.com/office/drawing/2014/main" id="{042D1590-9F2D-4A20-8772-E34C39DABC55}"/>
                </a:ext>
              </a:extLst>
            </p:cNvPr>
            <p:cNvGrpSpPr/>
            <p:nvPr/>
          </p:nvGrpSpPr>
          <p:grpSpPr>
            <a:xfrm>
              <a:off x="938191" y="1008110"/>
              <a:ext cx="161005" cy="132598"/>
              <a:chOff x="4377273" y="337546"/>
              <a:chExt cx="565439" cy="412425"/>
            </a:xfrm>
            <a:solidFill>
              <a:srgbClr val="99A6BB"/>
            </a:solidFill>
          </p:grpSpPr>
          <p:sp>
            <p:nvSpPr>
              <p:cNvPr id="79" name="六邊形 78">
                <a:extLst>
                  <a:ext uri="{FF2B5EF4-FFF2-40B4-BE49-F238E27FC236}">
                    <a16:creationId xmlns:a16="http://schemas.microsoft.com/office/drawing/2014/main" id="{AABBCE49-69A1-4D05-8F59-EC7E65E6401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80" name="六邊形 79">
                <a:extLst>
                  <a:ext uri="{FF2B5EF4-FFF2-40B4-BE49-F238E27FC236}">
                    <a16:creationId xmlns:a16="http://schemas.microsoft.com/office/drawing/2014/main" id="{EA643176-12D7-40F3-9B7F-E2712ACDCC5E}"/>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70" name="群組 69">
              <a:extLst>
                <a:ext uri="{FF2B5EF4-FFF2-40B4-BE49-F238E27FC236}">
                  <a16:creationId xmlns:a16="http://schemas.microsoft.com/office/drawing/2014/main" id="{AE1321FD-99C6-4DF6-A6F4-CD4C0CF76836}"/>
                </a:ext>
              </a:extLst>
            </p:cNvPr>
            <p:cNvGrpSpPr/>
            <p:nvPr/>
          </p:nvGrpSpPr>
          <p:grpSpPr>
            <a:xfrm>
              <a:off x="1076740" y="1081444"/>
              <a:ext cx="161005" cy="132598"/>
              <a:chOff x="4377273" y="337546"/>
              <a:chExt cx="565439" cy="412425"/>
            </a:xfrm>
            <a:solidFill>
              <a:srgbClr val="99A6BB"/>
            </a:solidFill>
          </p:grpSpPr>
          <p:sp>
            <p:nvSpPr>
              <p:cNvPr id="77" name="六邊形 76">
                <a:extLst>
                  <a:ext uri="{FF2B5EF4-FFF2-40B4-BE49-F238E27FC236}">
                    <a16:creationId xmlns:a16="http://schemas.microsoft.com/office/drawing/2014/main" id="{5FF8D4D5-3552-496C-B90B-FC46C6044D62}"/>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8" name="六邊形 77">
                <a:extLst>
                  <a:ext uri="{FF2B5EF4-FFF2-40B4-BE49-F238E27FC236}">
                    <a16:creationId xmlns:a16="http://schemas.microsoft.com/office/drawing/2014/main" id="{52D471E3-ECF2-4E09-892B-6436FBE9EE4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71" name="群組 70">
              <a:extLst>
                <a:ext uri="{FF2B5EF4-FFF2-40B4-BE49-F238E27FC236}">
                  <a16:creationId xmlns:a16="http://schemas.microsoft.com/office/drawing/2014/main" id="{E233445A-CE77-4D7F-A654-633986DECDC2}"/>
                </a:ext>
              </a:extLst>
            </p:cNvPr>
            <p:cNvGrpSpPr/>
            <p:nvPr/>
          </p:nvGrpSpPr>
          <p:grpSpPr>
            <a:xfrm>
              <a:off x="518463" y="1092168"/>
              <a:ext cx="161005" cy="132598"/>
              <a:chOff x="4377273" y="337546"/>
              <a:chExt cx="565439" cy="412425"/>
            </a:xfrm>
            <a:solidFill>
              <a:srgbClr val="5C7396"/>
            </a:solidFill>
          </p:grpSpPr>
          <p:sp>
            <p:nvSpPr>
              <p:cNvPr id="75" name="六邊形 74">
                <a:extLst>
                  <a:ext uri="{FF2B5EF4-FFF2-40B4-BE49-F238E27FC236}">
                    <a16:creationId xmlns:a16="http://schemas.microsoft.com/office/drawing/2014/main" id="{6BADFE13-9AED-4EE4-81B1-0BF785875D3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6" name="六邊形 75">
                <a:extLst>
                  <a:ext uri="{FF2B5EF4-FFF2-40B4-BE49-F238E27FC236}">
                    <a16:creationId xmlns:a16="http://schemas.microsoft.com/office/drawing/2014/main" id="{CE74CA0E-0EB3-4052-984B-84E77B0A1C0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72" name="群組 71">
              <a:extLst>
                <a:ext uri="{FF2B5EF4-FFF2-40B4-BE49-F238E27FC236}">
                  <a16:creationId xmlns:a16="http://schemas.microsoft.com/office/drawing/2014/main" id="{C40C729D-B32A-4D52-A0CA-9A69F1579BCB}"/>
                </a:ext>
              </a:extLst>
            </p:cNvPr>
            <p:cNvGrpSpPr/>
            <p:nvPr/>
          </p:nvGrpSpPr>
          <p:grpSpPr>
            <a:xfrm>
              <a:off x="801927" y="1092168"/>
              <a:ext cx="161004" cy="132598"/>
              <a:chOff x="4377273" y="337546"/>
              <a:chExt cx="565434" cy="412425"/>
            </a:xfrm>
            <a:solidFill>
              <a:srgbClr val="5C7396"/>
            </a:solidFill>
          </p:grpSpPr>
          <p:sp>
            <p:nvSpPr>
              <p:cNvPr id="73" name="六邊形 72">
                <a:extLst>
                  <a:ext uri="{FF2B5EF4-FFF2-40B4-BE49-F238E27FC236}">
                    <a16:creationId xmlns:a16="http://schemas.microsoft.com/office/drawing/2014/main" id="{7E667083-72D6-4CA3-82BA-67328F4BD928}"/>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4" name="六邊形 73">
                <a:extLst>
                  <a:ext uri="{FF2B5EF4-FFF2-40B4-BE49-F238E27FC236}">
                    <a16:creationId xmlns:a16="http://schemas.microsoft.com/office/drawing/2014/main" id="{DD26EEE2-497C-4D65-B749-ABA0BCE9FD7F}"/>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7" name="Google Shape;179;p18">
            <a:extLst>
              <a:ext uri="{FF2B5EF4-FFF2-40B4-BE49-F238E27FC236}">
                <a16:creationId xmlns:a16="http://schemas.microsoft.com/office/drawing/2014/main" id="{F269EDBC-78CD-40EE-BD2F-06C8004D140F}"/>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1</a:t>
            </a:r>
          </a:p>
        </p:txBody>
      </p:sp>
      <p:sp>
        <p:nvSpPr>
          <p:cNvPr id="2" name="文字方塊 1">
            <a:extLst>
              <a:ext uri="{FF2B5EF4-FFF2-40B4-BE49-F238E27FC236}">
                <a16:creationId xmlns:a16="http://schemas.microsoft.com/office/drawing/2014/main" id="{29A4C238-029B-89A6-CFA9-174756D44B73}"/>
              </a:ext>
            </a:extLst>
          </p:cNvPr>
          <p:cNvSpPr txBox="1"/>
          <p:nvPr/>
        </p:nvSpPr>
        <p:spPr>
          <a:xfrm>
            <a:off x="8273039" y="4015235"/>
            <a:ext cx="2398184" cy="338554"/>
          </a:xfrm>
          <a:prstGeom prst="rect">
            <a:avLst/>
          </a:prstGeom>
          <a:noFill/>
        </p:spPr>
        <p:txBody>
          <a:bodyPr wrap="square" rtlCol="0">
            <a:spAutoFit/>
          </a:bodyPr>
          <a:lstStyle/>
          <a:p>
            <a:pPr algn="ctr"/>
            <a:r>
              <a:rPr lang="en-US" altLang="zh-TW" sz="16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AI</a:t>
            </a:r>
            <a:r>
              <a:rPr lang="zh-TW" altLang="en-US" sz="16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TW" sz="16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5G</a:t>
            </a:r>
            <a:r>
              <a:rPr lang="zh-TW" altLang="en-US" sz="16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  資安</a:t>
            </a:r>
          </a:p>
        </p:txBody>
      </p:sp>
      <p:sp>
        <p:nvSpPr>
          <p:cNvPr id="88" name="文字方塊 87">
            <a:extLst>
              <a:ext uri="{FF2B5EF4-FFF2-40B4-BE49-F238E27FC236}">
                <a16:creationId xmlns:a16="http://schemas.microsoft.com/office/drawing/2014/main" id="{9076CB10-4BE2-42FF-9236-CFAD28775248}"/>
              </a:ext>
            </a:extLst>
          </p:cNvPr>
          <p:cNvSpPr txBox="1"/>
          <p:nvPr/>
        </p:nvSpPr>
        <p:spPr>
          <a:xfrm>
            <a:off x="1208685" y="417433"/>
            <a:ext cx="3862848" cy="581826"/>
          </a:xfrm>
          <a:prstGeom prst="rect">
            <a:avLst/>
          </a:prstGeom>
          <a:noFill/>
        </p:spPr>
        <p:txBody>
          <a:bodyPr wrap="square">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我國研發投入與產出現況</a:t>
            </a:r>
          </a:p>
        </p:txBody>
      </p:sp>
    </p:spTree>
    <p:extLst>
      <p:ext uri="{BB962C8B-B14F-4D97-AF65-F5344CB8AC3E}">
        <p14:creationId xmlns:p14="http://schemas.microsoft.com/office/powerpoint/2010/main" val="263514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橢圓 30">
            <a:extLst>
              <a:ext uri="{FF2B5EF4-FFF2-40B4-BE49-F238E27FC236}">
                <a16:creationId xmlns:a16="http://schemas.microsoft.com/office/drawing/2014/main" id="{C56793AE-1071-0E99-E081-A210C89F5C30}"/>
              </a:ext>
            </a:extLst>
          </p:cNvPr>
          <p:cNvSpPr/>
          <p:nvPr/>
        </p:nvSpPr>
        <p:spPr>
          <a:xfrm>
            <a:off x="1206021" y="2012513"/>
            <a:ext cx="3214010" cy="3214010"/>
          </a:xfrm>
          <a:prstGeom prst="ellipse">
            <a:avLst/>
          </a:prstGeom>
          <a:gradFill flip="none" rotWithShape="1">
            <a:gsLst>
              <a:gs pos="47000">
                <a:srgbClr val="97A5B8">
                  <a:alpha val="0"/>
                </a:srgbClr>
              </a:gs>
              <a:gs pos="1000">
                <a:srgbClr val="97A5B8">
                  <a:alpha val="70037"/>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矩形 3">
            <a:extLst>
              <a:ext uri="{FF2B5EF4-FFF2-40B4-BE49-F238E27FC236}">
                <a16:creationId xmlns:a16="http://schemas.microsoft.com/office/drawing/2014/main" id="{35C477FC-9B46-8B90-A6B3-645446453417}"/>
              </a:ext>
            </a:extLst>
          </p:cNvPr>
          <p:cNvSpPr/>
          <p:nvPr/>
        </p:nvSpPr>
        <p:spPr>
          <a:xfrm>
            <a:off x="5281901" y="2939690"/>
            <a:ext cx="5262979" cy="769441"/>
          </a:xfrm>
          <a:prstGeom prst="rect">
            <a:avLst/>
          </a:prstGeom>
        </p:spPr>
        <p:txBody>
          <a:bodyPr wrap="none">
            <a:spAutoFit/>
          </a:bodyPr>
          <a:lstStyle/>
          <a:p>
            <a:r>
              <a:rPr kumimoji="1" lang="zh-TW" altLang="en-US" sz="4400" b="1" dirty="0">
                <a:solidFill>
                  <a:srgbClr val="0B2A43"/>
                </a:solidFill>
                <a:latin typeface="Microsoft YaHei UI" panose="020B0503020204020204" pitchFamily="34" charset="-122"/>
                <a:ea typeface="Microsoft YaHei UI" panose="020B0503020204020204" pitchFamily="34" charset="-122"/>
              </a:rPr>
              <a:t>精準研發生態系思維</a:t>
            </a:r>
          </a:p>
        </p:txBody>
      </p:sp>
      <p:grpSp>
        <p:nvGrpSpPr>
          <p:cNvPr id="5" name="群組 4">
            <a:extLst>
              <a:ext uri="{FF2B5EF4-FFF2-40B4-BE49-F238E27FC236}">
                <a16:creationId xmlns:a16="http://schemas.microsoft.com/office/drawing/2014/main" id="{3AD804F6-2847-3095-32F0-422554F76D65}"/>
              </a:ext>
            </a:extLst>
          </p:cNvPr>
          <p:cNvGrpSpPr/>
          <p:nvPr/>
        </p:nvGrpSpPr>
        <p:grpSpPr>
          <a:xfrm>
            <a:off x="1402476" y="1887463"/>
            <a:ext cx="2821104" cy="2524148"/>
            <a:chOff x="430794" y="419773"/>
            <a:chExt cx="859880" cy="769367"/>
          </a:xfrm>
        </p:grpSpPr>
        <p:grpSp>
          <p:nvGrpSpPr>
            <p:cNvPr id="7" name="群組 6">
              <a:extLst>
                <a:ext uri="{FF2B5EF4-FFF2-40B4-BE49-F238E27FC236}">
                  <a16:creationId xmlns:a16="http://schemas.microsoft.com/office/drawing/2014/main" id="{8ED1321F-A86E-0FB9-B9FC-22D393C807E2}"/>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FB805792-126C-CA3C-D852-4E98309C50C0}"/>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E83E6C8D-CCA6-BF7F-B250-D4C2C185F39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E5582DFD-F3A7-815C-20A4-AC74ACDEAB9B}"/>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D86B2FBF-5D12-56D5-87BB-0EA89D4E342C}"/>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4453B4E8-3A09-744B-195F-E5E4520BEE3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7EB6E906-EB27-0991-2401-3EE458E9566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81C84A45-C85F-E9D3-441D-A1512E074E5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1865B537-8078-A9F0-1C82-D15E649C181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D5445D05-9EE8-6522-A299-D5D0FE2D815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0A556D37-F5C4-D804-D7EB-8B6129E041B2}"/>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7A9D3372-0EDB-37B4-2D1D-4B1C08AD70F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106F4DF4-58C9-6B5C-193C-33333D386D5D}"/>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7A6FC68A-FA9C-A631-CBEF-33AA4642C024}"/>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6FF303FF-EBF0-A40D-7F49-3CF2B48C629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62BE5F02-5A93-6A38-1D3F-A5C33852147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9C9F471A-5331-0FC1-3717-023BC5694A7C}"/>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6E80302C-B395-2A5D-09FA-3E18A5C0C0A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3671DE43-0859-866C-B0FE-D48158158BC3}"/>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1835B174-2F3B-0CBA-3DFD-20919096BA7A}"/>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4697AD39-F58B-C6D4-F470-BF07B00627A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E2E9E8E8-BE76-A333-A092-266FCFECC8C9}"/>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F2197B8B-3F72-3C5F-32D4-2C6B63D8FF29}"/>
                </a:ext>
              </a:extLst>
            </p:cNvPr>
            <p:cNvSpPr/>
            <p:nvPr/>
          </p:nvSpPr>
          <p:spPr>
            <a:xfrm>
              <a:off x="430794"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13800" b="1" i="1" kern="0" dirty="0">
                  <a:ln w="6350">
                    <a:noFill/>
                  </a:ln>
                  <a:solidFill>
                    <a:srgbClr val="0B2A43"/>
                  </a:solidFill>
                  <a:latin typeface="Arial Black" panose="020B0A04020102020204" pitchFamily="34" charset="0"/>
                  <a:ea typeface="Source Han Sans TW" pitchFamily="34" charset="-120"/>
                  <a:cs typeface="Arial"/>
                  <a:sym typeface="Arial"/>
                </a:rPr>
                <a:t>2</a:t>
              </a:r>
            </a:p>
          </p:txBody>
        </p:sp>
      </p:grpSp>
      <p:grpSp>
        <p:nvGrpSpPr>
          <p:cNvPr id="50" name="群組 49">
            <a:extLst>
              <a:ext uri="{FF2B5EF4-FFF2-40B4-BE49-F238E27FC236}">
                <a16:creationId xmlns:a16="http://schemas.microsoft.com/office/drawing/2014/main" id="{9201E5F5-ADD2-A8FD-1CDE-0EBBD3750E8F}"/>
              </a:ext>
            </a:extLst>
          </p:cNvPr>
          <p:cNvGrpSpPr/>
          <p:nvPr/>
        </p:nvGrpSpPr>
        <p:grpSpPr>
          <a:xfrm>
            <a:off x="2006004" y="1539680"/>
            <a:ext cx="3127092" cy="3266043"/>
            <a:chOff x="2363812" y="1519802"/>
            <a:chExt cx="3127092" cy="3266043"/>
          </a:xfrm>
        </p:grpSpPr>
        <p:sp>
          <p:nvSpPr>
            <p:cNvPr id="49" name="手繪多邊形 48">
              <a:extLst>
                <a:ext uri="{FF2B5EF4-FFF2-40B4-BE49-F238E27FC236}">
                  <a16:creationId xmlns:a16="http://schemas.microsoft.com/office/drawing/2014/main" id="{2667B61B-42D4-9140-C70C-9172AB5C3CD5}"/>
                </a:ext>
              </a:extLst>
            </p:cNvPr>
            <p:cNvSpPr/>
            <p:nvPr/>
          </p:nvSpPr>
          <p:spPr>
            <a:xfrm>
              <a:off x="2363812" y="2249947"/>
              <a:ext cx="3127092" cy="1258642"/>
            </a:xfrm>
            <a:custGeom>
              <a:avLst/>
              <a:gdLst>
                <a:gd name="connsiteX0" fmla="*/ 0 w 2887342"/>
                <a:gd name="connsiteY0" fmla="*/ 1162144 h 1162144"/>
                <a:gd name="connsiteX1" fmla="*/ 2887342 w 2887342"/>
                <a:gd name="connsiteY1" fmla="*/ 0 h 1162144"/>
              </a:gdLst>
              <a:ahLst/>
              <a:cxnLst>
                <a:cxn ang="0">
                  <a:pos x="connsiteX0" y="connsiteY0"/>
                </a:cxn>
                <a:cxn ang="0">
                  <a:pos x="connsiteX1" y="connsiteY1"/>
                </a:cxn>
              </a:cxnLst>
              <a:rect l="l" t="t" r="r" b="b"/>
              <a:pathLst>
                <a:path w="2887342" h="1162144">
                  <a:moveTo>
                    <a:pt x="0" y="1162144"/>
                  </a:moveTo>
                  <a:lnTo>
                    <a:pt x="2887342" y="0"/>
                  </a:lnTo>
                </a:path>
              </a:pathLst>
            </a:custGeom>
            <a:gradFill flip="none" rotWithShape="1">
              <a:gsLst>
                <a:gs pos="34000">
                  <a:srgbClr val="97A5B8"/>
                </a:gs>
                <a:gs pos="100000">
                  <a:srgbClr val="D9DFE8"/>
                </a:gs>
              </a:gsLst>
              <a:lin ang="18900000" scaled="1"/>
              <a:tileRect/>
            </a:gradFill>
            <a:ln w="28575">
              <a:gradFill>
                <a:gsLst>
                  <a:gs pos="0">
                    <a:srgbClr val="0B2A43"/>
                  </a:gs>
                  <a:gs pos="79000">
                    <a:schemeClr val="bg1">
                      <a:alpha val="0"/>
                    </a:schemeClr>
                  </a:gs>
                </a:gsLst>
                <a:lin ang="5400000" scaled="1"/>
              </a:gradFill>
              <a:headEnd type="stealth"/>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0" name="甜甜圈 29">
              <a:extLst>
                <a:ext uri="{FF2B5EF4-FFF2-40B4-BE49-F238E27FC236}">
                  <a16:creationId xmlns:a16="http://schemas.microsoft.com/office/drawing/2014/main" id="{23DBF9FC-C2A8-73B2-FE60-13A0EB394F19}"/>
                </a:ext>
              </a:extLst>
            </p:cNvPr>
            <p:cNvSpPr/>
            <p:nvPr/>
          </p:nvSpPr>
          <p:spPr>
            <a:xfrm rot="20197560">
              <a:off x="2687185" y="1750940"/>
              <a:ext cx="906304" cy="3034905"/>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7" name="甜甜圈 36">
              <a:extLst>
                <a:ext uri="{FF2B5EF4-FFF2-40B4-BE49-F238E27FC236}">
                  <a16:creationId xmlns:a16="http://schemas.microsoft.com/office/drawing/2014/main" id="{D79EF10D-D4B9-AFAC-7580-C3CBCD71D977}"/>
                </a:ext>
              </a:extLst>
            </p:cNvPr>
            <p:cNvSpPr/>
            <p:nvPr/>
          </p:nvSpPr>
          <p:spPr>
            <a:xfrm rot="20197560">
              <a:off x="2854523" y="1648588"/>
              <a:ext cx="922347" cy="3088627"/>
            </a:xfrm>
            <a:prstGeom prst="donut">
              <a:avLst>
                <a:gd name="adj" fmla="val 1285"/>
              </a:avLst>
            </a:prstGeom>
            <a:gradFill flip="none" rotWithShape="1">
              <a:gsLst>
                <a:gs pos="34000">
                  <a:srgbClr val="D9DFE8">
                    <a:alpha val="64768"/>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8" name="甜甜圈 37">
              <a:extLst>
                <a:ext uri="{FF2B5EF4-FFF2-40B4-BE49-F238E27FC236}">
                  <a16:creationId xmlns:a16="http://schemas.microsoft.com/office/drawing/2014/main" id="{AEE446CF-3080-03E5-0A1D-097DFB46BC64}"/>
                </a:ext>
              </a:extLst>
            </p:cNvPr>
            <p:cNvSpPr/>
            <p:nvPr/>
          </p:nvSpPr>
          <p:spPr>
            <a:xfrm rot="20197560">
              <a:off x="3025932" y="1591066"/>
              <a:ext cx="921238" cy="3084914"/>
            </a:xfrm>
            <a:prstGeom prst="donut">
              <a:avLst>
                <a:gd name="adj" fmla="val 1285"/>
              </a:avLst>
            </a:prstGeom>
            <a:gradFill flip="none" rotWithShape="1">
              <a:gsLst>
                <a:gs pos="34000">
                  <a:srgbClr val="D9DFE8">
                    <a:alpha val="6400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0" name="甜甜圈 39">
              <a:extLst>
                <a:ext uri="{FF2B5EF4-FFF2-40B4-BE49-F238E27FC236}">
                  <a16:creationId xmlns:a16="http://schemas.microsoft.com/office/drawing/2014/main" id="{831CFCD3-30D5-EF43-D91B-D5DC11A95AE9}"/>
                </a:ext>
              </a:extLst>
            </p:cNvPr>
            <p:cNvSpPr/>
            <p:nvPr/>
          </p:nvSpPr>
          <p:spPr>
            <a:xfrm rot="20197560">
              <a:off x="3215971" y="1541438"/>
              <a:ext cx="906230" cy="3034657"/>
            </a:xfrm>
            <a:prstGeom prst="donut">
              <a:avLst>
                <a:gd name="adj" fmla="val 1285"/>
              </a:avLst>
            </a:prstGeom>
            <a:gradFill flip="none" rotWithShape="1">
              <a:gsLst>
                <a:gs pos="34000">
                  <a:srgbClr val="D9DFE8">
                    <a:alpha val="6128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1" name="甜甜圈 40">
              <a:extLst>
                <a:ext uri="{FF2B5EF4-FFF2-40B4-BE49-F238E27FC236}">
                  <a16:creationId xmlns:a16="http://schemas.microsoft.com/office/drawing/2014/main" id="{CC0943C8-65C8-0F9C-AFBC-721C6F0CF194}"/>
                </a:ext>
              </a:extLst>
            </p:cNvPr>
            <p:cNvSpPr/>
            <p:nvPr/>
          </p:nvSpPr>
          <p:spPr>
            <a:xfrm rot="20197560">
              <a:off x="3406549" y="1519802"/>
              <a:ext cx="869650" cy="2912163"/>
            </a:xfrm>
            <a:prstGeom prst="donut">
              <a:avLst>
                <a:gd name="adj" fmla="val 1285"/>
              </a:avLst>
            </a:prstGeom>
            <a:gradFill flip="none" rotWithShape="1">
              <a:gsLst>
                <a:gs pos="34000">
                  <a:srgbClr val="D9DFE8">
                    <a:alpha val="47210"/>
                  </a:srgbClr>
                </a:gs>
                <a:gs pos="92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2" name="甜甜圈 41">
              <a:extLst>
                <a:ext uri="{FF2B5EF4-FFF2-40B4-BE49-F238E27FC236}">
                  <a16:creationId xmlns:a16="http://schemas.microsoft.com/office/drawing/2014/main" id="{C260AB08-C497-6A0C-2B00-7BE9EE7AC168}"/>
                </a:ext>
              </a:extLst>
            </p:cNvPr>
            <p:cNvSpPr/>
            <p:nvPr/>
          </p:nvSpPr>
          <p:spPr>
            <a:xfrm rot="20197560">
              <a:off x="3616893" y="1540849"/>
              <a:ext cx="806970" cy="2702268"/>
            </a:xfrm>
            <a:prstGeom prst="donut">
              <a:avLst>
                <a:gd name="adj" fmla="val 1285"/>
              </a:avLst>
            </a:prstGeom>
            <a:gradFill flip="none" rotWithShape="1">
              <a:gsLst>
                <a:gs pos="34000">
                  <a:srgbClr val="D9DFE8">
                    <a:alpha val="39397"/>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3" name="甜甜圈 42">
              <a:extLst>
                <a:ext uri="{FF2B5EF4-FFF2-40B4-BE49-F238E27FC236}">
                  <a16:creationId xmlns:a16="http://schemas.microsoft.com/office/drawing/2014/main" id="{A3F85272-9382-4AE7-987F-F2631BAA3FB5}"/>
                </a:ext>
              </a:extLst>
            </p:cNvPr>
            <p:cNvSpPr/>
            <p:nvPr/>
          </p:nvSpPr>
          <p:spPr>
            <a:xfrm rot="20197560">
              <a:off x="3823306" y="1589203"/>
              <a:ext cx="742700" cy="2487048"/>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4" name="甜甜圈 43">
              <a:extLst>
                <a:ext uri="{FF2B5EF4-FFF2-40B4-BE49-F238E27FC236}">
                  <a16:creationId xmlns:a16="http://schemas.microsoft.com/office/drawing/2014/main" id="{802AC736-B06A-E629-E124-19B62279488F}"/>
                </a:ext>
              </a:extLst>
            </p:cNvPr>
            <p:cNvSpPr/>
            <p:nvPr/>
          </p:nvSpPr>
          <p:spPr>
            <a:xfrm rot="20197560">
              <a:off x="4006922" y="1656856"/>
              <a:ext cx="663024" cy="2220242"/>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6" name="甜甜圈 45">
              <a:extLst>
                <a:ext uri="{FF2B5EF4-FFF2-40B4-BE49-F238E27FC236}">
                  <a16:creationId xmlns:a16="http://schemas.microsoft.com/office/drawing/2014/main" id="{8A22586C-4914-BE48-7F8E-8F60943C0FCA}"/>
                </a:ext>
              </a:extLst>
            </p:cNvPr>
            <p:cNvSpPr/>
            <p:nvPr/>
          </p:nvSpPr>
          <p:spPr>
            <a:xfrm rot="20197560">
              <a:off x="4170754" y="1755017"/>
              <a:ext cx="565502" cy="1893673"/>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7" name="甜甜圈 46">
              <a:extLst>
                <a:ext uri="{FF2B5EF4-FFF2-40B4-BE49-F238E27FC236}">
                  <a16:creationId xmlns:a16="http://schemas.microsoft.com/office/drawing/2014/main" id="{355A9BCB-B564-C11B-04C1-D6A25A594D22}"/>
                </a:ext>
              </a:extLst>
            </p:cNvPr>
            <p:cNvSpPr/>
            <p:nvPr/>
          </p:nvSpPr>
          <p:spPr>
            <a:xfrm rot="20197560">
              <a:off x="4324208" y="1932678"/>
              <a:ext cx="451803" cy="1512933"/>
            </a:xfrm>
            <a:prstGeom prst="donut">
              <a:avLst>
                <a:gd name="adj" fmla="val 1285"/>
              </a:avLst>
            </a:prstGeom>
            <a:gradFill flip="none" rotWithShape="1">
              <a:gsLst>
                <a:gs pos="33000">
                  <a:srgbClr val="97A5B8"/>
                </a:gs>
                <a:gs pos="90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8" name="甜甜圈 47">
              <a:extLst>
                <a:ext uri="{FF2B5EF4-FFF2-40B4-BE49-F238E27FC236}">
                  <a16:creationId xmlns:a16="http://schemas.microsoft.com/office/drawing/2014/main" id="{0B7D1FE9-0709-A777-B2BC-0B6E07A90F03}"/>
                </a:ext>
              </a:extLst>
            </p:cNvPr>
            <p:cNvSpPr/>
            <p:nvPr/>
          </p:nvSpPr>
          <p:spPr>
            <a:xfrm rot="20197560">
              <a:off x="4436568" y="2211173"/>
              <a:ext cx="258804" cy="866648"/>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grpSp>
    </p:spTree>
    <p:extLst>
      <p:ext uri="{BB962C8B-B14F-4D97-AF65-F5344CB8AC3E}">
        <p14:creationId xmlns:p14="http://schemas.microsoft.com/office/powerpoint/2010/main" val="13750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101">
            <a:extLst>
              <a:ext uri="{FF2B5EF4-FFF2-40B4-BE49-F238E27FC236}">
                <a16:creationId xmlns:a16="http://schemas.microsoft.com/office/drawing/2014/main" id="{958A0D91-A81B-4A24-BD0B-45F12A9BAF2A}"/>
              </a:ext>
            </a:extLst>
          </p:cNvPr>
          <p:cNvSpPr/>
          <p:nvPr/>
        </p:nvSpPr>
        <p:spPr>
          <a:xfrm>
            <a:off x="6108926" y="2114017"/>
            <a:ext cx="5457432" cy="4075646"/>
          </a:xfrm>
          <a:prstGeom prst="roundRect">
            <a:avLst>
              <a:gd name="adj" fmla="val 6044"/>
            </a:avLst>
          </a:prstGeom>
          <a:solidFill>
            <a:srgbClr val="38DCEF"/>
          </a:solidFill>
          <a:ln w="19050">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Calibri" pitchFamily="34" charset="0"/>
            </a:endParaRPr>
          </a:p>
        </p:txBody>
      </p:sp>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2</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精準研發生態系思維</a:t>
            </a:r>
            <a:endParaRPr kumimoji="1" lang="zh-TW" altLang="en-US" sz="1400" b="1" dirty="0">
              <a:solidFill>
                <a:srgbClr val="0B2A43"/>
              </a:solidFill>
              <a:latin typeface="思源黑體 TW" panose="020B0500000000000000" pitchFamily="34" charset="-120"/>
              <a:ea typeface="思源黑體 TW" panose="020B0500000000000000" pitchFamily="34" charset="-120"/>
            </a:endParaRP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通往精準研發的典範轉移</a:t>
            </a:r>
          </a:p>
        </p:txBody>
      </p:sp>
      <p:sp>
        <p:nvSpPr>
          <p:cNvPr id="30" name="文字版面配置區 3"/>
          <p:cNvSpPr txBox="1">
            <a:spLocks/>
          </p:cNvSpPr>
          <p:nvPr/>
        </p:nvSpPr>
        <p:spPr>
          <a:xfrm>
            <a:off x="2238162" y="273817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600" b="1" dirty="0">
                <a:solidFill>
                  <a:srgbClr val="405068"/>
                </a:solidFill>
                <a:latin typeface="Microsoft YaHei" panose="020B0503020204020204" pitchFamily="34" charset="-122"/>
                <a:ea typeface="Microsoft YaHei" panose="020B0503020204020204" pitchFamily="34" charset="-122"/>
              </a:rPr>
              <a:t>往昔典範</a:t>
            </a:r>
          </a:p>
        </p:txBody>
      </p:sp>
      <p:sp>
        <p:nvSpPr>
          <p:cNvPr id="31" name="內容版面配置區 4"/>
          <p:cNvSpPr>
            <a:spLocks noGrp="1"/>
          </p:cNvSpPr>
          <p:nvPr>
            <p:ph sz="half" idx="4294967295"/>
          </p:nvPr>
        </p:nvSpPr>
        <p:spPr>
          <a:xfrm>
            <a:off x="1326133" y="4078235"/>
            <a:ext cx="4074652" cy="2856528"/>
          </a:xfrm>
          <a:prstGeom prst="rect">
            <a:avLst/>
          </a:prstGeom>
        </p:spPr>
        <p:txBody>
          <a:bodyPr>
            <a:normAutofit/>
          </a:bodyPr>
          <a:lstStyle/>
          <a:p>
            <a:r>
              <a:rPr lang="zh-TW" altLang="en-US" sz="2000" dirty="0">
                <a:latin typeface="Microsoft YaHei" panose="020B0503020204020204" pitchFamily="34" charset="-122"/>
                <a:ea typeface="Microsoft YaHei" panose="020B0503020204020204" pitchFamily="34" charset="-122"/>
              </a:rPr>
              <a:t>研究者及同領域研究社群的興趣</a:t>
            </a:r>
            <a:endParaRPr lang="en-US" altLang="zh-TW" sz="2000" dirty="0">
              <a:latin typeface="Microsoft YaHei" panose="020B0503020204020204" pitchFamily="34" charset="-122"/>
              <a:ea typeface="Microsoft YaHei" panose="020B0503020204020204" pitchFamily="34" charset="-122"/>
            </a:endParaRPr>
          </a:p>
          <a:p>
            <a:r>
              <a:rPr lang="zh-TW" altLang="en-US" sz="2000" dirty="0">
                <a:latin typeface="Microsoft YaHei" panose="020B0503020204020204" pitchFamily="34" charset="-122"/>
                <a:ea typeface="Microsoft YaHei" panose="020B0503020204020204" pitchFamily="34" charset="-122"/>
              </a:rPr>
              <a:t>領域科研進展的內在邏輯與發展路線圖</a:t>
            </a:r>
            <a:endParaRPr lang="en-US" altLang="zh-TW" sz="2000" dirty="0">
              <a:latin typeface="Microsoft YaHei" panose="020B0503020204020204" pitchFamily="34" charset="-122"/>
              <a:ea typeface="Microsoft YaHei" panose="020B0503020204020204" pitchFamily="34" charset="-122"/>
            </a:endParaRPr>
          </a:p>
          <a:p>
            <a:r>
              <a:rPr lang="zh-TW" altLang="en-US" sz="2000" dirty="0">
                <a:latin typeface="Microsoft YaHei" panose="020B0503020204020204" pitchFamily="34" charset="-122"/>
                <a:ea typeface="Microsoft YaHei" panose="020B0503020204020204" pitchFamily="34" charset="-122"/>
              </a:rPr>
              <a:t>偶然發現</a:t>
            </a:r>
          </a:p>
        </p:txBody>
      </p:sp>
      <p:sp>
        <p:nvSpPr>
          <p:cNvPr id="32" name="文字版面配置區 5"/>
          <p:cNvSpPr txBox="1">
            <a:spLocks/>
          </p:cNvSpPr>
          <p:nvPr/>
        </p:nvSpPr>
        <p:spPr>
          <a:xfrm>
            <a:off x="6953346" y="2796096"/>
            <a:ext cx="3682570"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600" b="1" dirty="0">
                <a:solidFill>
                  <a:srgbClr val="0B2A43"/>
                </a:solidFill>
                <a:latin typeface="Microsoft YaHei" panose="020B0503020204020204" pitchFamily="34" charset="-122"/>
                <a:ea typeface="Microsoft YaHei" panose="020B0503020204020204" pitchFamily="34" charset="-122"/>
              </a:rPr>
              <a:t>精準研發新典範</a:t>
            </a:r>
          </a:p>
        </p:txBody>
      </p:sp>
      <p:sp>
        <p:nvSpPr>
          <p:cNvPr id="33" name="內容版面配置區 6"/>
          <p:cNvSpPr>
            <a:spLocks noGrp="1"/>
          </p:cNvSpPr>
          <p:nvPr>
            <p:ph sz="quarter" idx="4294967295"/>
          </p:nvPr>
        </p:nvSpPr>
        <p:spPr>
          <a:xfrm>
            <a:off x="6953346" y="4078235"/>
            <a:ext cx="5183188" cy="2856528"/>
          </a:xfrm>
          <a:prstGeom prst="rect">
            <a:avLst/>
          </a:prstGeom>
        </p:spPr>
        <p:txBody>
          <a:bodyPr>
            <a:normAutofit/>
          </a:bodyPr>
          <a:lstStyle/>
          <a:p>
            <a:r>
              <a:rPr lang="zh-TW" altLang="en-US" sz="2000" dirty="0">
                <a:latin typeface="Microsoft YaHei" panose="020B0503020204020204" pitchFamily="34" charset="-122"/>
                <a:ea typeface="Microsoft YaHei" panose="020B0503020204020204" pitchFamily="34" charset="-122"/>
              </a:rPr>
              <a:t>追求具關鍵重要性之科學突破</a:t>
            </a:r>
            <a:endParaRPr lang="en-US" altLang="zh-TW" sz="2000" dirty="0">
              <a:latin typeface="Microsoft YaHei" panose="020B0503020204020204" pitchFamily="34" charset="-122"/>
              <a:ea typeface="Microsoft YaHei" panose="020B0503020204020204" pitchFamily="34" charset="-122"/>
            </a:endParaRPr>
          </a:p>
          <a:p>
            <a:r>
              <a:rPr lang="zh-TW" altLang="en-US" sz="2000" dirty="0">
                <a:latin typeface="Microsoft YaHei" panose="020B0503020204020204" pitchFamily="34" charset="-122"/>
                <a:ea typeface="Microsoft YaHei" panose="020B0503020204020204" pitchFamily="34" charset="-122"/>
              </a:rPr>
              <a:t>從科技前瞻趨勢中找尋切入點</a:t>
            </a:r>
            <a:endParaRPr lang="en-US" altLang="zh-TW" sz="2000" dirty="0">
              <a:latin typeface="Microsoft YaHei" panose="020B0503020204020204" pitchFamily="34" charset="-122"/>
              <a:ea typeface="Microsoft YaHei" panose="020B0503020204020204" pitchFamily="34" charset="-122"/>
            </a:endParaRPr>
          </a:p>
          <a:p>
            <a:r>
              <a:rPr lang="zh-TW" altLang="en-US" sz="2000" dirty="0">
                <a:latin typeface="Microsoft YaHei" panose="020B0503020204020204" pitchFamily="34" charset="-122"/>
                <a:ea typeface="Microsoft YaHei" panose="020B0503020204020204" pitchFamily="34" charset="-122"/>
              </a:rPr>
              <a:t>與產業需求及社會需求對接</a:t>
            </a:r>
            <a:endParaRPr lang="en-US" altLang="zh-TW" sz="2000" dirty="0">
              <a:latin typeface="Microsoft YaHei" panose="020B0503020204020204" pitchFamily="34" charset="-122"/>
              <a:ea typeface="Microsoft YaHei" panose="020B0503020204020204" pitchFamily="34" charset="-122"/>
            </a:endParaRPr>
          </a:p>
        </p:txBody>
      </p:sp>
      <p:sp>
        <p:nvSpPr>
          <p:cNvPr id="34" name="圆角矩形 101">
            <a:extLst>
              <a:ext uri="{FF2B5EF4-FFF2-40B4-BE49-F238E27FC236}">
                <a16:creationId xmlns:a16="http://schemas.microsoft.com/office/drawing/2014/main" id="{AFD20FEC-CB08-45A0-8337-482775B25102}"/>
              </a:ext>
            </a:extLst>
          </p:cNvPr>
          <p:cNvSpPr/>
          <p:nvPr/>
        </p:nvSpPr>
        <p:spPr>
          <a:xfrm>
            <a:off x="828650" y="2114017"/>
            <a:ext cx="5194253" cy="4075646"/>
          </a:xfrm>
          <a:prstGeom prst="roundRect">
            <a:avLst>
              <a:gd name="adj" fmla="val 6044"/>
            </a:avLst>
          </a:prstGeom>
          <a:noFill/>
          <a:ln w="19050">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Calibri" pitchFamily="34" charset="0"/>
            </a:endParaRPr>
          </a:p>
        </p:txBody>
      </p:sp>
    </p:spTree>
    <p:extLst>
      <p:ext uri="{BB962C8B-B14F-4D97-AF65-F5344CB8AC3E}">
        <p14:creationId xmlns:p14="http://schemas.microsoft.com/office/powerpoint/2010/main" val="302143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2</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精準研發生態系思維</a:t>
            </a:r>
            <a:endParaRPr kumimoji="1" lang="zh-TW" altLang="en-US" sz="1400" b="1" dirty="0">
              <a:solidFill>
                <a:srgbClr val="0B2A43"/>
              </a:solidFill>
              <a:latin typeface="思源黑體 TW" panose="020B0500000000000000" pitchFamily="34" charset="-120"/>
              <a:ea typeface="思源黑體 TW" panose="020B0500000000000000" pitchFamily="34" charset="-120"/>
            </a:endParaRP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精準研發架構</a:t>
            </a:r>
          </a:p>
        </p:txBody>
      </p:sp>
      <p:grpSp>
        <p:nvGrpSpPr>
          <p:cNvPr id="30" name="群組 29">
            <a:extLst>
              <a:ext uri="{FF2B5EF4-FFF2-40B4-BE49-F238E27FC236}">
                <a16:creationId xmlns:a16="http://schemas.microsoft.com/office/drawing/2014/main" id="{AB8A66B0-A938-AF29-B43F-E3872F3AFC6B}"/>
              </a:ext>
            </a:extLst>
          </p:cNvPr>
          <p:cNvGrpSpPr/>
          <p:nvPr/>
        </p:nvGrpSpPr>
        <p:grpSpPr>
          <a:xfrm>
            <a:off x="438835" y="1911367"/>
            <a:ext cx="11416121" cy="4622863"/>
            <a:chOff x="438835" y="1343442"/>
            <a:chExt cx="11416121" cy="4622863"/>
          </a:xfrm>
        </p:grpSpPr>
        <p:sp>
          <p:nvSpPr>
            <p:cNvPr id="31" name="Freeform 59">
              <a:extLst>
                <a:ext uri="{FF2B5EF4-FFF2-40B4-BE49-F238E27FC236}">
                  <a16:creationId xmlns:a16="http://schemas.microsoft.com/office/drawing/2014/main" id="{9008F2B4-390F-4DA9-1EE8-A96C7DEFC500}"/>
                </a:ext>
              </a:extLst>
            </p:cNvPr>
            <p:cNvSpPr>
              <a:spLocks/>
            </p:cNvSpPr>
            <p:nvPr/>
          </p:nvSpPr>
          <p:spPr bwMode="auto">
            <a:xfrm>
              <a:off x="9057450" y="2064230"/>
              <a:ext cx="211138" cy="3902075"/>
            </a:xfrm>
            <a:custGeom>
              <a:avLst/>
              <a:gdLst>
                <a:gd name="T0" fmla="*/ 400 w 400"/>
                <a:gd name="T1" fmla="*/ 7375 h 7375"/>
                <a:gd name="T2" fmla="*/ 0 w 400"/>
                <a:gd name="T3" fmla="*/ 6970 h 7375"/>
                <a:gd name="T4" fmla="*/ 0 w 400"/>
                <a:gd name="T5" fmla="*/ 410 h 7375"/>
                <a:gd name="T6" fmla="*/ 394 w 400"/>
                <a:gd name="T7" fmla="*/ 0 h 7375"/>
              </a:gdLst>
              <a:ahLst/>
              <a:cxnLst>
                <a:cxn ang="0">
                  <a:pos x="T0" y="T1"/>
                </a:cxn>
                <a:cxn ang="0">
                  <a:pos x="T2" y="T3"/>
                </a:cxn>
                <a:cxn ang="0">
                  <a:pos x="T4" y="T5"/>
                </a:cxn>
                <a:cxn ang="0">
                  <a:pos x="T6" y="T7"/>
                </a:cxn>
              </a:cxnLst>
              <a:rect l="0" t="0" r="r" b="b"/>
              <a:pathLst>
                <a:path w="400" h="7375">
                  <a:moveTo>
                    <a:pt x="400" y="7375"/>
                  </a:moveTo>
                  <a:lnTo>
                    <a:pt x="0" y="6970"/>
                  </a:lnTo>
                  <a:lnTo>
                    <a:pt x="0" y="410"/>
                  </a:lnTo>
                  <a:lnTo>
                    <a:pt x="394" y="0"/>
                  </a:lnTo>
                </a:path>
              </a:pathLst>
            </a:custGeom>
            <a:noFill/>
            <a:ln w="38100">
              <a:solidFill>
                <a:srgbClr val="4050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nvGrpSpPr>
            <p:cNvPr id="32" name="群組 31">
              <a:extLst>
                <a:ext uri="{FF2B5EF4-FFF2-40B4-BE49-F238E27FC236}">
                  <a16:creationId xmlns:a16="http://schemas.microsoft.com/office/drawing/2014/main" id="{D1CD56C2-B222-0CFD-2F2D-D01A719DD3BC}"/>
                </a:ext>
              </a:extLst>
            </p:cNvPr>
            <p:cNvGrpSpPr/>
            <p:nvPr/>
          </p:nvGrpSpPr>
          <p:grpSpPr>
            <a:xfrm>
              <a:off x="3223091" y="2586337"/>
              <a:ext cx="6403047" cy="2646144"/>
              <a:chOff x="981520" y="1848971"/>
              <a:chExt cx="4245535" cy="1919617"/>
            </a:xfrm>
          </p:grpSpPr>
          <p:grpSp>
            <p:nvGrpSpPr>
              <p:cNvPr id="305" name="群組 304">
                <a:extLst>
                  <a:ext uri="{FF2B5EF4-FFF2-40B4-BE49-F238E27FC236}">
                    <a16:creationId xmlns:a16="http://schemas.microsoft.com/office/drawing/2014/main" id="{BB96F900-94C7-CA70-F5E9-040D0A2B4964}"/>
                  </a:ext>
                </a:extLst>
              </p:cNvPr>
              <p:cNvGrpSpPr/>
              <p:nvPr/>
            </p:nvGrpSpPr>
            <p:grpSpPr>
              <a:xfrm>
                <a:off x="981520" y="1855194"/>
                <a:ext cx="4245535" cy="1912593"/>
                <a:chOff x="1386768" y="1321171"/>
                <a:chExt cx="5187378" cy="2536742"/>
              </a:xfrm>
            </p:grpSpPr>
            <p:sp>
              <p:nvSpPr>
                <p:cNvPr id="307" name="手繪多邊形 141">
                  <a:extLst>
                    <a:ext uri="{FF2B5EF4-FFF2-40B4-BE49-F238E27FC236}">
                      <a16:creationId xmlns:a16="http://schemas.microsoft.com/office/drawing/2014/main" id="{3384A935-BEDE-3712-6E4D-C68CAF5CA9CF}"/>
                    </a:ext>
                  </a:extLst>
                </p:cNvPr>
                <p:cNvSpPr/>
                <p:nvPr/>
              </p:nvSpPr>
              <p:spPr>
                <a:xfrm>
                  <a:off x="1386768" y="1321171"/>
                  <a:ext cx="4745346" cy="910066"/>
                </a:xfrm>
                <a:custGeom>
                  <a:avLst/>
                  <a:gdLst>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5346" h="910066">
                      <a:moveTo>
                        <a:pt x="0" y="0"/>
                      </a:moveTo>
                      <a:lnTo>
                        <a:pt x="1048743" y="0"/>
                      </a:lnTo>
                      <a:lnTo>
                        <a:pt x="1469107" y="342358"/>
                      </a:lnTo>
                      <a:cubicBezTo>
                        <a:pt x="1528333" y="387140"/>
                        <a:pt x="1583226" y="397251"/>
                        <a:pt x="1646786" y="411697"/>
                      </a:cubicBezTo>
                      <a:lnTo>
                        <a:pt x="4385653" y="411697"/>
                      </a:lnTo>
                      <a:lnTo>
                        <a:pt x="4385653" y="299022"/>
                      </a:lnTo>
                      <a:lnTo>
                        <a:pt x="4745346" y="663048"/>
                      </a:lnTo>
                      <a:lnTo>
                        <a:pt x="4502661" y="910066"/>
                      </a:lnTo>
                      <a:lnTo>
                        <a:pt x="1642453" y="910066"/>
                      </a:lnTo>
                      <a:cubicBezTo>
                        <a:pt x="1587560" y="889842"/>
                        <a:pt x="1515332" y="856618"/>
                        <a:pt x="1451772" y="849395"/>
                      </a:cubicBezTo>
                      <a:lnTo>
                        <a:pt x="1040076" y="715052"/>
                      </a:lnTo>
                      <a:lnTo>
                        <a:pt x="0" y="719386"/>
                      </a:lnTo>
                      <a:lnTo>
                        <a:pt x="0" y="0"/>
                      </a:lnTo>
                      <a:close/>
                    </a:path>
                  </a:pathLst>
                </a:custGeom>
                <a:solidFill>
                  <a:srgbClr val="5C7396"/>
                </a:solidFill>
                <a:ln>
                  <a:noFill/>
                </a:ln>
                <a:effectLst>
                  <a:outerShdw blurRad="152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8" name="手繪多邊形 142">
                  <a:extLst>
                    <a:ext uri="{FF2B5EF4-FFF2-40B4-BE49-F238E27FC236}">
                      <a16:creationId xmlns:a16="http://schemas.microsoft.com/office/drawing/2014/main" id="{0E29C3B3-8685-4858-24C4-FD6B6C0B2ACD}"/>
                    </a:ext>
                  </a:extLst>
                </p:cNvPr>
                <p:cNvSpPr/>
                <p:nvPr/>
              </p:nvSpPr>
              <p:spPr>
                <a:xfrm flipV="1">
                  <a:off x="1404365" y="2947847"/>
                  <a:ext cx="4745346" cy="910066"/>
                </a:xfrm>
                <a:custGeom>
                  <a:avLst/>
                  <a:gdLst>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5346" h="910066">
                      <a:moveTo>
                        <a:pt x="0" y="0"/>
                      </a:moveTo>
                      <a:lnTo>
                        <a:pt x="1048743" y="0"/>
                      </a:lnTo>
                      <a:lnTo>
                        <a:pt x="1469107" y="342358"/>
                      </a:lnTo>
                      <a:cubicBezTo>
                        <a:pt x="1528333" y="387140"/>
                        <a:pt x="1583226" y="397251"/>
                        <a:pt x="1646786" y="411697"/>
                      </a:cubicBezTo>
                      <a:lnTo>
                        <a:pt x="4385653" y="411697"/>
                      </a:lnTo>
                      <a:lnTo>
                        <a:pt x="4385653" y="299022"/>
                      </a:lnTo>
                      <a:lnTo>
                        <a:pt x="4745346" y="663048"/>
                      </a:lnTo>
                      <a:lnTo>
                        <a:pt x="4502661" y="910066"/>
                      </a:lnTo>
                      <a:lnTo>
                        <a:pt x="1642453" y="910066"/>
                      </a:lnTo>
                      <a:cubicBezTo>
                        <a:pt x="1587560" y="889842"/>
                        <a:pt x="1515332" y="856618"/>
                        <a:pt x="1451772" y="849395"/>
                      </a:cubicBezTo>
                      <a:lnTo>
                        <a:pt x="1040076" y="715052"/>
                      </a:lnTo>
                      <a:lnTo>
                        <a:pt x="0" y="719386"/>
                      </a:lnTo>
                      <a:lnTo>
                        <a:pt x="0" y="0"/>
                      </a:lnTo>
                      <a:close/>
                    </a:path>
                  </a:pathLst>
                </a:custGeom>
                <a:solidFill>
                  <a:srgbClr val="5C7396"/>
                </a:solidFill>
                <a:ln>
                  <a:noFill/>
                </a:ln>
                <a:effectLst>
                  <a:outerShdw blurRad="152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9" name="手繪多邊形 143">
                  <a:extLst>
                    <a:ext uri="{FF2B5EF4-FFF2-40B4-BE49-F238E27FC236}">
                      <a16:creationId xmlns:a16="http://schemas.microsoft.com/office/drawing/2014/main" id="{E8F449C5-15E9-9EA0-725D-23775183ECF8}"/>
                    </a:ext>
                  </a:extLst>
                </p:cNvPr>
                <p:cNvSpPr/>
                <p:nvPr/>
              </p:nvSpPr>
              <p:spPr>
                <a:xfrm>
                  <a:off x="1386768" y="2010898"/>
                  <a:ext cx="5187378" cy="1165752"/>
                </a:xfrm>
                <a:custGeom>
                  <a:avLst/>
                  <a:gdLst>
                    <a:gd name="connsiteX0" fmla="*/ 0 w 5187378"/>
                    <a:gd name="connsiteY0" fmla="*/ 0 h 1165752"/>
                    <a:gd name="connsiteX1" fmla="*/ 1079078 w 5187378"/>
                    <a:gd name="connsiteY1" fmla="*/ 0 h 1165752"/>
                    <a:gd name="connsiteX2" fmla="*/ 1464773 w 5187378"/>
                    <a:gd name="connsiteY2" fmla="*/ 125676 h 1165752"/>
                    <a:gd name="connsiteX3" fmla="*/ 1625118 w 5187378"/>
                    <a:gd name="connsiteY3" fmla="*/ 177680 h 1165752"/>
                    <a:gd name="connsiteX4" fmla="*/ 4710677 w 5187378"/>
                    <a:gd name="connsiteY4" fmla="*/ 177680 h 1165752"/>
                    <a:gd name="connsiteX5" fmla="*/ 4710677 w 5187378"/>
                    <a:gd name="connsiteY5" fmla="*/ 82340 h 1165752"/>
                    <a:gd name="connsiteX6" fmla="*/ 5187378 w 5187378"/>
                    <a:gd name="connsiteY6" fmla="*/ 559041 h 1165752"/>
                    <a:gd name="connsiteX7" fmla="*/ 4706343 w 5187378"/>
                    <a:gd name="connsiteY7" fmla="*/ 1027075 h 1165752"/>
                    <a:gd name="connsiteX8" fmla="*/ 4706343 w 5187378"/>
                    <a:gd name="connsiteY8" fmla="*/ 957737 h 1165752"/>
                    <a:gd name="connsiteX9" fmla="*/ 1633786 w 5187378"/>
                    <a:gd name="connsiteY9" fmla="*/ 957737 h 1165752"/>
                    <a:gd name="connsiteX10" fmla="*/ 1477774 w 5187378"/>
                    <a:gd name="connsiteY10" fmla="*/ 1005407 h 1165752"/>
                    <a:gd name="connsiteX11" fmla="*/ 1048743 w 5187378"/>
                    <a:gd name="connsiteY11" fmla="*/ 1165752 h 1165752"/>
                    <a:gd name="connsiteX12" fmla="*/ 8667 w 5187378"/>
                    <a:gd name="connsiteY12" fmla="*/ 1161418 h 1165752"/>
                    <a:gd name="connsiteX13" fmla="*/ 0 w 5187378"/>
                    <a:gd name="connsiteY13" fmla="*/ 0 h 1165752"/>
                    <a:gd name="connsiteX0" fmla="*/ 0 w 5187378"/>
                    <a:gd name="connsiteY0" fmla="*/ 0 h 1165752"/>
                    <a:gd name="connsiteX1" fmla="*/ 1079078 w 5187378"/>
                    <a:gd name="connsiteY1" fmla="*/ 0 h 1165752"/>
                    <a:gd name="connsiteX2" fmla="*/ 1464773 w 5187378"/>
                    <a:gd name="connsiteY2" fmla="*/ 125676 h 1165752"/>
                    <a:gd name="connsiteX3" fmla="*/ 1625118 w 5187378"/>
                    <a:gd name="connsiteY3" fmla="*/ 177680 h 1165752"/>
                    <a:gd name="connsiteX4" fmla="*/ 4710677 w 5187378"/>
                    <a:gd name="connsiteY4" fmla="*/ 177680 h 1165752"/>
                    <a:gd name="connsiteX5" fmla="*/ 4710677 w 5187378"/>
                    <a:gd name="connsiteY5" fmla="*/ 82340 h 1165752"/>
                    <a:gd name="connsiteX6" fmla="*/ 5187378 w 5187378"/>
                    <a:gd name="connsiteY6" fmla="*/ 559041 h 1165752"/>
                    <a:gd name="connsiteX7" fmla="*/ 4706343 w 5187378"/>
                    <a:gd name="connsiteY7" fmla="*/ 1027075 h 1165752"/>
                    <a:gd name="connsiteX8" fmla="*/ 4706343 w 5187378"/>
                    <a:gd name="connsiteY8" fmla="*/ 957737 h 1165752"/>
                    <a:gd name="connsiteX9" fmla="*/ 1633786 w 5187378"/>
                    <a:gd name="connsiteY9" fmla="*/ 957737 h 1165752"/>
                    <a:gd name="connsiteX10" fmla="*/ 1477774 w 5187378"/>
                    <a:gd name="connsiteY10" fmla="*/ 1005407 h 1165752"/>
                    <a:gd name="connsiteX11" fmla="*/ 1048743 w 5187378"/>
                    <a:gd name="connsiteY11" fmla="*/ 1165752 h 1165752"/>
                    <a:gd name="connsiteX12" fmla="*/ 8667 w 5187378"/>
                    <a:gd name="connsiteY12" fmla="*/ 1161418 h 1165752"/>
                    <a:gd name="connsiteX13" fmla="*/ 0 w 5187378"/>
                    <a:gd name="connsiteY13" fmla="*/ 0 h 1165752"/>
                    <a:gd name="connsiteX0" fmla="*/ 0 w 5187378"/>
                    <a:gd name="connsiteY0" fmla="*/ 0 h 1165752"/>
                    <a:gd name="connsiteX1" fmla="*/ 1079078 w 5187378"/>
                    <a:gd name="connsiteY1" fmla="*/ 0 h 1165752"/>
                    <a:gd name="connsiteX2" fmla="*/ 1464773 w 5187378"/>
                    <a:gd name="connsiteY2" fmla="*/ 125676 h 1165752"/>
                    <a:gd name="connsiteX3" fmla="*/ 1625118 w 5187378"/>
                    <a:gd name="connsiteY3" fmla="*/ 177680 h 1165752"/>
                    <a:gd name="connsiteX4" fmla="*/ 4710677 w 5187378"/>
                    <a:gd name="connsiteY4" fmla="*/ 177680 h 1165752"/>
                    <a:gd name="connsiteX5" fmla="*/ 4710677 w 5187378"/>
                    <a:gd name="connsiteY5" fmla="*/ 82340 h 1165752"/>
                    <a:gd name="connsiteX6" fmla="*/ 5187378 w 5187378"/>
                    <a:gd name="connsiteY6" fmla="*/ 559041 h 1165752"/>
                    <a:gd name="connsiteX7" fmla="*/ 4706343 w 5187378"/>
                    <a:gd name="connsiteY7" fmla="*/ 1027075 h 1165752"/>
                    <a:gd name="connsiteX8" fmla="*/ 4706343 w 5187378"/>
                    <a:gd name="connsiteY8" fmla="*/ 957737 h 1165752"/>
                    <a:gd name="connsiteX9" fmla="*/ 1633786 w 5187378"/>
                    <a:gd name="connsiteY9" fmla="*/ 957737 h 1165752"/>
                    <a:gd name="connsiteX10" fmla="*/ 1477774 w 5187378"/>
                    <a:gd name="connsiteY10" fmla="*/ 1005407 h 1165752"/>
                    <a:gd name="connsiteX11" fmla="*/ 1048743 w 5187378"/>
                    <a:gd name="connsiteY11" fmla="*/ 1165752 h 1165752"/>
                    <a:gd name="connsiteX12" fmla="*/ 8667 w 5187378"/>
                    <a:gd name="connsiteY12" fmla="*/ 1161418 h 1165752"/>
                    <a:gd name="connsiteX13" fmla="*/ 0 w 5187378"/>
                    <a:gd name="connsiteY13" fmla="*/ 0 h 1165752"/>
                    <a:gd name="connsiteX0" fmla="*/ 0 w 5187378"/>
                    <a:gd name="connsiteY0" fmla="*/ 0 h 1165752"/>
                    <a:gd name="connsiteX1" fmla="*/ 1079078 w 5187378"/>
                    <a:gd name="connsiteY1" fmla="*/ 0 h 1165752"/>
                    <a:gd name="connsiteX2" fmla="*/ 1464773 w 5187378"/>
                    <a:gd name="connsiteY2" fmla="*/ 125676 h 1165752"/>
                    <a:gd name="connsiteX3" fmla="*/ 1625118 w 5187378"/>
                    <a:gd name="connsiteY3" fmla="*/ 177680 h 1165752"/>
                    <a:gd name="connsiteX4" fmla="*/ 4710677 w 5187378"/>
                    <a:gd name="connsiteY4" fmla="*/ 177680 h 1165752"/>
                    <a:gd name="connsiteX5" fmla="*/ 4710677 w 5187378"/>
                    <a:gd name="connsiteY5" fmla="*/ 82340 h 1165752"/>
                    <a:gd name="connsiteX6" fmla="*/ 5187378 w 5187378"/>
                    <a:gd name="connsiteY6" fmla="*/ 559041 h 1165752"/>
                    <a:gd name="connsiteX7" fmla="*/ 4706343 w 5187378"/>
                    <a:gd name="connsiteY7" fmla="*/ 1027075 h 1165752"/>
                    <a:gd name="connsiteX8" fmla="*/ 4706343 w 5187378"/>
                    <a:gd name="connsiteY8" fmla="*/ 957737 h 1165752"/>
                    <a:gd name="connsiteX9" fmla="*/ 1633786 w 5187378"/>
                    <a:gd name="connsiteY9" fmla="*/ 957737 h 1165752"/>
                    <a:gd name="connsiteX10" fmla="*/ 1477774 w 5187378"/>
                    <a:gd name="connsiteY10" fmla="*/ 1005407 h 1165752"/>
                    <a:gd name="connsiteX11" fmla="*/ 1048743 w 5187378"/>
                    <a:gd name="connsiteY11" fmla="*/ 1165752 h 1165752"/>
                    <a:gd name="connsiteX12" fmla="*/ 8667 w 5187378"/>
                    <a:gd name="connsiteY12" fmla="*/ 1161418 h 1165752"/>
                    <a:gd name="connsiteX13" fmla="*/ 0 w 5187378"/>
                    <a:gd name="connsiteY13" fmla="*/ 0 h 116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7378" h="1165752">
                      <a:moveTo>
                        <a:pt x="0" y="0"/>
                      </a:moveTo>
                      <a:lnTo>
                        <a:pt x="1079078" y="0"/>
                      </a:lnTo>
                      <a:lnTo>
                        <a:pt x="1464773" y="125676"/>
                      </a:lnTo>
                      <a:cubicBezTo>
                        <a:pt x="1518221" y="143011"/>
                        <a:pt x="1563003" y="169012"/>
                        <a:pt x="1625118" y="177680"/>
                      </a:cubicBezTo>
                      <a:lnTo>
                        <a:pt x="4710677" y="177680"/>
                      </a:lnTo>
                      <a:lnTo>
                        <a:pt x="4710677" y="82340"/>
                      </a:lnTo>
                      <a:lnTo>
                        <a:pt x="5187378" y="559041"/>
                      </a:lnTo>
                      <a:lnTo>
                        <a:pt x="4706343" y="1027075"/>
                      </a:lnTo>
                      <a:lnTo>
                        <a:pt x="4706343" y="957737"/>
                      </a:lnTo>
                      <a:lnTo>
                        <a:pt x="1633786" y="957737"/>
                      </a:lnTo>
                      <a:cubicBezTo>
                        <a:pt x="1581781" y="964960"/>
                        <a:pt x="1529778" y="989517"/>
                        <a:pt x="1477774" y="1005407"/>
                      </a:cubicBezTo>
                      <a:lnTo>
                        <a:pt x="1048743" y="1165752"/>
                      </a:lnTo>
                      <a:lnTo>
                        <a:pt x="8667" y="1161418"/>
                      </a:lnTo>
                      <a:cubicBezTo>
                        <a:pt x="7222" y="774279"/>
                        <a:pt x="5778" y="387139"/>
                        <a:pt x="0" y="0"/>
                      </a:cubicBezTo>
                      <a:close/>
                    </a:path>
                  </a:pathLst>
                </a:custGeom>
                <a:solidFill>
                  <a:srgbClr val="D9DFE8"/>
                </a:solidFill>
                <a:ln>
                  <a:noFill/>
                </a:ln>
                <a:effectLst>
                  <a:outerShdw blurRad="152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306" name="手繪多邊形 140">
                <a:extLst>
                  <a:ext uri="{FF2B5EF4-FFF2-40B4-BE49-F238E27FC236}">
                    <a16:creationId xmlns:a16="http://schemas.microsoft.com/office/drawing/2014/main" id="{510ED4E5-4DB4-AD4A-D042-F138DA217E06}"/>
                  </a:ext>
                </a:extLst>
              </p:cNvPr>
              <p:cNvSpPr/>
              <p:nvPr/>
            </p:nvSpPr>
            <p:spPr>
              <a:xfrm>
                <a:off x="1842247" y="1848971"/>
                <a:ext cx="490818" cy="1919617"/>
              </a:xfrm>
              <a:custGeom>
                <a:avLst/>
                <a:gdLst>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9617"/>
                  <a:gd name="connsiteX1" fmla="*/ 0 w 490818"/>
                  <a:gd name="connsiteY1" fmla="*/ 1919617 h 1919617"/>
                  <a:gd name="connsiteX2" fmla="*/ 490818 w 490818"/>
                  <a:gd name="connsiteY2" fmla="*/ 1606923 h 1919617"/>
                  <a:gd name="connsiteX3" fmla="*/ 490818 w 490818"/>
                  <a:gd name="connsiteY3" fmla="*/ 316005 h 1919617"/>
                  <a:gd name="connsiteX4" fmla="*/ 0 w 490818"/>
                  <a:gd name="connsiteY4" fmla="*/ 0 h 191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818" h="1919617">
                    <a:moveTo>
                      <a:pt x="0" y="0"/>
                    </a:moveTo>
                    <a:lnTo>
                      <a:pt x="0" y="1919617"/>
                    </a:lnTo>
                    <a:cubicBezTo>
                      <a:pt x="170430" y="1809699"/>
                      <a:pt x="405687" y="1604247"/>
                      <a:pt x="490818" y="1606923"/>
                    </a:cubicBezTo>
                    <a:lnTo>
                      <a:pt x="490818" y="316005"/>
                    </a:lnTo>
                    <a:cubicBezTo>
                      <a:pt x="388627" y="333500"/>
                      <a:pt x="194314" y="159926"/>
                      <a:pt x="0" y="0"/>
                    </a:cubicBezTo>
                    <a:close/>
                  </a:path>
                </a:pathLst>
              </a:custGeom>
              <a:gradFill flip="none" rotWithShape="1">
                <a:gsLst>
                  <a:gs pos="7000">
                    <a:srgbClr val="6B7385">
                      <a:alpha val="0"/>
                    </a:srgbClr>
                  </a:gs>
                  <a:gs pos="51000">
                    <a:srgbClr val="6B7385">
                      <a:alpha val="4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 name="Group 1240">
              <a:extLst>
                <a:ext uri="{FF2B5EF4-FFF2-40B4-BE49-F238E27FC236}">
                  <a16:creationId xmlns:a16="http://schemas.microsoft.com/office/drawing/2014/main" id="{B015F9D8-10F0-D507-26FE-233B2AEB1024}"/>
                </a:ext>
              </a:extLst>
            </p:cNvPr>
            <p:cNvGrpSpPr/>
            <p:nvPr/>
          </p:nvGrpSpPr>
          <p:grpSpPr>
            <a:xfrm>
              <a:off x="438835" y="1920820"/>
              <a:ext cx="2533296" cy="234950"/>
              <a:chOff x="671513" y="1701801"/>
              <a:chExt cx="2000250" cy="234950"/>
            </a:xfrm>
            <a:gradFill>
              <a:gsLst>
                <a:gs pos="0">
                  <a:schemeClr val="accent1">
                    <a:lumMod val="75000"/>
                  </a:schemeClr>
                </a:gs>
                <a:gs pos="100000">
                  <a:srgbClr val="38DCEF"/>
                </a:gs>
              </a:gsLst>
              <a:lin ang="5400000" scaled="1"/>
            </a:gradFill>
          </p:grpSpPr>
          <p:sp>
            <p:nvSpPr>
              <p:cNvPr id="285" name="Freeform 6">
                <a:extLst>
                  <a:ext uri="{FF2B5EF4-FFF2-40B4-BE49-F238E27FC236}">
                    <a16:creationId xmlns:a16="http://schemas.microsoft.com/office/drawing/2014/main" id="{FA351600-1F0A-4AF8-F61D-DC199AD6415C}"/>
                  </a:ext>
                </a:extLst>
              </p:cNvPr>
              <p:cNvSpPr>
                <a:spLocks/>
              </p:cNvSpPr>
              <p:nvPr/>
            </p:nvSpPr>
            <p:spPr bwMode="auto">
              <a:xfrm>
                <a:off x="671513" y="1701801"/>
                <a:ext cx="254000" cy="169863"/>
              </a:xfrm>
              <a:custGeom>
                <a:avLst/>
                <a:gdLst>
                  <a:gd name="T0" fmla="*/ 115 w 479"/>
                  <a:gd name="T1" fmla="*/ 97 h 319"/>
                  <a:gd name="T2" fmla="*/ 234 w 479"/>
                  <a:gd name="T3" fmla="*/ 97 h 319"/>
                  <a:gd name="T4" fmla="*/ 234 w 479"/>
                  <a:gd name="T5" fmla="*/ 0 h 319"/>
                  <a:gd name="T6" fmla="*/ 361 w 479"/>
                  <a:gd name="T7" fmla="*/ 0 h 319"/>
                  <a:gd name="T8" fmla="*/ 361 w 479"/>
                  <a:gd name="T9" fmla="*/ 97 h 319"/>
                  <a:gd name="T10" fmla="*/ 479 w 479"/>
                  <a:gd name="T11" fmla="*/ 97 h 319"/>
                  <a:gd name="T12" fmla="*/ 477 w 479"/>
                  <a:gd name="T13" fmla="*/ 319 h 319"/>
                  <a:gd name="T14" fmla="*/ 0 w 479"/>
                  <a:gd name="T15" fmla="*/ 319 h 319"/>
                  <a:gd name="T16" fmla="*/ 0 w 479"/>
                  <a:gd name="T17" fmla="*/ 224 h 319"/>
                  <a:gd name="T18" fmla="*/ 115 w 479"/>
                  <a:gd name="T19" fmla="*/ 224 h 319"/>
                  <a:gd name="T20" fmla="*/ 115 w 479"/>
                  <a:gd name="T21" fmla="*/ 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 h="319">
                    <a:moveTo>
                      <a:pt x="115" y="97"/>
                    </a:moveTo>
                    <a:lnTo>
                      <a:pt x="234" y="97"/>
                    </a:lnTo>
                    <a:lnTo>
                      <a:pt x="234" y="0"/>
                    </a:lnTo>
                    <a:lnTo>
                      <a:pt x="361" y="0"/>
                    </a:lnTo>
                    <a:lnTo>
                      <a:pt x="361" y="97"/>
                    </a:lnTo>
                    <a:lnTo>
                      <a:pt x="479" y="97"/>
                    </a:lnTo>
                    <a:lnTo>
                      <a:pt x="477" y="319"/>
                    </a:lnTo>
                    <a:lnTo>
                      <a:pt x="0" y="319"/>
                    </a:lnTo>
                    <a:lnTo>
                      <a:pt x="0" y="224"/>
                    </a:lnTo>
                    <a:lnTo>
                      <a:pt x="115" y="224"/>
                    </a:lnTo>
                    <a:lnTo>
                      <a:pt x="115"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6" name="Freeform 7">
                <a:extLst>
                  <a:ext uri="{FF2B5EF4-FFF2-40B4-BE49-F238E27FC236}">
                    <a16:creationId xmlns:a16="http://schemas.microsoft.com/office/drawing/2014/main" id="{20BF5E5F-C771-002D-A96F-DE9383F1F0BC}"/>
                  </a:ext>
                </a:extLst>
              </p:cNvPr>
              <p:cNvSpPr>
                <a:spLocks/>
              </p:cNvSpPr>
              <p:nvPr/>
            </p:nvSpPr>
            <p:spPr bwMode="auto">
              <a:xfrm>
                <a:off x="990601" y="1755776"/>
                <a:ext cx="125413" cy="115888"/>
              </a:xfrm>
              <a:custGeom>
                <a:avLst/>
                <a:gdLst>
                  <a:gd name="T0" fmla="*/ 107 w 238"/>
                  <a:gd name="T1" fmla="*/ 0 h 217"/>
                  <a:gd name="T2" fmla="*/ 233 w 238"/>
                  <a:gd name="T3" fmla="*/ 0 h 217"/>
                  <a:gd name="T4" fmla="*/ 238 w 238"/>
                  <a:gd name="T5" fmla="*/ 217 h 217"/>
                  <a:gd name="T6" fmla="*/ 0 w 238"/>
                  <a:gd name="T7" fmla="*/ 217 h 217"/>
                  <a:gd name="T8" fmla="*/ 0 w 238"/>
                  <a:gd name="T9" fmla="*/ 122 h 217"/>
                  <a:gd name="T10" fmla="*/ 107 w 238"/>
                  <a:gd name="T11" fmla="*/ 122 h 217"/>
                  <a:gd name="T12" fmla="*/ 107 w 238"/>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238" h="217">
                    <a:moveTo>
                      <a:pt x="107" y="0"/>
                    </a:moveTo>
                    <a:lnTo>
                      <a:pt x="233" y="0"/>
                    </a:lnTo>
                    <a:lnTo>
                      <a:pt x="238" y="217"/>
                    </a:lnTo>
                    <a:lnTo>
                      <a:pt x="0" y="217"/>
                    </a:lnTo>
                    <a:lnTo>
                      <a:pt x="0" y="122"/>
                    </a:lnTo>
                    <a:lnTo>
                      <a:pt x="107" y="122"/>
                    </a:lnTo>
                    <a:lnTo>
                      <a:pt x="1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7" name="Freeform 8">
                <a:extLst>
                  <a:ext uri="{FF2B5EF4-FFF2-40B4-BE49-F238E27FC236}">
                    <a16:creationId xmlns:a16="http://schemas.microsoft.com/office/drawing/2014/main" id="{A4794BAF-BEEE-ADD8-FBC5-FA8F2596C08D}"/>
                  </a:ext>
                </a:extLst>
              </p:cNvPr>
              <p:cNvSpPr>
                <a:spLocks/>
              </p:cNvSpPr>
              <p:nvPr/>
            </p:nvSpPr>
            <p:spPr bwMode="auto">
              <a:xfrm>
                <a:off x="1419226" y="1755776"/>
                <a:ext cx="185738" cy="115888"/>
              </a:xfrm>
              <a:custGeom>
                <a:avLst/>
                <a:gdLst>
                  <a:gd name="T0" fmla="*/ 110 w 351"/>
                  <a:gd name="T1" fmla="*/ 0 h 217"/>
                  <a:gd name="T2" fmla="*/ 237 w 351"/>
                  <a:gd name="T3" fmla="*/ 0 h 217"/>
                  <a:gd name="T4" fmla="*/ 237 w 351"/>
                  <a:gd name="T5" fmla="*/ 122 h 217"/>
                  <a:gd name="T6" fmla="*/ 351 w 351"/>
                  <a:gd name="T7" fmla="*/ 122 h 217"/>
                  <a:gd name="T8" fmla="*/ 351 w 351"/>
                  <a:gd name="T9" fmla="*/ 217 h 217"/>
                  <a:gd name="T10" fmla="*/ 0 w 351"/>
                  <a:gd name="T11" fmla="*/ 217 h 217"/>
                  <a:gd name="T12" fmla="*/ 0 w 351"/>
                  <a:gd name="T13" fmla="*/ 122 h 217"/>
                  <a:gd name="T14" fmla="*/ 110 w 351"/>
                  <a:gd name="T15" fmla="*/ 122 h 217"/>
                  <a:gd name="T16" fmla="*/ 110 w 351"/>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17">
                    <a:moveTo>
                      <a:pt x="110" y="0"/>
                    </a:moveTo>
                    <a:lnTo>
                      <a:pt x="237" y="0"/>
                    </a:lnTo>
                    <a:lnTo>
                      <a:pt x="237" y="122"/>
                    </a:lnTo>
                    <a:lnTo>
                      <a:pt x="351" y="122"/>
                    </a:lnTo>
                    <a:lnTo>
                      <a:pt x="351" y="217"/>
                    </a:lnTo>
                    <a:lnTo>
                      <a:pt x="0" y="217"/>
                    </a:lnTo>
                    <a:lnTo>
                      <a:pt x="0" y="122"/>
                    </a:lnTo>
                    <a:lnTo>
                      <a:pt x="110" y="122"/>
                    </a:ln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8" name="Freeform 9">
                <a:extLst>
                  <a:ext uri="{FF2B5EF4-FFF2-40B4-BE49-F238E27FC236}">
                    <a16:creationId xmlns:a16="http://schemas.microsoft.com/office/drawing/2014/main" id="{5A195639-2381-D5E3-DDCD-2BFC78AFC87A}"/>
                  </a:ext>
                </a:extLst>
              </p:cNvPr>
              <p:cNvSpPr>
                <a:spLocks/>
              </p:cNvSpPr>
              <p:nvPr/>
            </p:nvSpPr>
            <p:spPr bwMode="auto">
              <a:xfrm>
                <a:off x="1671638" y="1706563"/>
                <a:ext cx="303213" cy="165100"/>
              </a:xfrm>
              <a:custGeom>
                <a:avLst/>
                <a:gdLst>
                  <a:gd name="T0" fmla="*/ 357 w 573"/>
                  <a:gd name="T1" fmla="*/ 0 h 310"/>
                  <a:gd name="T2" fmla="*/ 483 w 573"/>
                  <a:gd name="T3" fmla="*/ 0 h 310"/>
                  <a:gd name="T4" fmla="*/ 483 w 573"/>
                  <a:gd name="T5" fmla="*/ 98 h 310"/>
                  <a:gd name="T6" fmla="*/ 573 w 573"/>
                  <a:gd name="T7" fmla="*/ 98 h 310"/>
                  <a:gd name="T8" fmla="*/ 573 w 573"/>
                  <a:gd name="T9" fmla="*/ 215 h 310"/>
                  <a:gd name="T10" fmla="*/ 573 w 573"/>
                  <a:gd name="T11" fmla="*/ 310 h 310"/>
                  <a:gd name="T12" fmla="*/ 236 w 573"/>
                  <a:gd name="T13" fmla="*/ 310 h 310"/>
                  <a:gd name="T14" fmla="*/ 116 w 573"/>
                  <a:gd name="T15" fmla="*/ 310 h 310"/>
                  <a:gd name="T16" fmla="*/ 0 w 573"/>
                  <a:gd name="T17" fmla="*/ 310 h 310"/>
                  <a:gd name="T18" fmla="*/ 0 w 573"/>
                  <a:gd name="T19" fmla="*/ 215 h 310"/>
                  <a:gd name="T20" fmla="*/ 0 w 573"/>
                  <a:gd name="T21" fmla="*/ 1 h 310"/>
                  <a:gd name="T22" fmla="*/ 116 w 573"/>
                  <a:gd name="T23" fmla="*/ 1 h 310"/>
                  <a:gd name="T24" fmla="*/ 116 w 573"/>
                  <a:gd name="T25" fmla="*/ 215 h 310"/>
                  <a:gd name="T26" fmla="*/ 236 w 573"/>
                  <a:gd name="T27" fmla="*/ 215 h 310"/>
                  <a:gd name="T28" fmla="*/ 236 w 573"/>
                  <a:gd name="T29" fmla="*/ 98 h 310"/>
                  <a:gd name="T30" fmla="*/ 357 w 573"/>
                  <a:gd name="T31" fmla="*/ 98 h 310"/>
                  <a:gd name="T32" fmla="*/ 357 w 573"/>
                  <a:gd name="T3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3" h="310">
                    <a:moveTo>
                      <a:pt x="357" y="0"/>
                    </a:moveTo>
                    <a:lnTo>
                      <a:pt x="483" y="0"/>
                    </a:lnTo>
                    <a:lnTo>
                      <a:pt x="483" y="98"/>
                    </a:lnTo>
                    <a:lnTo>
                      <a:pt x="573" y="98"/>
                    </a:lnTo>
                    <a:lnTo>
                      <a:pt x="573" y="215"/>
                    </a:lnTo>
                    <a:lnTo>
                      <a:pt x="573" y="310"/>
                    </a:lnTo>
                    <a:lnTo>
                      <a:pt x="236" y="310"/>
                    </a:lnTo>
                    <a:lnTo>
                      <a:pt x="116" y="310"/>
                    </a:lnTo>
                    <a:lnTo>
                      <a:pt x="0" y="310"/>
                    </a:lnTo>
                    <a:lnTo>
                      <a:pt x="0" y="215"/>
                    </a:lnTo>
                    <a:lnTo>
                      <a:pt x="0" y="1"/>
                    </a:lnTo>
                    <a:lnTo>
                      <a:pt x="116" y="1"/>
                    </a:lnTo>
                    <a:lnTo>
                      <a:pt x="116" y="215"/>
                    </a:lnTo>
                    <a:lnTo>
                      <a:pt x="236" y="215"/>
                    </a:lnTo>
                    <a:lnTo>
                      <a:pt x="236" y="98"/>
                    </a:lnTo>
                    <a:lnTo>
                      <a:pt x="357" y="98"/>
                    </a:lnTo>
                    <a:lnTo>
                      <a:pt x="3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9" name="Freeform 10">
                <a:extLst>
                  <a:ext uri="{FF2B5EF4-FFF2-40B4-BE49-F238E27FC236}">
                    <a16:creationId xmlns:a16="http://schemas.microsoft.com/office/drawing/2014/main" id="{DB5A6E39-B0D5-9922-1D7A-56DA09D34E88}"/>
                  </a:ext>
                </a:extLst>
              </p:cNvPr>
              <p:cNvSpPr>
                <a:spLocks/>
              </p:cNvSpPr>
              <p:nvPr/>
            </p:nvSpPr>
            <p:spPr bwMode="auto">
              <a:xfrm>
                <a:off x="2290763" y="1709738"/>
                <a:ext cx="381000" cy="161925"/>
              </a:xfrm>
              <a:custGeom>
                <a:avLst/>
                <a:gdLst>
                  <a:gd name="T0" fmla="*/ 107 w 720"/>
                  <a:gd name="T1" fmla="*/ 74 h 304"/>
                  <a:gd name="T2" fmla="*/ 236 w 720"/>
                  <a:gd name="T3" fmla="*/ 74 h 304"/>
                  <a:gd name="T4" fmla="*/ 236 w 720"/>
                  <a:gd name="T5" fmla="*/ 0 h 304"/>
                  <a:gd name="T6" fmla="*/ 378 w 720"/>
                  <a:gd name="T7" fmla="*/ 0 h 304"/>
                  <a:gd name="T8" fmla="*/ 378 w 720"/>
                  <a:gd name="T9" fmla="*/ 74 h 304"/>
                  <a:gd name="T10" fmla="*/ 378 w 720"/>
                  <a:gd name="T11" fmla="*/ 136 h 304"/>
                  <a:gd name="T12" fmla="*/ 378 w 720"/>
                  <a:gd name="T13" fmla="*/ 209 h 304"/>
                  <a:gd name="T14" fmla="*/ 479 w 720"/>
                  <a:gd name="T15" fmla="*/ 209 h 304"/>
                  <a:gd name="T16" fmla="*/ 479 w 720"/>
                  <a:gd name="T17" fmla="*/ 74 h 304"/>
                  <a:gd name="T18" fmla="*/ 614 w 720"/>
                  <a:gd name="T19" fmla="*/ 74 h 304"/>
                  <a:gd name="T20" fmla="*/ 614 w 720"/>
                  <a:gd name="T21" fmla="*/ 209 h 304"/>
                  <a:gd name="T22" fmla="*/ 720 w 720"/>
                  <a:gd name="T23" fmla="*/ 209 h 304"/>
                  <a:gd name="T24" fmla="*/ 720 w 720"/>
                  <a:gd name="T25" fmla="*/ 304 h 304"/>
                  <a:gd name="T26" fmla="*/ 0 w 720"/>
                  <a:gd name="T27" fmla="*/ 304 h 304"/>
                  <a:gd name="T28" fmla="*/ 0 w 720"/>
                  <a:gd name="T29" fmla="*/ 209 h 304"/>
                  <a:gd name="T30" fmla="*/ 107 w 720"/>
                  <a:gd name="T31" fmla="*/ 209 h 304"/>
                  <a:gd name="T32" fmla="*/ 107 w 720"/>
                  <a:gd name="T33" fmla="*/ 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304">
                    <a:moveTo>
                      <a:pt x="107" y="74"/>
                    </a:moveTo>
                    <a:lnTo>
                      <a:pt x="236" y="74"/>
                    </a:lnTo>
                    <a:lnTo>
                      <a:pt x="236" y="0"/>
                    </a:lnTo>
                    <a:lnTo>
                      <a:pt x="378" y="0"/>
                    </a:lnTo>
                    <a:lnTo>
                      <a:pt x="378" y="74"/>
                    </a:lnTo>
                    <a:lnTo>
                      <a:pt x="378" y="136"/>
                    </a:lnTo>
                    <a:lnTo>
                      <a:pt x="378" y="209"/>
                    </a:lnTo>
                    <a:lnTo>
                      <a:pt x="479" y="209"/>
                    </a:lnTo>
                    <a:lnTo>
                      <a:pt x="479" y="74"/>
                    </a:lnTo>
                    <a:lnTo>
                      <a:pt x="614" y="74"/>
                    </a:lnTo>
                    <a:lnTo>
                      <a:pt x="614" y="209"/>
                    </a:lnTo>
                    <a:lnTo>
                      <a:pt x="720" y="209"/>
                    </a:lnTo>
                    <a:lnTo>
                      <a:pt x="720" y="304"/>
                    </a:lnTo>
                    <a:lnTo>
                      <a:pt x="0" y="304"/>
                    </a:lnTo>
                    <a:lnTo>
                      <a:pt x="0" y="209"/>
                    </a:lnTo>
                    <a:lnTo>
                      <a:pt x="107" y="209"/>
                    </a:lnTo>
                    <a:lnTo>
                      <a:pt x="107"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0" name="Rectangle 11">
                <a:extLst>
                  <a:ext uri="{FF2B5EF4-FFF2-40B4-BE49-F238E27FC236}">
                    <a16:creationId xmlns:a16="http://schemas.microsoft.com/office/drawing/2014/main" id="{D1D6EFB2-E79A-357B-DEBA-AF289EFB267A}"/>
                  </a:ext>
                </a:extLst>
              </p:cNvPr>
              <p:cNvSpPr>
                <a:spLocks noChangeArrowheads="1"/>
              </p:cNvSpPr>
              <p:nvPr/>
            </p:nvSpPr>
            <p:spPr bwMode="auto">
              <a:xfrm>
                <a:off x="2189163" y="1887538"/>
                <a:ext cx="4826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1" name="Rectangle 12">
                <a:extLst>
                  <a:ext uri="{FF2B5EF4-FFF2-40B4-BE49-F238E27FC236}">
                    <a16:creationId xmlns:a16="http://schemas.microsoft.com/office/drawing/2014/main" id="{B7A6A0DC-1917-F05B-D1A2-0A6217DD057F}"/>
                  </a:ext>
                </a:extLst>
              </p:cNvPr>
              <p:cNvSpPr>
                <a:spLocks noChangeArrowheads="1"/>
              </p:cNvSpPr>
              <p:nvPr/>
            </p:nvSpPr>
            <p:spPr bwMode="auto">
              <a:xfrm>
                <a:off x="2189163" y="1820863"/>
                <a:ext cx="381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2" name="Freeform 13">
                <a:extLst>
                  <a:ext uri="{FF2B5EF4-FFF2-40B4-BE49-F238E27FC236}">
                    <a16:creationId xmlns:a16="http://schemas.microsoft.com/office/drawing/2014/main" id="{15ED9927-13C7-1935-63B2-F76C223D4A5A}"/>
                  </a:ext>
                </a:extLst>
              </p:cNvPr>
              <p:cNvSpPr>
                <a:spLocks/>
              </p:cNvSpPr>
              <p:nvPr/>
            </p:nvSpPr>
            <p:spPr bwMode="auto">
              <a:xfrm>
                <a:off x="2120901" y="1757363"/>
                <a:ext cx="42863" cy="114300"/>
              </a:xfrm>
              <a:custGeom>
                <a:avLst/>
                <a:gdLst>
                  <a:gd name="T0" fmla="*/ 81 w 81"/>
                  <a:gd name="T1" fmla="*/ 119 h 214"/>
                  <a:gd name="T2" fmla="*/ 81 w 81"/>
                  <a:gd name="T3" fmla="*/ 0 h 214"/>
                  <a:gd name="T4" fmla="*/ 0 w 81"/>
                  <a:gd name="T5" fmla="*/ 0 h 214"/>
                  <a:gd name="T6" fmla="*/ 0 w 81"/>
                  <a:gd name="T7" fmla="*/ 119 h 214"/>
                  <a:gd name="T8" fmla="*/ 0 w 81"/>
                  <a:gd name="T9" fmla="*/ 214 h 214"/>
                  <a:gd name="T10" fmla="*/ 81 w 81"/>
                  <a:gd name="T11" fmla="*/ 214 h 214"/>
                  <a:gd name="T12" fmla="*/ 81 w 81"/>
                  <a:gd name="T13" fmla="*/ 119 h 214"/>
                </a:gdLst>
                <a:ahLst/>
                <a:cxnLst>
                  <a:cxn ang="0">
                    <a:pos x="T0" y="T1"/>
                  </a:cxn>
                  <a:cxn ang="0">
                    <a:pos x="T2" y="T3"/>
                  </a:cxn>
                  <a:cxn ang="0">
                    <a:pos x="T4" y="T5"/>
                  </a:cxn>
                  <a:cxn ang="0">
                    <a:pos x="T6" y="T7"/>
                  </a:cxn>
                  <a:cxn ang="0">
                    <a:pos x="T8" y="T9"/>
                  </a:cxn>
                  <a:cxn ang="0">
                    <a:pos x="T10" y="T11"/>
                  </a:cxn>
                  <a:cxn ang="0">
                    <a:pos x="T12" y="T13"/>
                  </a:cxn>
                </a:cxnLst>
                <a:rect l="0" t="0" r="r" b="b"/>
                <a:pathLst>
                  <a:path w="81" h="214">
                    <a:moveTo>
                      <a:pt x="81" y="119"/>
                    </a:moveTo>
                    <a:lnTo>
                      <a:pt x="81" y="0"/>
                    </a:lnTo>
                    <a:lnTo>
                      <a:pt x="0" y="0"/>
                    </a:lnTo>
                    <a:lnTo>
                      <a:pt x="0" y="119"/>
                    </a:lnTo>
                    <a:lnTo>
                      <a:pt x="0" y="214"/>
                    </a:lnTo>
                    <a:lnTo>
                      <a:pt x="81" y="214"/>
                    </a:lnTo>
                    <a:lnTo>
                      <a:pt x="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3" name="Rectangle 14">
                <a:extLst>
                  <a:ext uri="{FF2B5EF4-FFF2-40B4-BE49-F238E27FC236}">
                    <a16:creationId xmlns:a16="http://schemas.microsoft.com/office/drawing/2014/main" id="{40C0CAA2-F3CB-816E-59D8-116EFA403DCF}"/>
                  </a:ext>
                </a:extLst>
              </p:cNvPr>
              <p:cNvSpPr>
                <a:spLocks noChangeArrowheads="1"/>
              </p:cNvSpPr>
              <p:nvPr/>
            </p:nvSpPr>
            <p:spPr bwMode="auto">
              <a:xfrm>
                <a:off x="2120901" y="1887538"/>
                <a:ext cx="428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4" name="Rectangle 15">
                <a:extLst>
                  <a:ext uri="{FF2B5EF4-FFF2-40B4-BE49-F238E27FC236}">
                    <a16:creationId xmlns:a16="http://schemas.microsoft.com/office/drawing/2014/main" id="{26CBF8F3-538B-F1F3-7AFF-67E78D72B135}"/>
                  </a:ext>
                </a:extLst>
              </p:cNvPr>
              <p:cNvSpPr>
                <a:spLocks noChangeArrowheads="1"/>
              </p:cNvSpPr>
              <p:nvPr/>
            </p:nvSpPr>
            <p:spPr bwMode="auto">
              <a:xfrm>
                <a:off x="2060576" y="1887538"/>
                <a:ext cx="381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5" name="Rectangle 16">
                <a:extLst>
                  <a:ext uri="{FF2B5EF4-FFF2-40B4-BE49-F238E27FC236}">
                    <a16:creationId xmlns:a16="http://schemas.microsoft.com/office/drawing/2014/main" id="{681DDE75-5B62-9D11-4B30-9489F7350EC1}"/>
                  </a:ext>
                </a:extLst>
              </p:cNvPr>
              <p:cNvSpPr>
                <a:spLocks noChangeArrowheads="1"/>
              </p:cNvSpPr>
              <p:nvPr/>
            </p:nvSpPr>
            <p:spPr bwMode="auto">
              <a:xfrm>
                <a:off x="1995488" y="1887538"/>
                <a:ext cx="396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6" name="Rectangle 17">
                <a:extLst>
                  <a:ext uri="{FF2B5EF4-FFF2-40B4-BE49-F238E27FC236}">
                    <a16:creationId xmlns:a16="http://schemas.microsoft.com/office/drawing/2014/main" id="{EA87F988-87FE-BF69-E5CA-26CF96521CC7}"/>
                  </a:ext>
                </a:extLst>
              </p:cNvPr>
              <p:cNvSpPr>
                <a:spLocks noChangeArrowheads="1"/>
              </p:cNvSpPr>
              <p:nvPr/>
            </p:nvSpPr>
            <p:spPr bwMode="auto">
              <a:xfrm>
                <a:off x="1995488" y="1820863"/>
                <a:ext cx="396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7" name="Rectangle 18">
                <a:extLst>
                  <a:ext uri="{FF2B5EF4-FFF2-40B4-BE49-F238E27FC236}">
                    <a16:creationId xmlns:a16="http://schemas.microsoft.com/office/drawing/2014/main" id="{EE0A0A4A-5C55-065F-C7AC-C9602FAE85D1}"/>
                  </a:ext>
                </a:extLst>
              </p:cNvPr>
              <p:cNvSpPr>
                <a:spLocks noChangeArrowheads="1"/>
              </p:cNvSpPr>
              <p:nvPr/>
            </p:nvSpPr>
            <p:spPr bwMode="auto">
              <a:xfrm>
                <a:off x="1373188" y="1887538"/>
                <a:ext cx="6016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8" name="Rectangle 19">
                <a:extLst>
                  <a:ext uri="{FF2B5EF4-FFF2-40B4-BE49-F238E27FC236}">
                    <a16:creationId xmlns:a16="http://schemas.microsoft.com/office/drawing/2014/main" id="{18720B71-867A-1C99-CF0F-070F8EE5D94B}"/>
                  </a:ext>
                </a:extLst>
              </p:cNvPr>
              <p:cNvSpPr>
                <a:spLocks noChangeArrowheads="1"/>
              </p:cNvSpPr>
              <p:nvPr/>
            </p:nvSpPr>
            <p:spPr bwMode="auto">
              <a:xfrm>
                <a:off x="671513" y="1887538"/>
                <a:ext cx="4873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9" name="Rectangle 20">
                <a:extLst>
                  <a:ext uri="{FF2B5EF4-FFF2-40B4-BE49-F238E27FC236}">
                    <a16:creationId xmlns:a16="http://schemas.microsoft.com/office/drawing/2014/main" id="{D17C397E-F8C9-814D-18D2-C5896713B940}"/>
                  </a:ext>
                </a:extLst>
              </p:cNvPr>
              <p:cNvSpPr>
                <a:spLocks noChangeArrowheads="1"/>
              </p:cNvSpPr>
              <p:nvPr/>
            </p:nvSpPr>
            <p:spPr bwMode="auto">
              <a:xfrm>
                <a:off x="1179513" y="1887538"/>
                <a:ext cx="412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00" name="Freeform 21">
                <a:extLst>
                  <a:ext uri="{FF2B5EF4-FFF2-40B4-BE49-F238E27FC236}">
                    <a16:creationId xmlns:a16="http://schemas.microsoft.com/office/drawing/2014/main" id="{CBBC223E-C58C-2210-9EC9-6A31158FBD29}"/>
                  </a:ext>
                </a:extLst>
              </p:cNvPr>
              <p:cNvSpPr>
                <a:spLocks/>
              </p:cNvSpPr>
              <p:nvPr/>
            </p:nvSpPr>
            <p:spPr bwMode="auto">
              <a:xfrm>
                <a:off x="1179513" y="1714501"/>
                <a:ext cx="41275" cy="157163"/>
              </a:xfrm>
              <a:custGeom>
                <a:avLst/>
                <a:gdLst>
                  <a:gd name="T0" fmla="*/ 0 w 76"/>
                  <a:gd name="T1" fmla="*/ 297 h 297"/>
                  <a:gd name="T2" fmla="*/ 76 w 76"/>
                  <a:gd name="T3" fmla="*/ 297 h 297"/>
                  <a:gd name="T4" fmla="*/ 76 w 76"/>
                  <a:gd name="T5" fmla="*/ 202 h 297"/>
                  <a:gd name="T6" fmla="*/ 76 w 76"/>
                  <a:gd name="T7" fmla="*/ 0 h 297"/>
                  <a:gd name="T8" fmla="*/ 0 w 76"/>
                  <a:gd name="T9" fmla="*/ 0 h 297"/>
                  <a:gd name="T10" fmla="*/ 0 w 76"/>
                  <a:gd name="T11" fmla="*/ 202 h 297"/>
                  <a:gd name="T12" fmla="*/ 0 w 76"/>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76" h="297">
                    <a:moveTo>
                      <a:pt x="0" y="297"/>
                    </a:moveTo>
                    <a:lnTo>
                      <a:pt x="76" y="297"/>
                    </a:lnTo>
                    <a:lnTo>
                      <a:pt x="76" y="202"/>
                    </a:lnTo>
                    <a:lnTo>
                      <a:pt x="76" y="0"/>
                    </a:lnTo>
                    <a:lnTo>
                      <a:pt x="0" y="0"/>
                    </a:lnTo>
                    <a:lnTo>
                      <a:pt x="0" y="202"/>
                    </a:lnTo>
                    <a:lnTo>
                      <a:pt x="0" y="2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01" name="Rectangle 22">
                <a:extLst>
                  <a:ext uri="{FF2B5EF4-FFF2-40B4-BE49-F238E27FC236}">
                    <a16:creationId xmlns:a16="http://schemas.microsoft.com/office/drawing/2014/main" id="{EDFD52C2-71A7-9C20-CCF7-17CBF53F8EF3}"/>
                  </a:ext>
                </a:extLst>
              </p:cNvPr>
              <p:cNvSpPr>
                <a:spLocks noChangeArrowheads="1"/>
              </p:cNvSpPr>
              <p:nvPr/>
            </p:nvSpPr>
            <p:spPr bwMode="auto">
              <a:xfrm>
                <a:off x="1246188" y="1820863"/>
                <a:ext cx="36513"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02" name="Rectangle 23">
                <a:extLst>
                  <a:ext uri="{FF2B5EF4-FFF2-40B4-BE49-F238E27FC236}">
                    <a16:creationId xmlns:a16="http://schemas.microsoft.com/office/drawing/2014/main" id="{81E04EF3-5995-4E38-C5B5-8B8349D4C625}"/>
                  </a:ext>
                </a:extLst>
              </p:cNvPr>
              <p:cNvSpPr>
                <a:spLocks noChangeArrowheads="1"/>
              </p:cNvSpPr>
              <p:nvPr/>
            </p:nvSpPr>
            <p:spPr bwMode="auto">
              <a:xfrm>
                <a:off x="1246188" y="1887538"/>
                <a:ext cx="365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03" name="Rectangle 24">
                <a:extLst>
                  <a:ext uri="{FF2B5EF4-FFF2-40B4-BE49-F238E27FC236}">
                    <a16:creationId xmlns:a16="http://schemas.microsoft.com/office/drawing/2014/main" id="{A9E4F908-B970-6372-C00B-657AE31A5042}"/>
                  </a:ext>
                </a:extLst>
              </p:cNvPr>
              <p:cNvSpPr>
                <a:spLocks noChangeArrowheads="1"/>
              </p:cNvSpPr>
              <p:nvPr/>
            </p:nvSpPr>
            <p:spPr bwMode="auto">
              <a:xfrm>
                <a:off x="1308101" y="1887538"/>
                <a:ext cx="412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04" name="Freeform 25">
                <a:extLst>
                  <a:ext uri="{FF2B5EF4-FFF2-40B4-BE49-F238E27FC236}">
                    <a16:creationId xmlns:a16="http://schemas.microsoft.com/office/drawing/2014/main" id="{31BD891C-D171-6E67-9F51-832B9FC55A64}"/>
                  </a:ext>
                </a:extLst>
              </p:cNvPr>
              <p:cNvSpPr>
                <a:spLocks/>
              </p:cNvSpPr>
              <p:nvPr/>
            </p:nvSpPr>
            <p:spPr bwMode="auto">
              <a:xfrm>
                <a:off x="1308101" y="1755776"/>
                <a:ext cx="41275" cy="115888"/>
              </a:xfrm>
              <a:custGeom>
                <a:avLst/>
                <a:gdLst>
                  <a:gd name="T0" fmla="*/ 0 w 76"/>
                  <a:gd name="T1" fmla="*/ 217 h 217"/>
                  <a:gd name="T2" fmla="*/ 76 w 76"/>
                  <a:gd name="T3" fmla="*/ 217 h 217"/>
                  <a:gd name="T4" fmla="*/ 76 w 76"/>
                  <a:gd name="T5" fmla="*/ 122 h 217"/>
                  <a:gd name="T6" fmla="*/ 76 w 76"/>
                  <a:gd name="T7" fmla="*/ 0 h 217"/>
                  <a:gd name="T8" fmla="*/ 0 w 76"/>
                  <a:gd name="T9" fmla="*/ 0 h 217"/>
                  <a:gd name="T10" fmla="*/ 0 w 76"/>
                  <a:gd name="T11" fmla="*/ 122 h 217"/>
                  <a:gd name="T12" fmla="*/ 0 w 76"/>
                  <a:gd name="T13" fmla="*/ 217 h 217"/>
                </a:gdLst>
                <a:ahLst/>
                <a:cxnLst>
                  <a:cxn ang="0">
                    <a:pos x="T0" y="T1"/>
                  </a:cxn>
                  <a:cxn ang="0">
                    <a:pos x="T2" y="T3"/>
                  </a:cxn>
                  <a:cxn ang="0">
                    <a:pos x="T4" y="T5"/>
                  </a:cxn>
                  <a:cxn ang="0">
                    <a:pos x="T6" y="T7"/>
                  </a:cxn>
                  <a:cxn ang="0">
                    <a:pos x="T8" y="T9"/>
                  </a:cxn>
                  <a:cxn ang="0">
                    <a:pos x="T10" y="T11"/>
                  </a:cxn>
                  <a:cxn ang="0">
                    <a:pos x="T12" y="T13"/>
                  </a:cxn>
                </a:cxnLst>
                <a:rect l="0" t="0" r="r" b="b"/>
                <a:pathLst>
                  <a:path w="76" h="217">
                    <a:moveTo>
                      <a:pt x="0" y="217"/>
                    </a:moveTo>
                    <a:lnTo>
                      <a:pt x="76" y="217"/>
                    </a:lnTo>
                    <a:lnTo>
                      <a:pt x="76" y="122"/>
                    </a:lnTo>
                    <a:lnTo>
                      <a:pt x="76" y="0"/>
                    </a:lnTo>
                    <a:lnTo>
                      <a:pt x="0" y="0"/>
                    </a:lnTo>
                    <a:lnTo>
                      <a:pt x="0" y="122"/>
                    </a:lnTo>
                    <a:lnTo>
                      <a:pt x="0"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sp>
          <p:nvSpPr>
            <p:cNvPr id="34" name="Freeform 39">
              <a:extLst>
                <a:ext uri="{FF2B5EF4-FFF2-40B4-BE49-F238E27FC236}">
                  <a16:creationId xmlns:a16="http://schemas.microsoft.com/office/drawing/2014/main" id="{4FBC28F3-EDBE-2423-A415-A2E110FC249F}"/>
                </a:ext>
              </a:extLst>
            </p:cNvPr>
            <p:cNvSpPr>
              <a:spLocks/>
            </p:cNvSpPr>
            <p:nvPr/>
          </p:nvSpPr>
          <p:spPr bwMode="auto">
            <a:xfrm>
              <a:off x="3030870" y="2024543"/>
              <a:ext cx="200025" cy="3895725"/>
            </a:xfrm>
            <a:custGeom>
              <a:avLst/>
              <a:gdLst>
                <a:gd name="T0" fmla="*/ 0 w 378"/>
                <a:gd name="T1" fmla="*/ 0 h 7363"/>
                <a:gd name="T2" fmla="*/ 378 w 378"/>
                <a:gd name="T3" fmla="*/ 414 h 7363"/>
                <a:gd name="T4" fmla="*/ 378 w 378"/>
                <a:gd name="T5" fmla="*/ 6960 h 7363"/>
                <a:gd name="T6" fmla="*/ 7 w 378"/>
                <a:gd name="T7" fmla="*/ 7363 h 7363"/>
              </a:gdLst>
              <a:ahLst/>
              <a:cxnLst>
                <a:cxn ang="0">
                  <a:pos x="T0" y="T1"/>
                </a:cxn>
                <a:cxn ang="0">
                  <a:pos x="T2" y="T3"/>
                </a:cxn>
                <a:cxn ang="0">
                  <a:pos x="T4" y="T5"/>
                </a:cxn>
                <a:cxn ang="0">
                  <a:pos x="T6" y="T7"/>
                </a:cxn>
              </a:cxnLst>
              <a:rect l="0" t="0" r="r" b="b"/>
              <a:pathLst>
                <a:path w="378" h="7363">
                  <a:moveTo>
                    <a:pt x="0" y="0"/>
                  </a:moveTo>
                  <a:lnTo>
                    <a:pt x="378" y="414"/>
                  </a:lnTo>
                  <a:lnTo>
                    <a:pt x="378" y="6960"/>
                  </a:lnTo>
                  <a:lnTo>
                    <a:pt x="7" y="7363"/>
                  </a:lnTo>
                </a:path>
              </a:pathLst>
            </a:custGeom>
            <a:noFill/>
            <a:ln w="38100">
              <a:solidFill>
                <a:srgbClr val="4050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 name="文字方塊 34">
              <a:extLst>
                <a:ext uri="{FF2B5EF4-FFF2-40B4-BE49-F238E27FC236}">
                  <a16:creationId xmlns:a16="http://schemas.microsoft.com/office/drawing/2014/main" id="{422F1D1F-099C-E544-CC30-0B0BCB5BF152}"/>
                </a:ext>
              </a:extLst>
            </p:cNvPr>
            <p:cNvSpPr txBox="1"/>
            <p:nvPr/>
          </p:nvSpPr>
          <p:spPr>
            <a:xfrm>
              <a:off x="780701" y="1343442"/>
              <a:ext cx="1964689" cy="523220"/>
            </a:xfrm>
            <a:prstGeom prst="rect">
              <a:avLst/>
            </a:prstGeom>
            <a:noFill/>
          </p:spPr>
          <p:txBody>
            <a:bodyPr wrap="square" rtlCol="0">
              <a:spAutoFit/>
            </a:bodyPr>
            <a:lstStyle/>
            <a:p>
              <a:pPr algn="ctr"/>
              <a:r>
                <a:rPr lang="zh-TW" altLang="en-US" sz="2800" b="1" dirty="0">
                  <a:solidFill>
                    <a:srgbClr val="405068"/>
                  </a:solidFill>
                  <a:latin typeface="Microsoft YaHei" panose="020B0503020204020204" pitchFamily="34" charset="-122"/>
                  <a:ea typeface="Microsoft YaHei" panose="020B0503020204020204" pitchFamily="34" charset="-122"/>
                  <a:cs typeface="Times New Roman" panose="02020603050405020304" pitchFamily="18" charset="0"/>
                </a:rPr>
                <a:t>資源投入</a:t>
              </a:r>
            </a:p>
          </p:txBody>
        </p:sp>
        <p:sp>
          <p:nvSpPr>
            <p:cNvPr id="37" name="文字方塊 36">
              <a:extLst>
                <a:ext uri="{FF2B5EF4-FFF2-40B4-BE49-F238E27FC236}">
                  <a16:creationId xmlns:a16="http://schemas.microsoft.com/office/drawing/2014/main" id="{0B28D169-47A0-70AE-8A1C-CB6FCA8033BB}"/>
                </a:ext>
              </a:extLst>
            </p:cNvPr>
            <p:cNvSpPr txBox="1"/>
            <p:nvPr/>
          </p:nvSpPr>
          <p:spPr>
            <a:xfrm>
              <a:off x="9663927" y="1343442"/>
              <a:ext cx="2020231" cy="523220"/>
            </a:xfrm>
            <a:prstGeom prst="rect">
              <a:avLst/>
            </a:prstGeom>
            <a:noFill/>
          </p:spPr>
          <p:txBody>
            <a:bodyPr wrap="square" rtlCol="0">
              <a:spAutoFit/>
            </a:bodyPr>
            <a:lstStyle/>
            <a:p>
              <a:pPr algn="ctr"/>
              <a:r>
                <a:rPr lang="zh-TW" altLang="en-US" sz="2800" b="1" dirty="0">
                  <a:solidFill>
                    <a:srgbClr val="405068"/>
                  </a:solidFill>
                  <a:latin typeface="Microsoft YaHei" panose="020B0503020204020204" pitchFamily="34" charset="-122"/>
                  <a:ea typeface="Microsoft YaHei" panose="020B0503020204020204" pitchFamily="34" charset="-122"/>
                  <a:cs typeface="Times New Roman" panose="02020603050405020304" pitchFamily="18" charset="0"/>
                </a:rPr>
                <a:t>成果效益</a:t>
              </a:r>
            </a:p>
          </p:txBody>
        </p:sp>
        <p:grpSp>
          <p:nvGrpSpPr>
            <p:cNvPr id="39" name="Group 1240">
              <a:extLst>
                <a:ext uri="{FF2B5EF4-FFF2-40B4-BE49-F238E27FC236}">
                  <a16:creationId xmlns:a16="http://schemas.microsoft.com/office/drawing/2014/main" id="{35CC7DC5-4D0F-3BB1-502C-A38104E91023}"/>
                </a:ext>
              </a:extLst>
            </p:cNvPr>
            <p:cNvGrpSpPr/>
            <p:nvPr/>
          </p:nvGrpSpPr>
          <p:grpSpPr>
            <a:xfrm>
              <a:off x="9321660" y="1920820"/>
              <a:ext cx="2533296" cy="234950"/>
              <a:chOff x="671513" y="1701801"/>
              <a:chExt cx="2000250" cy="234950"/>
            </a:xfrm>
            <a:gradFill>
              <a:gsLst>
                <a:gs pos="0">
                  <a:schemeClr val="accent1">
                    <a:lumMod val="75000"/>
                  </a:schemeClr>
                </a:gs>
                <a:gs pos="99000">
                  <a:srgbClr val="38DCEF"/>
                </a:gs>
              </a:gsLst>
              <a:lin ang="5400000" scaled="1"/>
            </a:gradFill>
          </p:grpSpPr>
          <p:sp>
            <p:nvSpPr>
              <p:cNvPr id="265" name="Freeform 6">
                <a:extLst>
                  <a:ext uri="{FF2B5EF4-FFF2-40B4-BE49-F238E27FC236}">
                    <a16:creationId xmlns:a16="http://schemas.microsoft.com/office/drawing/2014/main" id="{5626B4D1-FE70-0290-272B-FAB81011A701}"/>
                  </a:ext>
                </a:extLst>
              </p:cNvPr>
              <p:cNvSpPr>
                <a:spLocks/>
              </p:cNvSpPr>
              <p:nvPr/>
            </p:nvSpPr>
            <p:spPr bwMode="auto">
              <a:xfrm>
                <a:off x="671513" y="1701801"/>
                <a:ext cx="254000" cy="169863"/>
              </a:xfrm>
              <a:custGeom>
                <a:avLst/>
                <a:gdLst>
                  <a:gd name="T0" fmla="*/ 115 w 479"/>
                  <a:gd name="T1" fmla="*/ 97 h 319"/>
                  <a:gd name="T2" fmla="*/ 234 w 479"/>
                  <a:gd name="T3" fmla="*/ 97 h 319"/>
                  <a:gd name="T4" fmla="*/ 234 w 479"/>
                  <a:gd name="T5" fmla="*/ 0 h 319"/>
                  <a:gd name="T6" fmla="*/ 361 w 479"/>
                  <a:gd name="T7" fmla="*/ 0 h 319"/>
                  <a:gd name="T8" fmla="*/ 361 w 479"/>
                  <a:gd name="T9" fmla="*/ 97 h 319"/>
                  <a:gd name="T10" fmla="*/ 479 w 479"/>
                  <a:gd name="T11" fmla="*/ 97 h 319"/>
                  <a:gd name="T12" fmla="*/ 477 w 479"/>
                  <a:gd name="T13" fmla="*/ 319 h 319"/>
                  <a:gd name="T14" fmla="*/ 0 w 479"/>
                  <a:gd name="T15" fmla="*/ 319 h 319"/>
                  <a:gd name="T16" fmla="*/ 0 w 479"/>
                  <a:gd name="T17" fmla="*/ 224 h 319"/>
                  <a:gd name="T18" fmla="*/ 115 w 479"/>
                  <a:gd name="T19" fmla="*/ 224 h 319"/>
                  <a:gd name="T20" fmla="*/ 115 w 479"/>
                  <a:gd name="T21" fmla="*/ 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 h="319">
                    <a:moveTo>
                      <a:pt x="115" y="97"/>
                    </a:moveTo>
                    <a:lnTo>
                      <a:pt x="234" y="97"/>
                    </a:lnTo>
                    <a:lnTo>
                      <a:pt x="234" y="0"/>
                    </a:lnTo>
                    <a:lnTo>
                      <a:pt x="361" y="0"/>
                    </a:lnTo>
                    <a:lnTo>
                      <a:pt x="361" y="97"/>
                    </a:lnTo>
                    <a:lnTo>
                      <a:pt x="479" y="97"/>
                    </a:lnTo>
                    <a:lnTo>
                      <a:pt x="477" y="319"/>
                    </a:lnTo>
                    <a:lnTo>
                      <a:pt x="0" y="319"/>
                    </a:lnTo>
                    <a:lnTo>
                      <a:pt x="0" y="224"/>
                    </a:lnTo>
                    <a:lnTo>
                      <a:pt x="115" y="224"/>
                    </a:lnTo>
                    <a:lnTo>
                      <a:pt x="115"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66" name="Freeform 7">
                <a:extLst>
                  <a:ext uri="{FF2B5EF4-FFF2-40B4-BE49-F238E27FC236}">
                    <a16:creationId xmlns:a16="http://schemas.microsoft.com/office/drawing/2014/main" id="{7F51C950-CFD3-B58F-519D-AC20AD3C36FA}"/>
                  </a:ext>
                </a:extLst>
              </p:cNvPr>
              <p:cNvSpPr>
                <a:spLocks/>
              </p:cNvSpPr>
              <p:nvPr/>
            </p:nvSpPr>
            <p:spPr bwMode="auto">
              <a:xfrm>
                <a:off x="990601" y="1755776"/>
                <a:ext cx="125413" cy="115888"/>
              </a:xfrm>
              <a:custGeom>
                <a:avLst/>
                <a:gdLst>
                  <a:gd name="T0" fmla="*/ 107 w 238"/>
                  <a:gd name="T1" fmla="*/ 0 h 217"/>
                  <a:gd name="T2" fmla="*/ 233 w 238"/>
                  <a:gd name="T3" fmla="*/ 0 h 217"/>
                  <a:gd name="T4" fmla="*/ 238 w 238"/>
                  <a:gd name="T5" fmla="*/ 217 h 217"/>
                  <a:gd name="T6" fmla="*/ 0 w 238"/>
                  <a:gd name="T7" fmla="*/ 217 h 217"/>
                  <a:gd name="T8" fmla="*/ 0 w 238"/>
                  <a:gd name="T9" fmla="*/ 122 h 217"/>
                  <a:gd name="T10" fmla="*/ 107 w 238"/>
                  <a:gd name="T11" fmla="*/ 122 h 217"/>
                  <a:gd name="T12" fmla="*/ 107 w 238"/>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238" h="217">
                    <a:moveTo>
                      <a:pt x="107" y="0"/>
                    </a:moveTo>
                    <a:lnTo>
                      <a:pt x="233" y="0"/>
                    </a:lnTo>
                    <a:lnTo>
                      <a:pt x="238" y="217"/>
                    </a:lnTo>
                    <a:lnTo>
                      <a:pt x="0" y="217"/>
                    </a:lnTo>
                    <a:lnTo>
                      <a:pt x="0" y="122"/>
                    </a:lnTo>
                    <a:lnTo>
                      <a:pt x="107" y="122"/>
                    </a:lnTo>
                    <a:lnTo>
                      <a:pt x="1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67" name="Freeform 8">
                <a:extLst>
                  <a:ext uri="{FF2B5EF4-FFF2-40B4-BE49-F238E27FC236}">
                    <a16:creationId xmlns:a16="http://schemas.microsoft.com/office/drawing/2014/main" id="{044683A2-93B2-5043-0CC7-32DD83FE01D0}"/>
                  </a:ext>
                </a:extLst>
              </p:cNvPr>
              <p:cNvSpPr>
                <a:spLocks/>
              </p:cNvSpPr>
              <p:nvPr/>
            </p:nvSpPr>
            <p:spPr bwMode="auto">
              <a:xfrm>
                <a:off x="1419226" y="1755776"/>
                <a:ext cx="185738" cy="115888"/>
              </a:xfrm>
              <a:custGeom>
                <a:avLst/>
                <a:gdLst>
                  <a:gd name="T0" fmla="*/ 110 w 351"/>
                  <a:gd name="T1" fmla="*/ 0 h 217"/>
                  <a:gd name="T2" fmla="*/ 237 w 351"/>
                  <a:gd name="T3" fmla="*/ 0 h 217"/>
                  <a:gd name="T4" fmla="*/ 237 w 351"/>
                  <a:gd name="T5" fmla="*/ 122 h 217"/>
                  <a:gd name="T6" fmla="*/ 351 w 351"/>
                  <a:gd name="T7" fmla="*/ 122 h 217"/>
                  <a:gd name="T8" fmla="*/ 351 w 351"/>
                  <a:gd name="T9" fmla="*/ 217 h 217"/>
                  <a:gd name="T10" fmla="*/ 0 w 351"/>
                  <a:gd name="T11" fmla="*/ 217 h 217"/>
                  <a:gd name="T12" fmla="*/ 0 w 351"/>
                  <a:gd name="T13" fmla="*/ 122 h 217"/>
                  <a:gd name="T14" fmla="*/ 110 w 351"/>
                  <a:gd name="T15" fmla="*/ 122 h 217"/>
                  <a:gd name="T16" fmla="*/ 110 w 351"/>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17">
                    <a:moveTo>
                      <a:pt x="110" y="0"/>
                    </a:moveTo>
                    <a:lnTo>
                      <a:pt x="237" y="0"/>
                    </a:lnTo>
                    <a:lnTo>
                      <a:pt x="237" y="122"/>
                    </a:lnTo>
                    <a:lnTo>
                      <a:pt x="351" y="122"/>
                    </a:lnTo>
                    <a:lnTo>
                      <a:pt x="351" y="217"/>
                    </a:lnTo>
                    <a:lnTo>
                      <a:pt x="0" y="217"/>
                    </a:lnTo>
                    <a:lnTo>
                      <a:pt x="0" y="122"/>
                    </a:lnTo>
                    <a:lnTo>
                      <a:pt x="110" y="122"/>
                    </a:ln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68" name="Freeform 9">
                <a:extLst>
                  <a:ext uri="{FF2B5EF4-FFF2-40B4-BE49-F238E27FC236}">
                    <a16:creationId xmlns:a16="http://schemas.microsoft.com/office/drawing/2014/main" id="{8042143F-347E-870F-A41C-D62B033117B2}"/>
                  </a:ext>
                </a:extLst>
              </p:cNvPr>
              <p:cNvSpPr>
                <a:spLocks/>
              </p:cNvSpPr>
              <p:nvPr/>
            </p:nvSpPr>
            <p:spPr bwMode="auto">
              <a:xfrm>
                <a:off x="1671638" y="1706563"/>
                <a:ext cx="303213" cy="165100"/>
              </a:xfrm>
              <a:custGeom>
                <a:avLst/>
                <a:gdLst>
                  <a:gd name="T0" fmla="*/ 357 w 573"/>
                  <a:gd name="T1" fmla="*/ 0 h 310"/>
                  <a:gd name="T2" fmla="*/ 483 w 573"/>
                  <a:gd name="T3" fmla="*/ 0 h 310"/>
                  <a:gd name="T4" fmla="*/ 483 w 573"/>
                  <a:gd name="T5" fmla="*/ 98 h 310"/>
                  <a:gd name="T6" fmla="*/ 573 w 573"/>
                  <a:gd name="T7" fmla="*/ 98 h 310"/>
                  <a:gd name="T8" fmla="*/ 573 w 573"/>
                  <a:gd name="T9" fmla="*/ 215 h 310"/>
                  <a:gd name="T10" fmla="*/ 573 w 573"/>
                  <a:gd name="T11" fmla="*/ 310 h 310"/>
                  <a:gd name="T12" fmla="*/ 236 w 573"/>
                  <a:gd name="T13" fmla="*/ 310 h 310"/>
                  <a:gd name="T14" fmla="*/ 116 w 573"/>
                  <a:gd name="T15" fmla="*/ 310 h 310"/>
                  <a:gd name="T16" fmla="*/ 0 w 573"/>
                  <a:gd name="T17" fmla="*/ 310 h 310"/>
                  <a:gd name="T18" fmla="*/ 0 w 573"/>
                  <a:gd name="T19" fmla="*/ 215 h 310"/>
                  <a:gd name="T20" fmla="*/ 0 w 573"/>
                  <a:gd name="T21" fmla="*/ 1 h 310"/>
                  <a:gd name="T22" fmla="*/ 116 w 573"/>
                  <a:gd name="T23" fmla="*/ 1 h 310"/>
                  <a:gd name="T24" fmla="*/ 116 w 573"/>
                  <a:gd name="T25" fmla="*/ 215 h 310"/>
                  <a:gd name="T26" fmla="*/ 236 w 573"/>
                  <a:gd name="T27" fmla="*/ 215 h 310"/>
                  <a:gd name="T28" fmla="*/ 236 w 573"/>
                  <a:gd name="T29" fmla="*/ 98 h 310"/>
                  <a:gd name="T30" fmla="*/ 357 w 573"/>
                  <a:gd name="T31" fmla="*/ 98 h 310"/>
                  <a:gd name="T32" fmla="*/ 357 w 573"/>
                  <a:gd name="T3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3" h="310">
                    <a:moveTo>
                      <a:pt x="357" y="0"/>
                    </a:moveTo>
                    <a:lnTo>
                      <a:pt x="483" y="0"/>
                    </a:lnTo>
                    <a:lnTo>
                      <a:pt x="483" y="98"/>
                    </a:lnTo>
                    <a:lnTo>
                      <a:pt x="573" y="98"/>
                    </a:lnTo>
                    <a:lnTo>
                      <a:pt x="573" y="215"/>
                    </a:lnTo>
                    <a:lnTo>
                      <a:pt x="573" y="310"/>
                    </a:lnTo>
                    <a:lnTo>
                      <a:pt x="236" y="310"/>
                    </a:lnTo>
                    <a:lnTo>
                      <a:pt x="116" y="310"/>
                    </a:lnTo>
                    <a:lnTo>
                      <a:pt x="0" y="310"/>
                    </a:lnTo>
                    <a:lnTo>
                      <a:pt x="0" y="215"/>
                    </a:lnTo>
                    <a:lnTo>
                      <a:pt x="0" y="1"/>
                    </a:lnTo>
                    <a:lnTo>
                      <a:pt x="116" y="1"/>
                    </a:lnTo>
                    <a:lnTo>
                      <a:pt x="116" y="215"/>
                    </a:lnTo>
                    <a:lnTo>
                      <a:pt x="236" y="215"/>
                    </a:lnTo>
                    <a:lnTo>
                      <a:pt x="236" y="98"/>
                    </a:lnTo>
                    <a:lnTo>
                      <a:pt x="357" y="98"/>
                    </a:lnTo>
                    <a:lnTo>
                      <a:pt x="3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69" name="Freeform 10">
                <a:extLst>
                  <a:ext uri="{FF2B5EF4-FFF2-40B4-BE49-F238E27FC236}">
                    <a16:creationId xmlns:a16="http://schemas.microsoft.com/office/drawing/2014/main" id="{0B23FEE9-BC2D-B80C-BD8A-B7FAAAE5FC48}"/>
                  </a:ext>
                </a:extLst>
              </p:cNvPr>
              <p:cNvSpPr>
                <a:spLocks/>
              </p:cNvSpPr>
              <p:nvPr/>
            </p:nvSpPr>
            <p:spPr bwMode="auto">
              <a:xfrm>
                <a:off x="2290763" y="1709738"/>
                <a:ext cx="381000" cy="161925"/>
              </a:xfrm>
              <a:custGeom>
                <a:avLst/>
                <a:gdLst>
                  <a:gd name="T0" fmla="*/ 107 w 720"/>
                  <a:gd name="T1" fmla="*/ 74 h 304"/>
                  <a:gd name="T2" fmla="*/ 236 w 720"/>
                  <a:gd name="T3" fmla="*/ 74 h 304"/>
                  <a:gd name="T4" fmla="*/ 236 w 720"/>
                  <a:gd name="T5" fmla="*/ 0 h 304"/>
                  <a:gd name="T6" fmla="*/ 378 w 720"/>
                  <a:gd name="T7" fmla="*/ 0 h 304"/>
                  <a:gd name="T8" fmla="*/ 378 w 720"/>
                  <a:gd name="T9" fmla="*/ 74 h 304"/>
                  <a:gd name="T10" fmla="*/ 378 w 720"/>
                  <a:gd name="T11" fmla="*/ 136 h 304"/>
                  <a:gd name="T12" fmla="*/ 378 w 720"/>
                  <a:gd name="T13" fmla="*/ 209 h 304"/>
                  <a:gd name="T14" fmla="*/ 479 w 720"/>
                  <a:gd name="T15" fmla="*/ 209 h 304"/>
                  <a:gd name="T16" fmla="*/ 479 w 720"/>
                  <a:gd name="T17" fmla="*/ 74 h 304"/>
                  <a:gd name="T18" fmla="*/ 614 w 720"/>
                  <a:gd name="T19" fmla="*/ 74 h 304"/>
                  <a:gd name="T20" fmla="*/ 614 w 720"/>
                  <a:gd name="T21" fmla="*/ 209 h 304"/>
                  <a:gd name="T22" fmla="*/ 720 w 720"/>
                  <a:gd name="T23" fmla="*/ 209 h 304"/>
                  <a:gd name="T24" fmla="*/ 720 w 720"/>
                  <a:gd name="T25" fmla="*/ 304 h 304"/>
                  <a:gd name="T26" fmla="*/ 0 w 720"/>
                  <a:gd name="T27" fmla="*/ 304 h 304"/>
                  <a:gd name="T28" fmla="*/ 0 w 720"/>
                  <a:gd name="T29" fmla="*/ 209 h 304"/>
                  <a:gd name="T30" fmla="*/ 107 w 720"/>
                  <a:gd name="T31" fmla="*/ 209 h 304"/>
                  <a:gd name="T32" fmla="*/ 107 w 720"/>
                  <a:gd name="T33" fmla="*/ 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304">
                    <a:moveTo>
                      <a:pt x="107" y="74"/>
                    </a:moveTo>
                    <a:lnTo>
                      <a:pt x="236" y="74"/>
                    </a:lnTo>
                    <a:lnTo>
                      <a:pt x="236" y="0"/>
                    </a:lnTo>
                    <a:lnTo>
                      <a:pt x="378" y="0"/>
                    </a:lnTo>
                    <a:lnTo>
                      <a:pt x="378" y="74"/>
                    </a:lnTo>
                    <a:lnTo>
                      <a:pt x="378" y="136"/>
                    </a:lnTo>
                    <a:lnTo>
                      <a:pt x="378" y="209"/>
                    </a:lnTo>
                    <a:lnTo>
                      <a:pt x="479" y="209"/>
                    </a:lnTo>
                    <a:lnTo>
                      <a:pt x="479" y="74"/>
                    </a:lnTo>
                    <a:lnTo>
                      <a:pt x="614" y="74"/>
                    </a:lnTo>
                    <a:lnTo>
                      <a:pt x="614" y="209"/>
                    </a:lnTo>
                    <a:lnTo>
                      <a:pt x="720" y="209"/>
                    </a:lnTo>
                    <a:lnTo>
                      <a:pt x="720" y="304"/>
                    </a:lnTo>
                    <a:lnTo>
                      <a:pt x="0" y="304"/>
                    </a:lnTo>
                    <a:lnTo>
                      <a:pt x="0" y="209"/>
                    </a:lnTo>
                    <a:lnTo>
                      <a:pt x="107" y="209"/>
                    </a:lnTo>
                    <a:lnTo>
                      <a:pt x="107"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0" name="Rectangle 11">
                <a:extLst>
                  <a:ext uri="{FF2B5EF4-FFF2-40B4-BE49-F238E27FC236}">
                    <a16:creationId xmlns:a16="http://schemas.microsoft.com/office/drawing/2014/main" id="{045E16B3-4963-F346-2217-040A4EFFF3C4}"/>
                  </a:ext>
                </a:extLst>
              </p:cNvPr>
              <p:cNvSpPr>
                <a:spLocks noChangeArrowheads="1"/>
              </p:cNvSpPr>
              <p:nvPr/>
            </p:nvSpPr>
            <p:spPr bwMode="auto">
              <a:xfrm>
                <a:off x="2189163" y="1887538"/>
                <a:ext cx="4826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1" name="Rectangle 12">
                <a:extLst>
                  <a:ext uri="{FF2B5EF4-FFF2-40B4-BE49-F238E27FC236}">
                    <a16:creationId xmlns:a16="http://schemas.microsoft.com/office/drawing/2014/main" id="{E846ED43-70D2-8EA0-975C-F251511534D3}"/>
                  </a:ext>
                </a:extLst>
              </p:cNvPr>
              <p:cNvSpPr>
                <a:spLocks noChangeArrowheads="1"/>
              </p:cNvSpPr>
              <p:nvPr/>
            </p:nvSpPr>
            <p:spPr bwMode="auto">
              <a:xfrm>
                <a:off x="2189163" y="1820863"/>
                <a:ext cx="381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2" name="Freeform 13">
                <a:extLst>
                  <a:ext uri="{FF2B5EF4-FFF2-40B4-BE49-F238E27FC236}">
                    <a16:creationId xmlns:a16="http://schemas.microsoft.com/office/drawing/2014/main" id="{49CD9AB5-4E8C-B879-BAE1-1A8958418575}"/>
                  </a:ext>
                </a:extLst>
              </p:cNvPr>
              <p:cNvSpPr>
                <a:spLocks/>
              </p:cNvSpPr>
              <p:nvPr/>
            </p:nvSpPr>
            <p:spPr bwMode="auto">
              <a:xfrm>
                <a:off x="2120901" y="1757363"/>
                <a:ext cx="42863" cy="114300"/>
              </a:xfrm>
              <a:custGeom>
                <a:avLst/>
                <a:gdLst>
                  <a:gd name="T0" fmla="*/ 81 w 81"/>
                  <a:gd name="T1" fmla="*/ 119 h 214"/>
                  <a:gd name="T2" fmla="*/ 81 w 81"/>
                  <a:gd name="T3" fmla="*/ 0 h 214"/>
                  <a:gd name="T4" fmla="*/ 0 w 81"/>
                  <a:gd name="T5" fmla="*/ 0 h 214"/>
                  <a:gd name="T6" fmla="*/ 0 w 81"/>
                  <a:gd name="T7" fmla="*/ 119 h 214"/>
                  <a:gd name="T8" fmla="*/ 0 w 81"/>
                  <a:gd name="T9" fmla="*/ 214 h 214"/>
                  <a:gd name="T10" fmla="*/ 81 w 81"/>
                  <a:gd name="T11" fmla="*/ 214 h 214"/>
                  <a:gd name="T12" fmla="*/ 81 w 81"/>
                  <a:gd name="T13" fmla="*/ 119 h 214"/>
                </a:gdLst>
                <a:ahLst/>
                <a:cxnLst>
                  <a:cxn ang="0">
                    <a:pos x="T0" y="T1"/>
                  </a:cxn>
                  <a:cxn ang="0">
                    <a:pos x="T2" y="T3"/>
                  </a:cxn>
                  <a:cxn ang="0">
                    <a:pos x="T4" y="T5"/>
                  </a:cxn>
                  <a:cxn ang="0">
                    <a:pos x="T6" y="T7"/>
                  </a:cxn>
                  <a:cxn ang="0">
                    <a:pos x="T8" y="T9"/>
                  </a:cxn>
                  <a:cxn ang="0">
                    <a:pos x="T10" y="T11"/>
                  </a:cxn>
                  <a:cxn ang="0">
                    <a:pos x="T12" y="T13"/>
                  </a:cxn>
                </a:cxnLst>
                <a:rect l="0" t="0" r="r" b="b"/>
                <a:pathLst>
                  <a:path w="81" h="214">
                    <a:moveTo>
                      <a:pt x="81" y="119"/>
                    </a:moveTo>
                    <a:lnTo>
                      <a:pt x="81" y="0"/>
                    </a:lnTo>
                    <a:lnTo>
                      <a:pt x="0" y="0"/>
                    </a:lnTo>
                    <a:lnTo>
                      <a:pt x="0" y="119"/>
                    </a:lnTo>
                    <a:lnTo>
                      <a:pt x="0" y="214"/>
                    </a:lnTo>
                    <a:lnTo>
                      <a:pt x="81" y="214"/>
                    </a:lnTo>
                    <a:lnTo>
                      <a:pt x="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3" name="Rectangle 14">
                <a:extLst>
                  <a:ext uri="{FF2B5EF4-FFF2-40B4-BE49-F238E27FC236}">
                    <a16:creationId xmlns:a16="http://schemas.microsoft.com/office/drawing/2014/main" id="{8B0B27D8-DB15-F02C-3B37-C8BC7829B9E1}"/>
                  </a:ext>
                </a:extLst>
              </p:cNvPr>
              <p:cNvSpPr>
                <a:spLocks noChangeArrowheads="1"/>
              </p:cNvSpPr>
              <p:nvPr/>
            </p:nvSpPr>
            <p:spPr bwMode="auto">
              <a:xfrm>
                <a:off x="2120901" y="1887538"/>
                <a:ext cx="428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4" name="Rectangle 15">
                <a:extLst>
                  <a:ext uri="{FF2B5EF4-FFF2-40B4-BE49-F238E27FC236}">
                    <a16:creationId xmlns:a16="http://schemas.microsoft.com/office/drawing/2014/main" id="{F1962DDE-5A07-9E8C-C669-D3D503D27796}"/>
                  </a:ext>
                </a:extLst>
              </p:cNvPr>
              <p:cNvSpPr>
                <a:spLocks noChangeArrowheads="1"/>
              </p:cNvSpPr>
              <p:nvPr/>
            </p:nvSpPr>
            <p:spPr bwMode="auto">
              <a:xfrm>
                <a:off x="2060576" y="1887538"/>
                <a:ext cx="381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5" name="Rectangle 16">
                <a:extLst>
                  <a:ext uri="{FF2B5EF4-FFF2-40B4-BE49-F238E27FC236}">
                    <a16:creationId xmlns:a16="http://schemas.microsoft.com/office/drawing/2014/main" id="{896617DC-B9B3-99F4-3AA4-67E3BD9CB1E1}"/>
                  </a:ext>
                </a:extLst>
              </p:cNvPr>
              <p:cNvSpPr>
                <a:spLocks noChangeArrowheads="1"/>
              </p:cNvSpPr>
              <p:nvPr/>
            </p:nvSpPr>
            <p:spPr bwMode="auto">
              <a:xfrm>
                <a:off x="1995488" y="1887538"/>
                <a:ext cx="396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6" name="Rectangle 17">
                <a:extLst>
                  <a:ext uri="{FF2B5EF4-FFF2-40B4-BE49-F238E27FC236}">
                    <a16:creationId xmlns:a16="http://schemas.microsoft.com/office/drawing/2014/main" id="{A86FEF91-8E35-96DC-A155-C962F4E03893}"/>
                  </a:ext>
                </a:extLst>
              </p:cNvPr>
              <p:cNvSpPr>
                <a:spLocks noChangeArrowheads="1"/>
              </p:cNvSpPr>
              <p:nvPr/>
            </p:nvSpPr>
            <p:spPr bwMode="auto">
              <a:xfrm>
                <a:off x="1995488" y="1820863"/>
                <a:ext cx="396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7" name="Rectangle 18">
                <a:extLst>
                  <a:ext uri="{FF2B5EF4-FFF2-40B4-BE49-F238E27FC236}">
                    <a16:creationId xmlns:a16="http://schemas.microsoft.com/office/drawing/2014/main" id="{2CF200E8-ED6F-2F92-B5D7-6DE340175725}"/>
                  </a:ext>
                </a:extLst>
              </p:cNvPr>
              <p:cNvSpPr>
                <a:spLocks noChangeArrowheads="1"/>
              </p:cNvSpPr>
              <p:nvPr/>
            </p:nvSpPr>
            <p:spPr bwMode="auto">
              <a:xfrm>
                <a:off x="1373188" y="1887538"/>
                <a:ext cx="6016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8" name="Rectangle 19">
                <a:extLst>
                  <a:ext uri="{FF2B5EF4-FFF2-40B4-BE49-F238E27FC236}">
                    <a16:creationId xmlns:a16="http://schemas.microsoft.com/office/drawing/2014/main" id="{FF1E4266-59B2-787A-90C2-4BCDA3350FEB}"/>
                  </a:ext>
                </a:extLst>
              </p:cNvPr>
              <p:cNvSpPr>
                <a:spLocks noChangeArrowheads="1"/>
              </p:cNvSpPr>
              <p:nvPr/>
            </p:nvSpPr>
            <p:spPr bwMode="auto">
              <a:xfrm>
                <a:off x="671513" y="1887538"/>
                <a:ext cx="4873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9" name="Rectangle 20">
                <a:extLst>
                  <a:ext uri="{FF2B5EF4-FFF2-40B4-BE49-F238E27FC236}">
                    <a16:creationId xmlns:a16="http://schemas.microsoft.com/office/drawing/2014/main" id="{F4689CEC-B65D-3C53-7EC4-B3C2D6272CF4}"/>
                  </a:ext>
                </a:extLst>
              </p:cNvPr>
              <p:cNvSpPr>
                <a:spLocks noChangeArrowheads="1"/>
              </p:cNvSpPr>
              <p:nvPr/>
            </p:nvSpPr>
            <p:spPr bwMode="auto">
              <a:xfrm>
                <a:off x="1179513" y="1887538"/>
                <a:ext cx="412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0" name="Freeform 21">
                <a:extLst>
                  <a:ext uri="{FF2B5EF4-FFF2-40B4-BE49-F238E27FC236}">
                    <a16:creationId xmlns:a16="http://schemas.microsoft.com/office/drawing/2014/main" id="{C01B401A-3F2A-8493-B649-866F1DA9D572}"/>
                  </a:ext>
                </a:extLst>
              </p:cNvPr>
              <p:cNvSpPr>
                <a:spLocks/>
              </p:cNvSpPr>
              <p:nvPr/>
            </p:nvSpPr>
            <p:spPr bwMode="auto">
              <a:xfrm>
                <a:off x="1179513" y="1714501"/>
                <a:ext cx="41275" cy="157163"/>
              </a:xfrm>
              <a:custGeom>
                <a:avLst/>
                <a:gdLst>
                  <a:gd name="T0" fmla="*/ 0 w 76"/>
                  <a:gd name="T1" fmla="*/ 297 h 297"/>
                  <a:gd name="T2" fmla="*/ 76 w 76"/>
                  <a:gd name="T3" fmla="*/ 297 h 297"/>
                  <a:gd name="T4" fmla="*/ 76 w 76"/>
                  <a:gd name="T5" fmla="*/ 202 h 297"/>
                  <a:gd name="T6" fmla="*/ 76 w 76"/>
                  <a:gd name="T7" fmla="*/ 0 h 297"/>
                  <a:gd name="T8" fmla="*/ 0 w 76"/>
                  <a:gd name="T9" fmla="*/ 0 h 297"/>
                  <a:gd name="T10" fmla="*/ 0 w 76"/>
                  <a:gd name="T11" fmla="*/ 202 h 297"/>
                  <a:gd name="T12" fmla="*/ 0 w 76"/>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76" h="297">
                    <a:moveTo>
                      <a:pt x="0" y="297"/>
                    </a:moveTo>
                    <a:lnTo>
                      <a:pt x="76" y="297"/>
                    </a:lnTo>
                    <a:lnTo>
                      <a:pt x="76" y="202"/>
                    </a:lnTo>
                    <a:lnTo>
                      <a:pt x="76" y="0"/>
                    </a:lnTo>
                    <a:lnTo>
                      <a:pt x="0" y="0"/>
                    </a:lnTo>
                    <a:lnTo>
                      <a:pt x="0" y="202"/>
                    </a:lnTo>
                    <a:lnTo>
                      <a:pt x="0" y="2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1" name="Rectangle 22">
                <a:extLst>
                  <a:ext uri="{FF2B5EF4-FFF2-40B4-BE49-F238E27FC236}">
                    <a16:creationId xmlns:a16="http://schemas.microsoft.com/office/drawing/2014/main" id="{754D14C7-E16D-E4A0-2D81-65DE65FE7731}"/>
                  </a:ext>
                </a:extLst>
              </p:cNvPr>
              <p:cNvSpPr>
                <a:spLocks noChangeArrowheads="1"/>
              </p:cNvSpPr>
              <p:nvPr/>
            </p:nvSpPr>
            <p:spPr bwMode="auto">
              <a:xfrm>
                <a:off x="1246188" y="1820863"/>
                <a:ext cx="36513"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2" name="Rectangle 23">
                <a:extLst>
                  <a:ext uri="{FF2B5EF4-FFF2-40B4-BE49-F238E27FC236}">
                    <a16:creationId xmlns:a16="http://schemas.microsoft.com/office/drawing/2014/main" id="{BD7C48B9-AB17-DB9B-8C39-F96FB29AAEFA}"/>
                  </a:ext>
                </a:extLst>
              </p:cNvPr>
              <p:cNvSpPr>
                <a:spLocks noChangeArrowheads="1"/>
              </p:cNvSpPr>
              <p:nvPr/>
            </p:nvSpPr>
            <p:spPr bwMode="auto">
              <a:xfrm>
                <a:off x="1246188" y="1887538"/>
                <a:ext cx="365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3" name="Rectangle 24">
                <a:extLst>
                  <a:ext uri="{FF2B5EF4-FFF2-40B4-BE49-F238E27FC236}">
                    <a16:creationId xmlns:a16="http://schemas.microsoft.com/office/drawing/2014/main" id="{950D23C1-41A2-711B-2BBC-9D8AB75C614D}"/>
                  </a:ext>
                </a:extLst>
              </p:cNvPr>
              <p:cNvSpPr>
                <a:spLocks noChangeArrowheads="1"/>
              </p:cNvSpPr>
              <p:nvPr/>
            </p:nvSpPr>
            <p:spPr bwMode="auto">
              <a:xfrm>
                <a:off x="1308101" y="1887538"/>
                <a:ext cx="412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4" name="Freeform 25">
                <a:extLst>
                  <a:ext uri="{FF2B5EF4-FFF2-40B4-BE49-F238E27FC236}">
                    <a16:creationId xmlns:a16="http://schemas.microsoft.com/office/drawing/2014/main" id="{A920C680-D04C-71E8-1D2C-0835069AAF9E}"/>
                  </a:ext>
                </a:extLst>
              </p:cNvPr>
              <p:cNvSpPr>
                <a:spLocks/>
              </p:cNvSpPr>
              <p:nvPr/>
            </p:nvSpPr>
            <p:spPr bwMode="auto">
              <a:xfrm>
                <a:off x="1308101" y="1755776"/>
                <a:ext cx="41275" cy="115888"/>
              </a:xfrm>
              <a:custGeom>
                <a:avLst/>
                <a:gdLst>
                  <a:gd name="T0" fmla="*/ 0 w 76"/>
                  <a:gd name="T1" fmla="*/ 217 h 217"/>
                  <a:gd name="T2" fmla="*/ 76 w 76"/>
                  <a:gd name="T3" fmla="*/ 217 h 217"/>
                  <a:gd name="T4" fmla="*/ 76 w 76"/>
                  <a:gd name="T5" fmla="*/ 122 h 217"/>
                  <a:gd name="T6" fmla="*/ 76 w 76"/>
                  <a:gd name="T7" fmla="*/ 0 h 217"/>
                  <a:gd name="T8" fmla="*/ 0 w 76"/>
                  <a:gd name="T9" fmla="*/ 0 h 217"/>
                  <a:gd name="T10" fmla="*/ 0 w 76"/>
                  <a:gd name="T11" fmla="*/ 122 h 217"/>
                  <a:gd name="T12" fmla="*/ 0 w 76"/>
                  <a:gd name="T13" fmla="*/ 217 h 217"/>
                </a:gdLst>
                <a:ahLst/>
                <a:cxnLst>
                  <a:cxn ang="0">
                    <a:pos x="T0" y="T1"/>
                  </a:cxn>
                  <a:cxn ang="0">
                    <a:pos x="T2" y="T3"/>
                  </a:cxn>
                  <a:cxn ang="0">
                    <a:pos x="T4" y="T5"/>
                  </a:cxn>
                  <a:cxn ang="0">
                    <a:pos x="T6" y="T7"/>
                  </a:cxn>
                  <a:cxn ang="0">
                    <a:pos x="T8" y="T9"/>
                  </a:cxn>
                  <a:cxn ang="0">
                    <a:pos x="T10" y="T11"/>
                  </a:cxn>
                  <a:cxn ang="0">
                    <a:pos x="T12" y="T13"/>
                  </a:cxn>
                </a:cxnLst>
                <a:rect l="0" t="0" r="r" b="b"/>
                <a:pathLst>
                  <a:path w="76" h="217">
                    <a:moveTo>
                      <a:pt x="0" y="217"/>
                    </a:moveTo>
                    <a:lnTo>
                      <a:pt x="76" y="217"/>
                    </a:lnTo>
                    <a:lnTo>
                      <a:pt x="76" y="122"/>
                    </a:lnTo>
                    <a:lnTo>
                      <a:pt x="76" y="0"/>
                    </a:lnTo>
                    <a:lnTo>
                      <a:pt x="0" y="0"/>
                    </a:lnTo>
                    <a:lnTo>
                      <a:pt x="0" y="122"/>
                    </a:lnTo>
                    <a:lnTo>
                      <a:pt x="0"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0" name="群組 39">
              <a:extLst>
                <a:ext uri="{FF2B5EF4-FFF2-40B4-BE49-F238E27FC236}">
                  <a16:creationId xmlns:a16="http://schemas.microsoft.com/office/drawing/2014/main" id="{F374AF63-D482-A9B1-85A6-CB0457ECE948}"/>
                </a:ext>
              </a:extLst>
            </p:cNvPr>
            <p:cNvGrpSpPr/>
            <p:nvPr/>
          </p:nvGrpSpPr>
          <p:grpSpPr>
            <a:xfrm>
              <a:off x="4504885" y="1978001"/>
              <a:ext cx="3850961" cy="3822632"/>
              <a:chOff x="4192891" y="1787105"/>
              <a:chExt cx="3937468" cy="3908502"/>
            </a:xfrm>
          </p:grpSpPr>
          <p:grpSp>
            <p:nvGrpSpPr>
              <p:cNvPr id="47" name="群組 46">
                <a:extLst>
                  <a:ext uri="{FF2B5EF4-FFF2-40B4-BE49-F238E27FC236}">
                    <a16:creationId xmlns:a16="http://schemas.microsoft.com/office/drawing/2014/main" id="{BCFC865D-1650-998C-B776-155C13BE11E6}"/>
                  </a:ext>
                </a:extLst>
              </p:cNvPr>
              <p:cNvGrpSpPr/>
              <p:nvPr/>
            </p:nvGrpSpPr>
            <p:grpSpPr>
              <a:xfrm>
                <a:off x="4474501" y="1787105"/>
                <a:ext cx="3655858" cy="3908502"/>
                <a:chOff x="4474501" y="1787105"/>
                <a:chExt cx="3655858" cy="3908502"/>
              </a:xfrm>
            </p:grpSpPr>
            <p:sp>
              <p:nvSpPr>
                <p:cNvPr id="49" name="甜甜圈 48">
                  <a:extLst>
                    <a:ext uri="{FF2B5EF4-FFF2-40B4-BE49-F238E27FC236}">
                      <a16:creationId xmlns:a16="http://schemas.microsoft.com/office/drawing/2014/main" id="{CB57A552-9480-BD5C-6EEC-F473F8584A2B}"/>
                    </a:ext>
                  </a:extLst>
                </p:cNvPr>
                <p:cNvSpPr/>
                <p:nvPr/>
              </p:nvSpPr>
              <p:spPr>
                <a:xfrm>
                  <a:off x="4474501" y="2075637"/>
                  <a:ext cx="3364310" cy="3364310"/>
                </a:xfrm>
                <a:prstGeom prst="donut">
                  <a:avLst>
                    <a:gd name="adj" fmla="val 2465"/>
                  </a:avLst>
                </a:prstGeom>
                <a:solidFill>
                  <a:srgbClr val="0B2A43"/>
                </a:solidFill>
                <a:ln>
                  <a:noFill/>
                </a:ln>
                <a:effectLst>
                  <a:innerShdw blurRad="114300">
                    <a:srgbClr val="5C7396"/>
                  </a:innerShdw>
                </a:effectLst>
              </p:spPr>
              <p:txBody>
                <a:bodyPr vert="horz" wrap="square" lIns="91440" tIns="45720" rIns="91440" bIns="45720" numCol="1" anchor="t" anchorCtr="0" compatLnSpc="1">
                  <a:prstTxWarp prst="textNoShape">
                    <a:avLst/>
                  </a:prstTxWarp>
                </a:bodyPr>
                <a:lstStyle/>
                <a:p>
                  <a:pPr algn="ctr"/>
                  <a:endParaRPr lang="zh-TW" altLang="en-US" dirty="0"/>
                </a:p>
              </p:txBody>
            </p:sp>
            <p:grpSp>
              <p:nvGrpSpPr>
                <p:cNvPr id="50" name="群組 49">
                  <a:extLst>
                    <a:ext uri="{FF2B5EF4-FFF2-40B4-BE49-F238E27FC236}">
                      <a16:creationId xmlns:a16="http://schemas.microsoft.com/office/drawing/2014/main" id="{9127D662-BEC3-1577-0D83-1D3804852B43}"/>
                    </a:ext>
                  </a:extLst>
                </p:cNvPr>
                <p:cNvGrpSpPr/>
                <p:nvPr/>
              </p:nvGrpSpPr>
              <p:grpSpPr>
                <a:xfrm>
                  <a:off x="4622439" y="2207748"/>
                  <a:ext cx="3068335" cy="3042894"/>
                  <a:chOff x="4176533" y="282213"/>
                  <a:chExt cx="572504" cy="502832"/>
                </a:xfrm>
              </p:grpSpPr>
              <p:sp>
                <p:nvSpPr>
                  <p:cNvPr id="263" name="橢圓 262">
                    <a:extLst>
                      <a:ext uri="{FF2B5EF4-FFF2-40B4-BE49-F238E27FC236}">
                        <a16:creationId xmlns:a16="http://schemas.microsoft.com/office/drawing/2014/main" id="{4B0737F8-41F8-F383-B341-7486514B45F4}"/>
                      </a:ext>
                    </a:extLst>
                  </p:cNvPr>
                  <p:cNvSpPr/>
                  <p:nvPr/>
                </p:nvSpPr>
                <p:spPr>
                  <a:xfrm>
                    <a:off x="4176533" y="282213"/>
                    <a:ext cx="566175" cy="501431"/>
                  </a:xfrm>
                  <a:prstGeom prst="ellipse">
                    <a:avLst/>
                  </a:prstGeom>
                  <a:gradFill flip="none" rotWithShape="1">
                    <a:gsLst>
                      <a:gs pos="38000">
                        <a:srgbClr val="F1F3F6"/>
                      </a:gs>
                      <a:gs pos="88000">
                        <a:srgbClr val="F1F3F6"/>
                      </a:gs>
                    </a:gsLst>
                    <a:lin ang="16200000" scaled="1"/>
                    <a:tileRect/>
                  </a:gradFill>
                  <a:ln>
                    <a:noFill/>
                  </a:ln>
                  <a:effectLst>
                    <a:outerShdw blurRad="101600" dist="38100" dir="2700000" algn="tl" rotWithShape="0">
                      <a:srgbClr val="A2B1C6">
                        <a:alpha val="40000"/>
                      </a:srgb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64" name="橢圓 263">
                    <a:extLst>
                      <a:ext uri="{FF2B5EF4-FFF2-40B4-BE49-F238E27FC236}">
                        <a16:creationId xmlns:a16="http://schemas.microsoft.com/office/drawing/2014/main" id="{2D7CF2AD-F6C3-B23B-24D1-500C521EA5BE}"/>
                      </a:ext>
                    </a:extLst>
                  </p:cNvPr>
                  <p:cNvSpPr/>
                  <p:nvPr/>
                </p:nvSpPr>
                <p:spPr>
                  <a:xfrm>
                    <a:off x="4182862" y="283614"/>
                    <a:ext cx="566175" cy="501431"/>
                  </a:xfrm>
                  <a:prstGeom prst="ellipse">
                    <a:avLst/>
                  </a:prstGeom>
                  <a:gradFill flip="none" rotWithShape="1">
                    <a:gsLst>
                      <a:gs pos="6000">
                        <a:schemeClr val="bg1"/>
                      </a:gs>
                      <a:gs pos="66000">
                        <a:schemeClr val="bg1"/>
                      </a:gs>
                    </a:gsLst>
                    <a:lin ang="2700000" scaled="1"/>
                    <a:tileRect/>
                  </a:gradFill>
                  <a:ln>
                    <a:noFill/>
                  </a:ln>
                  <a:effectLst>
                    <a:outerShdw blurRad="422463" sx="102000" sy="102000" algn="ctr" rotWithShape="0">
                      <a:srgbClr val="5C7396">
                        <a:alpha val="40000"/>
                      </a:srgb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sp>
              <p:nvSpPr>
                <p:cNvPr id="51" name="Freeform 62">
                  <a:extLst>
                    <a:ext uri="{FF2B5EF4-FFF2-40B4-BE49-F238E27FC236}">
                      <a16:creationId xmlns:a16="http://schemas.microsoft.com/office/drawing/2014/main" id="{F3C4AED4-90F7-0379-9A4F-606032FFE746}"/>
                    </a:ext>
                  </a:extLst>
                </p:cNvPr>
                <p:cNvSpPr>
                  <a:spLocks/>
                </p:cNvSpPr>
                <p:nvPr/>
              </p:nvSpPr>
              <p:spPr bwMode="auto">
                <a:xfrm>
                  <a:off x="4727270" y="2327055"/>
                  <a:ext cx="2867635" cy="2823323"/>
                </a:xfrm>
                <a:custGeom>
                  <a:avLst/>
                  <a:gdLst>
                    <a:gd name="T0" fmla="*/ 4074 w 7393"/>
                    <a:gd name="T1" fmla="*/ 19 h 7593"/>
                    <a:gd name="T2" fmla="*/ 4620 w 7393"/>
                    <a:gd name="T3" fmla="*/ 119 h 7593"/>
                    <a:gd name="T4" fmla="*/ 5135 w 7393"/>
                    <a:gd name="T5" fmla="*/ 298 h 7593"/>
                    <a:gd name="T6" fmla="*/ 5613 w 7393"/>
                    <a:gd name="T7" fmla="*/ 549 h 7593"/>
                    <a:gd name="T8" fmla="*/ 6048 w 7393"/>
                    <a:gd name="T9" fmla="*/ 867 h 7593"/>
                    <a:gd name="T10" fmla="*/ 6432 w 7393"/>
                    <a:gd name="T11" fmla="*/ 1244 h 7593"/>
                    <a:gd name="T12" fmla="*/ 6761 w 7393"/>
                    <a:gd name="T13" fmla="*/ 1673 h 7593"/>
                    <a:gd name="T14" fmla="*/ 7028 w 7393"/>
                    <a:gd name="T15" fmla="*/ 2150 h 7593"/>
                    <a:gd name="T16" fmla="*/ 7227 w 7393"/>
                    <a:gd name="T17" fmla="*/ 2668 h 7593"/>
                    <a:gd name="T18" fmla="*/ 7350 w 7393"/>
                    <a:gd name="T19" fmla="*/ 3218 h 7593"/>
                    <a:gd name="T20" fmla="*/ 7393 w 7393"/>
                    <a:gd name="T21" fmla="*/ 3796 h 7593"/>
                    <a:gd name="T22" fmla="*/ 7350 w 7393"/>
                    <a:gd name="T23" fmla="*/ 4375 h 7593"/>
                    <a:gd name="T24" fmla="*/ 7227 w 7393"/>
                    <a:gd name="T25" fmla="*/ 4925 h 7593"/>
                    <a:gd name="T26" fmla="*/ 7028 w 7393"/>
                    <a:gd name="T27" fmla="*/ 5443 h 7593"/>
                    <a:gd name="T28" fmla="*/ 6761 w 7393"/>
                    <a:gd name="T29" fmla="*/ 5920 h 7593"/>
                    <a:gd name="T30" fmla="*/ 6432 w 7393"/>
                    <a:gd name="T31" fmla="*/ 6349 h 7593"/>
                    <a:gd name="T32" fmla="*/ 6048 w 7393"/>
                    <a:gd name="T33" fmla="*/ 6726 h 7593"/>
                    <a:gd name="T34" fmla="*/ 5613 w 7393"/>
                    <a:gd name="T35" fmla="*/ 7044 h 7593"/>
                    <a:gd name="T36" fmla="*/ 5135 w 7393"/>
                    <a:gd name="T37" fmla="*/ 7295 h 7593"/>
                    <a:gd name="T38" fmla="*/ 4620 w 7393"/>
                    <a:gd name="T39" fmla="*/ 7474 h 7593"/>
                    <a:gd name="T40" fmla="*/ 4074 w 7393"/>
                    <a:gd name="T41" fmla="*/ 7574 h 7593"/>
                    <a:gd name="T42" fmla="*/ 3507 w 7393"/>
                    <a:gd name="T43" fmla="*/ 7588 h 7593"/>
                    <a:gd name="T44" fmla="*/ 2952 w 7393"/>
                    <a:gd name="T45" fmla="*/ 7517 h 7593"/>
                    <a:gd name="T46" fmla="*/ 2425 w 7393"/>
                    <a:gd name="T47" fmla="*/ 7363 h 7593"/>
                    <a:gd name="T48" fmla="*/ 1935 w 7393"/>
                    <a:gd name="T49" fmla="*/ 7135 h 7593"/>
                    <a:gd name="T50" fmla="*/ 1485 w 7393"/>
                    <a:gd name="T51" fmla="*/ 6839 h 7593"/>
                    <a:gd name="T52" fmla="*/ 1082 w 7393"/>
                    <a:gd name="T53" fmla="*/ 6481 h 7593"/>
                    <a:gd name="T54" fmla="*/ 734 w 7393"/>
                    <a:gd name="T55" fmla="*/ 6068 h 7593"/>
                    <a:gd name="T56" fmla="*/ 446 w 7393"/>
                    <a:gd name="T57" fmla="*/ 5607 h 7593"/>
                    <a:gd name="T58" fmla="*/ 224 w 7393"/>
                    <a:gd name="T59" fmla="*/ 5102 h 7593"/>
                    <a:gd name="T60" fmla="*/ 75 w 7393"/>
                    <a:gd name="T61" fmla="*/ 4562 h 7593"/>
                    <a:gd name="T62" fmla="*/ 5 w 7393"/>
                    <a:gd name="T63" fmla="*/ 3992 h 7593"/>
                    <a:gd name="T64" fmla="*/ 19 w 7393"/>
                    <a:gd name="T65" fmla="*/ 3409 h 7593"/>
                    <a:gd name="T66" fmla="*/ 116 w 7393"/>
                    <a:gd name="T67" fmla="*/ 2847 h 7593"/>
                    <a:gd name="T68" fmla="*/ 291 w 7393"/>
                    <a:gd name="T69" fmla="*/ 2318 h 7593"/>
                    <a:gd name="T70" fmla="*/ 535 w 7393"/>
                    <a:gd name="T71" fmla="*/ 1827 h 7593"/>
                    <a:gd name="T72" fmla="*/ 844 w 7393"/>
                    <a:gd name="T73" fmla="*/ 1381 h 7593"/>
                    <a:gd name="T74" fmla="*/ 1211 w 7393"/>
                    <a:gd name="T75" fmla="*/ 986 h 7593"/>
                    <a:gd name="T76" fmla="*/ 1630 w 7393"/>
                    <a:gd name="T77" fmla="*/ 648 h 7593"/>
                    <a:gd name="T78" fmla="*/ 2093 w 7393"/>
                    <a:gd name="T79" fmla="*/ 374 h 7593"/>
                    <a:gd name="T80" fmla="*/ 2597 w 7393"/>
                    <a:gd name="T81" fmla="*/ 170 h 7593"/>
                    <a:gd name="T82" fmla="*/ 3134 w 7393"/>
                    <a:gd name="T83" fmla="*/ 43 h 7593"/>
                    <a:gd name="T84" fmla="*/ 3696 w 7393"/>
                    <a:gd name="T85" fmla="*/ 0 h 7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93" h="7593">
                      <a:moveTo>
                        <a:pt x="3696" y="0"/>
                      </a:moveTo>
                      <a:lnTo>
                        <a:pt x="3886" y="5"/>
                      </a:lnTo>
                      <a:lnTo>
                        <a:pt x="4074" y="19"/>
                      </a:lnTo>
                      <a:lnTo>
                        <a:pt x="4259" y="43"/>
                      </a:lnTo>
                      <a:lnTo>
                        <a:pt x="4441" y="76"/>
                      </a:lnTo>
                      <a:lnTo>
                        <a:pt x="4620" y="119"/>
                      </a:lnTo>
                      <a:lnTo>
                        <a:pt x="4796" y="170"/>
                      </a:lnTo>
                      <a:lnTo>
                        <a:pt x="4968" y="230"/>
                      </a:lnTo>
                      <a:lnTo>
                        <a:pt x="5135" y="298"/>
                      </a:lnTo>
                      <a:lnTo>
                        <a:pt x="5299" y="374"/>
                      </a:lnTo>
                      <a:lnTo>
                        <a:pt x="5458" y="458"/>
                      </a:lnTo>
                      <a:lnTo>
                        <a:pt x="5613" y="549"/>
                      </a:lnTo>
                      <a:lnTo>
                        <a:pt x="5763" y="648"/>
                      </a:lnTo>
                      <a:lnTo>
                        <a:pt x="5908" y="754"/>
                      </a:lnTo>
                      <a:lnTo>
                        <a:pt x="6048" y="867"/>
                      </a:lnTo>
                      <a:lnTo>
                        <a:pt x="6182" y="986"/>
                      </a:lnTo>
                      <a:lnTo>
                        <a:pt x="6310" y="1112"/>
                      </a:lnTo>
                      <a:lnTo>
                        <a:pt x="6432" y="1244"/>
                      </a:lnTo>
                      <a:lnTo>
                        <a:pt x="6549" y="1381"/>
                      </a:lnTo>
                      <a:lnTo>
                        <a:pt x="6659" y="1525"/>
                      </a:lnTo>
                      <a:lnTo>
                        <a:pt x="6761" y="1673"/>
                      </a:lnTo>
                      <a:lnTo>
                        <a:pt x="6858" y="1827"/>
                      </a:lnTo>
                      <a:lnTo>
                        <a:pt x="6947" y="1986"/>
                      </a:lnTo>
                      <a:lnTo>
                        <a:pt x="7028" y="2150"/>
                      </a:lnTo>
                      <a:lnTo>
                        <a:pt x="7102" y="2318"/>
                      </a:lnTo>
                      <a:lnTo>
                        <a:pt x="7169" y="2491"/>
                      </a:lnTo>
                      <a:lnTo>
                        <a:pt x="7227" y="2668"/>
                      </a:lnTo>
                      <a:lnTo>
                        <a:pt x="7277" y="2847"/>
                      </a:lnTo>
                      <a:lnTo>
                        <a:pt x="7318" y="3031"/>
                      </a:lnTo>
                      <a:lnTo>
                        <a:pt x="7350" y="3218"/>
                      </a:lnTo>
                      <a:lnTo>
                        <a:pt x="7374" y="3409"/>
                      </a:lnTo>
                      <a:lnTo>
                        <a:pt x="7388" y="3601"/>
                      </a:lnTo>
                      <a:lnTo>
                        <a:pt x="7393" y="3796"/>
                      </a:lnTo>
                      <a:lnTo>
                        <a:pt x="7388" y="3992"/>
                      </a:lnTo>
                      <a:lnTo>
                        <a:pt x="7374" y="4184"/>
                      </a:lnTo>
                      <a:lnTo>
                        <a:pt x="7350" y="4375"/>
                      </a:lnTo>
                      <a:lnTo>
                        <a:pt x="7318" y="4562"/>
                      </a:lnTo>
                      <a:lnTo>
                        <a:pt x="7277" y="4746"/>
                      </a:lnTo>
                      <a:lnTo>
                        <a:pt x="7227" y="4925"/>
                      </a:lnTo>
                      <a:lnTo>
                        <a:pt x="7169" y="5102"/>
                      </a:lnTo>
                      <a:lnTo>
                        <a:pt x="7102" y="5275"/>
                      </a:lnTo>
                      <a:lnTo>
                        <a:pt x="7028" y="5443"/>
                      </a:lnTo>
                      <a:lnTo>
                        <a:pt x="6947" y="5607"/>
                      </a:lnTo>
                      <a:lnTo>
                        <a:pt x="6858" y="5766"/>
                      </a:lnTo>
                      <a:lnTo>
                        <a:pt x="6761" y="5920"/>
                      </a:lnTo>
                      <a:lnTo>
                        <a:pt x="6659" y="6068"/>
                      </a:lnTo>
                      <a:lnTo>
                        <a:pt x="6549" y="6212"/>
                      </a:lnTo>
                      <a:lnTo>
                        <a:pt x="6432" y="6349"/>
                      </a:lnTo>
                      <a:lnTo>
                        <a:pt x="6310" y="6481"/>
                      </a:lnTo>
                      <a:lnTo>
                        <a:pt x="6182" y="6607"/>
                      </a:lnTo>
                      <a:lnTo>
                        <a:pt x="6048" y="6726"/>
                      </a:lnTo>
                      <a:lnTo>
                        <a:pt x="5908" y="6839"/>
                      </a:lnTo>
                      <a:lnTo>
                        <a:pt x="5763" y="6945"/>
                      </a:lnTo>
                      <a:lnTo>
                        <a:pt x="5613" y="7044"/>
                      </a:lnTo>
                      <a:lnTo>
                        <a:pt x="5458" y="7135"/>
                      </a:lnTo>
                      <a:lnTo>
                        <a:pt x="5299" y="7219"/>
                      </a:lnTo>
                      <a:lnTo>
                        <a:pt x="5135" y="7295"/>
                      </a:lnTo>
                      <a:lnTo>
                        <a:pt x="4968" y="7363"/>
                      </a:lnTo>
                      <a:lnTo>
                        <a:pt x="4796" y="7423"/>
                      </a:lnTo>
                      <a:lnTo>
                        <a:pt x="4620" y="7474"/>
                      </a:lnTo>
                      <a:lnTo>
                        <a:pt x="4441" y="7517"/>
                      </a:lnTo>
                      <a:lnTo>
                        <a:pt x="4259" y="7550"/>
                      </a:lnTo>
                      <a:lnTo>
                        <a:pt x="4074" y="7574"/>
                      </a:lnTo>
                      <a:lnTo>
                        <a:pt x="3886" y="7588"/>
                      </a:lnTo>
                      <a:lnTo>
                        <a:pt x="3696" y="7593"/>
                      </a:lnTo>
                      <a:lnTo>
                        <a:pt x="3507" y="7588"/>
                      </a:lnTo>
                      <a:lnTo>
                        <a:pt x="3318" y="7574"/>
                      </a:lnTo>
                      <a:lnTo>
                        <a:pt x="3134" y="7550"/>
                      </a:lnTo>
                      <a:lnTo>
                        <a:pt x="2952" y="7517"/>
                      </a:lnTo>
                      <a:lnTo>
                        <a:pt x="2773" y="7474"/>
                      </a:lnTo>
                      <a:lnTo>
                        <a:pt x="2597" y="7423"/>
                      </a:lnTo>
                      <a:lnTo>
                        <a:pt x="2425" y="7363"/>
                      </a:lnTo>
                      <a:lnTo>
                        <a:pt x="2257" y="7295"/>
                      </a:lnTo>
                      <a:lnTo>
                        <a:pt x="2093" y="7219"/>
                      </a:lnTo>
                      <a:lnTo>
                        <a:pt x="1935" y="7135"/>
                      </a:lnTo>
                      <a:lnTo>
                        <a:pt x="1780" y="7044"/>
                      </a:lnTo>
                      <a:lnTo>
                        <a:pt x="1630" y="6945"/>
                      </a:lnTo>
                      <a:lnTo>
                        <a:pt x="1485" y="6839"/>
                      </a:lnTo>
                      <a:lnTo>
                        <a:pt x="1345" y="6726"/>
                      </a:lnTo>
                      <a:lnTo>
                        <a:pt x="1211" y="6607"/>
                      </a:lnTo>
                      <a:lnTo>
                        <a:pt x="1082" y="6481"/>
                      </a:lnTo>
                      <a:lnTo>
                        <a:pt x="961" y="6349"/>
                      </a:lnTo>
                      <a:lnTo>
                        <a:pt x="844" y="6212"/>
                      </a:lnTo>
                      <a:lnTo>
                        <a:pt x="734" y="6068"/>
                      </a:lnTo>
                      <a:lnTo>
                        <a:pt x="631" y="5920"/>
                      </a:lnTo>
                      <a:lnTo>
                        <a:pt x="535" y="5766"/>
                      </a:lnTo>
                      <a:lnTo>
                        <a:pt x="446" y="5607"/>
                      </a:lnTo>
                      <a:lnTo>
                        <a:pt x="365" y="5443"/>
                      </a:lnTo>
                      <a:lnTo>
                        <a:pt x="291" y="5275"/>
                      </a:lnTo>
                      <a:lnTo>
                        <a:pt x="224" y="5102"/>
                      </a:lnTo>
                      <a:lnTo>
                        <a:pt x="166" y="4925"/>
                      </a:lnTo>
                      <a:lnTo>
                        <a:pt x="116" y="4746"/>
                      </a:lnTo>
                      <a:lnTo>
                        <a:pt x="75" y="4562"/>
                      </a:lnTo>
                      <a:lnTo>
                        <a:pt x="42" y="4375"/>
                      </a:lnTo>
                      <a:lnTo>
                        <a:pt x="19" y="4184"/>
                      </a:lnTo>
                      <a:lnTo>
                        <a:pt x="5" y="3992"/>
                      </a:lnTo>
                      <a:lnTo>
                        <a:pt x="0" y="3796"/>
                      </a:lnTo>
                      <a:lnTo>
                        <a:pt x="5" y="3601"/>
                      </a:lnTo>
                      <a:lnTo>
                        <a:pt x="19" y="3409"/>
                      </a:lnTo>
                      <a:lnTo>
                        <a:pt x="42" y="3218"/>
                      </a:lnTo>
                      <a:lnTo>
                        <a:pt x="75" y="3031"/>
                      </a:lnTo>
                      <a:lnTo>
                        <a:pt x="116" y="2847"/>
                      </a:lnTo>
                      <a:lnTo>
                        <a:pt x="166" y="2668"/>
                      </a:lnTo>
                      <a:lnTo>
                        <a:pt x="224" y="2491"/>
                      </a:lnTo>
                      <a:lnTo>
                        <a:pt x="291" y="2318"/>
                      </a:lnTo>
                      <a:lnTo>
                        <a:pt x="365" y="2150"/>
                      </a:lnTo>
                      <a:lnTo>
                        <a:pt x="446" y="1986"/>
                      </a:lnTo>
                      <a:lnTo>
                        <a:pt x="535" y="1827"/>
                      </a:lnTo>
                      <a:lnTo>
                        <a:pt x="631" y="1673"/>
                      </a:lnTo>
                      <a:lnTo>
                        <a:pt x="734" y="1525"/>
                      </a:lnTo>
                      <a:lnTo>
                        <a:pt x="844" y="1381"/>
                      </a:lnTo>
                      <a:lnTo>
                        <a:pt x="961" y="1244"/>
                      </a:lnTo>
                      <a:lnTo>
                        <a:pt x="1082" y="1112"/>
                      </a:lnTo>
                      <a:lnTo>
                        <a:pt x="1211" y="986"/>
                      </a:lnTo>
                      <a:lnTo>
                        <a:pt x="1345" y="867"/>
                      </a:lnTo>
                      <a:lnTo>
                        <a:pt x="1485" y="754"/>
                      </a:lnTo>
                      <a:lnTo>
                        <a:pt x="1630" y="648"/>
                      </a:lnTo>
                      <a:lnTo>
                        <a:pt x="1780" y="549"/>
                      </a:lnTo>
                      <a:lnTo>
                        <a:pt x="1935" y="458"/>
                      </a:lnTo>
                      <a:lnTo>
                        <a:pt x="2093" y="374"/>
                      </a:lnTo>
                      <a:lnTo>
                        <a:pt x="2257" y="298"/>
                      </a:lnTo>
                      <a:lnTo>
                        <a:pt x="2425" y="230"/>
                      </a:lnTo>
                      <a:lnTo>
                        <a:pt x="2597" y="170"/>
                      </a:lnTo>
                      <a:lnTo>
                        <a:pt x="2773" y="119"/>
                      </a:lnTo>
                      <a:lnTo>
                        <a:pt x="2952" y="76"/>
                      </a:lnTo>
                      <a:lnTo>
                        <a:pt x="3134" y="43"/>
                      </a:lnTo>
                      <a:lnTo>
                        <a:pt x="3318" y="19"/>
                      </a:lnTo>
                      <a:lnTo>
                        <a:pt x="3507" y="5"/>
                      </a:lnTo>
                      <a:lnTo>
                        <a:pt x="3696" y="0"/>
                      </a:lnTo>
                      <a:close/>
                    </a:path>
                  </a:pathLst>
                </a:custGeom>
                <a:gradFill flip="none" rotWithShape="1">
                  <a:gsLst>
                    <a:gs pos="38000">
                      <a:srgbClr val="39BFCC"/>
                    </a:gs>
                    <a:gs pos="88000">
                      <a:srgbClr val="68D6D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52" name="文字方塊 51">
                  <a:extLst>
                    <a:ext uri="{FF2B5EF4-FFF2-40B4-BE49-F238E27FC236}">
                      <a16:creationId xmlns:a16="http://schemas.microsoft.com/office/drawing/2014/main" id="{F5D18D66-76E3-CB1A-275B-70880BDD468A}"/>
                    </a:ext>
                  </a:extLst>
                </p:cNvPr>
                <p:cNvSpPr txBox="1"/>
                <p:nvPr/>
              </p:nvSpPr>
              <p:spPr>
                <a:xfrm>
                  <a:off x="4502987" y="2789377"/>
                  <a:ext cx="3176712" cy="833929"/>
                </a:xfrm>
                <a:prstGeom prst="rect">
                  <a:avLst/>
                </a:prstGeom>
                <a:noFill/>
              </p:spPr>
              <p:txBody>
                <a:bodyPr wrap="square" rtlCol="0">
                  <a:spAutoFit/>
                </a:bodyPr>
                <a:lstStyle/>
                <a:p>
                  <a:pPr algn="ctr"/>
                  <a:r>
                    <a:rPr lang="zh-TW" altLang="en-US"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重點政策 </a:t>
                  </a:r>
                  <a:endParaRPr lang="en-US" altLang="zh-TW"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254250" algn="ctr">
                    <a:spcBef>
                      <a:spcPts val="600"/>
                    </a:spcBef>
                  </a:pP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亞洲･矽谷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生技醫藥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綠能科技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智慧機械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新農業</a:t>
                  </a:r>
                </a:p>
              </p:txBody>
            </p:sp>
            <p:sp>
              <p:nvSpPr>
                <p:cNvPr id="53" name="文字方塊 52">
                  <a:extLst>
                    <a:ext uri="{FF2B5EF4-FFF2-40B4-BE49-F238E27FC236}">
                      <a16:creationId xmlns:a16="http://schemas.microsoft.com/office/drawing/2014/main" id="{426E14A7-ADB0-042A-BA57-A7B9C2530DCD}"/>
                    </a:ext>
                  </a:extLst>
                </p:cNvPr>
                <p:cNvSpPr txBox="1"/>
                <p:nvPr/>
              </p:nvSpPr>
              <p:spPr>
                <a:xfrm>
                  <a:off x="4654778" y="3830072"/>
                  <a:ext cx="3027224" cy="833929"/>
                </a:xfrm>
                <a:prstGeom prst="rect">
                  <a:avLst/>
                </a:prstGeom>
                <a:noFill/>
              </p:spPr>
              <p:txBody>
                <a:bodyPr wrap="square" rtlCol="0">
                  <a:spAutoFit/>
                </a:bodyPr>
                <a:lstStyle/>
                <a:p>
                  <a:pPr algn="ctr">
                    <a:spcBef>
                      <a:spcPts val="600"/>
                    </a:spcBef>
                  </a:pPr>
                  <a:r>
                    <a:rPr lang="zh-TW" altLang="en-US"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全球重要趨勢</a:t>
                  </a:r>
                  <a:endParaRPr lang="en-US" altLang="zh-TW"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p>
                  <a:pPr algn="ctr">
                    <a:spcBef>
                      <a:spcPts val="600"/>
                    </a:spcBef>
                  </a:pP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人工智慧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氣候變遷與災害防救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科技人才培育與延攬</a:t>
                  </a:r>
                </a:p>
              </p:txBody>
            </p:sp>
            <p:sp>
              <p:nvSpPr>
                <p:cNvPr id="54" name="矩形 53">
                  <a:extLst>
                    <a:ext uri="{FF2B5EF4-FFF2-40B4-BE49-F238E27FC236}">
                      <a16:creationId xmlns:a16="http://schemas.microsoft.com/office/drawing/2014/main" id="{A1C38494-3B37-BA53-385C-2211EF2DB312}"/>
                    </a:ext>
                  </a:extLst>
                </p:cNvPr>
                <p:cNvSpPr/>
                <p:nvPr/>
              </p:nvSpPr>
              <p:spPr>
                <a:xfrm>
                  <a:off x="6103308" y="1787105"/>
                  <a:ext cx="115560" cy="622470"/>
                </a:xfrm>
                <a:prstGeom prst="rect">
                  <a:avLst/>
                </a:prstGeom>
                <a:solidFill>
                  <a:srgbClr val="0B2A43"/>
                </a:solidFill>
                <a:ln>
                  <a:noFill/>
                </a:ln>
                <a:effectLst>
                  <a:innerShdw blurRad="114300">
                    <a:srgbClr val="5C7396"/>
                  </a:innerShdw>
                </a:effectLst>
              </p:spPr>
              <p:txBody>
                <a:bodyPr vert="horz" wrap="square" lIns="91440" tIns="45720" rIns="91440" bIns="45720" numCol="1" anchor="t" anchorCtr="0" compatLnSpc="1">
                  <a:prstTxWarp prst="textNoShape">
                    <a:avLst/>
                  </a:prstTxWarp>
                </a:bodyPr>
                <a:lstStyle/>
                <a:p>
                  <a:pPr algn="ctr"/>
                  <a:endParaRPr lang="zh-TW" altLang="en-US">
                    <a:solidFill>
                      <a:schemeClr val="tx1"/>
                    </a:solidFill>
                  </a:endParaRPr>
                </a:p>
              </p:txBody>
            </p:sp>
            <p:sp>
              <p:nvSpPr>
                <p:cNvPr id="55" name="矩形 54">
                  <a:extLst>
                    <a:ext uri="{FF2B5EF4-FFF2-40B4-BE49-F238E27FC236}">
                      <a16:creationId xmlns:a16="http://schemas.microsoft.com/office/drawing/2014/main" id="{21BBDED0-A567-D441-5B2C-2E80667B1445}"/>
                    </a:ext>
                  </a:extLst>
                </p:cNvPr>
                <p:cNvSpPr/>
                <p:nvPr/>
              </p:nvSpPr>
              <p:spPr>
                <a:xfrm>
                  <a:off x="6038220" y="5073137"/>
                  <a:ext cx="115560" cy="622470"/>
                </a:xfrm>
                <a:prstGeom prst="rect">
                  <a:avLst/>
                </a:prstGeom>
                <a:solidFill>
                  <a:srgbClr val="0B2A43"/>
                </a:solidFill>
                <a:ln>
                  <a:noFill/>
                </a:ln>
                <a:effectLst>
                  <a:innerShdw blurRad="114300">
                    <a:srgbClr val="5C7396"/>
                  </a:innerShdw>
                </a:effectLst>
              </p:spPr>
              <p:txBody>
                <a:bodyPr vert="horz" wrap="square" lIns="91440" tIns="45720" rIns="91440" bIns="45720" numCol="1" anchor="t" anchorCtr="0" compatLnSpc="1">
                  <a:prstTxWarp prst="textNoShape">
                    <a:avLst/>
                  </a:prstTxWarp>
                </a:bodyPr>
                <a:lstStyle/>
                <a:p>
                  <a:pPr algn="ctr"/>
                  <a:endParaRPr lang="zh-TW" altLang="en-US"/>
                </a:p>
              </p:txBody>
            </p:sp>
            <p:sp>
              <p:nvSpPr>
                <p:cNvPr id="56" name="矩形 55">
                  <a:extLst>
                    <a:ext uri="{FF2B5EF4-FFF2-40B4-BE49-F238E27FC236}">
                      <a16:creationId xmlns:a16="http://schemas.microsoft.com/office/drawing/2014/main" id="{A820AF72-ED34-D9B2-4758-B75434E9F2BE}"/>
                    </a:ext>
                  </a:extLst>
                </p:cNvPr>
                <p:cNvSpPr/>
                <p:nvPr/>
              </p:nvSpPr>
              <p:spPr>
                <a:xfrm rot="5400000">
                  <a:off x="7761344" y="3485431"/>
                  <a:ext cx="115560" cy="622470"/>
                </a:xfrm>
                <a:prstGeom prst="rect">
                  <a:avLst/>
                </a:prstGeom>
                <a:solidFill>
                  <a:srgbClr val="0B2A43"/>
                </a:solidFill>
                <a:ln>
                  <a:noFill/>
                </a:ln>
                <a:effectLst>
                  <a:innerShdw blurRad="114300">
                    <a:srgbClr val="5C7396"/>
                  </a:innerShdw>
                </a:effectLst>
              </p:spPr>
              <p:txBody>
                <a:bodyPr vert="horz" wrap="square" lIns="91440" tIns="45720" rIns="91440" bIns="45720" numCol="1" anchor="t" anchorCtr="0" compatLnSpc="1">
                  <a:prstTxWarp prst="textNoShape">
                    <a:avLst/>
                  </a:prstTxWarp>
                </a:bodyPr>
                <a:lstStyle/>
                <a:p>
                  <a:pPr algn="ctr"/>
                  <a:endParaRPr lang="zh-TW" altLang="en-US"/>
                </a:p>
              </p:txBody>
            </p:sp>
            <p:grpSp>
              <p:nvGrpSpPr>
                <p:cNvPr id="57" name="群組 56">
                  <a:extLst>
                    <a:ext uri="{FF2B5EF4-FFF2-40B4-BE49-F238E27FC236}">
                      <a16:creationId xmlns:a16="http://schemas.microsoft.com/office/drawing/2014/main" id="{1227E6C4-DA3F-E66A-6127-3D37BA996302}"/>
                    </a:ext>
                  </a:extLst>
                </p:cNvPr>
                <p:cNvGrpSpPr/>
                <p:nvPr/>
              </p:nvGrpSpPr>
              <p:grpSpPr>
                <a:xfrm rot="1012955">
                  <a:off x="4683428" y="2269789"/>
                  <a:ext cx="2961513" cy="2952041"/>
                  <a:chOff x="4520951" y="2183749"/>
                  <a:chExt cx="3163883" cy="3153765"/>
                </a:xfrm>
              </p:grpSpPr>
              <p:sp>
                <p:nvSpPr>
                  <p:cNvPr id="58" name="Freeform 120">
                    <a:extLst>
                      <a:ext uri="{FF2B5EF4-FFF2-40B4-BE49-F238E27FC236}">
                        <a16:creationId xmlns:a16="http://schemas.microsoft.com/office/drawing/2014/main" id="{14F21FDE-A89F-C01E-E997-E7B142803F15}"/>
                      </a:ext>
                    </a:extLst>
                  </p:cNvPr>
                  <p:cNvSpPr>
                    <a:spLocks/>
                  </p:cNvSpPr>
                  <p:nvPr/>
                </p:nvSpPr>
                <p:spPr bwMode="auto">
                  <a:xfrm>
                    <a:off x="7214936" y="4696016"/>
                    <a:ext cx="105223" cy="89018"/>
                  </a:xfrm>
                  <a:custGeom>
                    <a:avLst/>
                    <a:gdLst>
                      <a:gd name="T0" fmla="*/ 190 w 217"/>
                      <a:gd name="T1" fmla="*/ 189 h 189"/>
                      <a:gd name="T2" fmla="*/ 0 w 217"/>
                      <a:gd name="T3" fmla="*/ 33 h 189"/>
                      <a:gd name="T4" fmla="*/ 27 w 217"/>
                      <a:gd name="T5" fmla="*/ 0 h 189"/>
                      <a:gd name="T6" fmla="*/ 217 w 217"/>
                      <a:gd name="T7" fmla="*/ 154 h 189"/>
                      <a:gd name="T8" fmla="*/ 190 w 217"/>
                      <a:gd name="T9" fmla="*/ 189 h 189"/>
                    </a:gdLst>
                    <a:ahLst/>
                    <a:cxnLst>
                      <a:cxn ang="0">
                        <a:pos x="T0" y="T1"/>
                      </a:cxn>
                      <a:cxn ang="0">
                        <a:pos x="T2" y="T3"/>
                      </a:cxn>
                      <a:cxn ang="0">
                        <a:pos x="T4" y="T5"/>
                      </a:cxn>
                      <a:cxn ang="0">
                        <a:pos x="T6" y="T7"/>
                      </a:cxn>
                      <a:cxn ang="0">
                        <a:pos x="T8" y="T9"/>
                      </a:cxn>
                    </a:cxnLst>
                    <a:rect l="0" t="0" r="r" b="b"/>
                    <a:pathLst>
                      <a:path w="217" h="189">
                        <a:moveTo>
                          <a:pt x="190" y="189"/>
                        </a:moveTo>
                        <a:lnTo>
                          <a:pt x="0" y="33"/>
                        </a:lnTo>
                        <a:lnTo>
                          <a:pt x="27" y="0"/>
                        </a:lnTo>
                        <a:lnTo>
                          <a:pt x="217" y="154"/>
                        </a:lnTo>
                        <a:lnTo>
                          <a:pt x="190" y="18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9" name="Freeform 121">
                    <a:extLst>
                      <a:ext uri="{FF2B5EF4-FFF2-40B4-BE49-F238E27FC236}">
                        <a16:creationId xmlns:a16="http://schemas.microsoft.com/office/drawing/2014/main" id="{6A6409FA-CC59-1003-868E-00E298321410}"/>
                      </a:ext>
                    </a:extLst>
                  </p:cNvPr>
                  <p:cNvSpPr>
                    <a:spLocks/>
                  </p:cNvSpPr>
                  <p:nvPr/>
                </p:nvSpPr>
                <p:spPr bwMode="auto">
                  <a:xfrm>
                    <a:off x="7239440" y="4666344"/>
                    <a:ext cx="106664" cy="86192"/>
                  </a:xfrm>
                  <a:custGeom>
                    <a:avLst/>
                    <a:gdLst>
                      <a:gd name="T0" fmla="*/ 194 w 220"/>
                      <a:gd name="T1" fmla="*/ 184 h 184"/>
                      <a:gd name="T2" fmla="*/ 0 w 220"/>
                      <a:gd name="T3" fmla="*/ 35 h 184"/>
                      <a:gd name="T4" fmla="*/ 26 w 220"/>
                      <a:gd name="T5" fmla="*/ 0 h 184"/>
                      <a:gd name="T6" fmla="*/ 220 w 220"/>
                      <a:gd name="T7" fmla="*/ 149 h 184"/>
                      <a:gd name="T8" fmla="*/ 194 w 220"/>
                      <a:gd name="T9" fmla="*/ 184 h 184"/>
                    </a:gdLst>
                    <a:ahLst/>
                    <a:cxnLst>
                      <a:cxn ang="0">
                        <a:pos x="T0" y="T1"/>
                      </a:cxn>
                      <a:cxn ang="0">
                        <a:pos x="T2" y="T3"/>
                      </a:cxn>
                      <a:cxn ang="0">
                        <a:pos x="T4" y="T5"/>
                      </a:cxn>
                      <a:cxn ang="0">
                        <a:pos x="T6" y="T7"/>
                      </a:cxn>
                      <a:cxn ang="0">
                        <a:pos x="T8" y="T9"/>
                      </a:cxn>
                    </a:cxnLst>
                    <a:rect l="0" t="0" r="r" b="b"/>
                    <a:pathLst>
                      <a:path w="220" h="184">
                        <a:moveTo>
                          <a:pt x="194" y="184"/>
                        </a:moveTo>
                        <a:lnTo>
                          <a:pt x="0" y="35"/>
                        </a:lnTo>
                        <a:lnTo>
                          <a:pt x="26" y="0"/>
                        </a:lnTo>
                        <a:lnTo>
                          <a:pt x="220" y="149"/>
                        </a:lnTo>
                        <a:lnTo>
                          <a:pt x="194" y="18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60" name="Freeform 122">
                    <a:extLst>
                      <a:ext uri="{FF2B5EF4-FFF2-40B4-BE49-F238E27FC236}">
                        <a16:creationId xmlns:a16="http://schemas.microsoft.com/office/drawing/2014/main" id="{DFE0BBDA-85B2-EF23-C526-AE8083147C35}"/>
                      </a:ext>
                    </a:extLst>
                  </p:cNvPr>
                  <p:cNvSpPr>
                    <a:spLocks/>
                  </p:cNvSpPr>
                  <p:nvPr/>
                </p:nvSpPr>
                <p:spPr bwMode="auto">
                  <a:xfrm>
                    <a:off x="7263944" y="4636671"/>
                    <a:ext cx="106664" cy="84778"/>
                  </a:xfrm>
                  <a:custGeom>
                    <a:avLst/>
                    <a:gdLst>
                      <a:gd name="T0" fmla="*/ 198 w 222"/>
                      <a:gd name="T1" fmla="*/ 180 h 180"/>
                      <a:gd name="T2" fmla="*/ 0 w 222"/>
                      <a:gd name="T3" fmla="*/ 35 h 180"/>
                      <a:gd name="T4" fmla="*/ 25 w 222"/>
                      <a:gd name="T5" fmla="*/ 0 h 180"/>
                      <a:gd name="T6" fmla="*/ 222 w 222"/>
                      <a:gd name="T7" fmla="*/ 144 h 180"/>
                      <a:gd name="T8" fmla="*/ 198 w 222"/>
                      <a:gd name="T9" fmla="*/ 180 h 180"/>
                    </a:gdLst>
                    <a:ahLst/>
                    <a:cxnLst>
                      <a:cxn ang="0">
                        <a:pos x="T0" y="T1"/>
                      </a:cxn>
                      <a:cxn ang="0">
                        <a:pos x="T2" y="T3"/>
                      </a:cxn>
                      <a:cxn ang="0">
                        <a:pos x="T4" y="T5"/>
                      </a:cxn>
                      <a:cxn ang="0">
                        <a:pos x="T6" y="T7"/>
                      </a:cxn>
                      <a:cxn ang="0">
                        <a:pos x="T8" y="T9"/>
                      </a:cxn>
                    </a:cxnLst>
                    <a:rect l="0" t="0" r="r" b="b"/>
                    <a:pathLst>
                      <a:path w="222" h="180">
                        <a:moveTo>
                          <a:pt x="198" y="180"/>
                        </a:moveTo>
                        <a:lnTo>
                          <a:pt x="0" y="35"/>
                        </a:lnTo>
                        <a:lnTo>
                          <a:pt x="25" y="0"/>
                        </a:lnTo>
                        <a:lnTo>
                          <a:pt x="222" y="144"/>
                        </a:lnTo>
                        <a:lnTo>
                          <a:pt x="198" y="18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61" name="Freeform 123">
                    <a:extLst>
                      <a:ext uri="{FF2B5EF4-FFF2-40B4-BE49-F238E27FC236}">
                        <a16:creationId xmlns:a16="http://schemas.microsoft.com/office/drawing/2014/main" id="{EC863C08-16D8-7511-A69B-42D9EFAF5D6D}"/>
                      </a:ext>
                    </a:extLst>
                  </p:cNvPr>
                  <p:cNvSpPr>
                    <a:spLocks/>
                  </p:cNvSpPr>
                  <p:nvPr/>
                </p:nvSpPr>
                <p:spPr bwMode="auto">
                  <a:xfrm>
                    <a:off x="7287006" y="4605586"/>
                    <a:ext cx="108106" cy="81952"/>
                  </a:xfrm>
                  <a:custGeom>
                    <a:avLst/>
                    <a:gdLst>
                      <a:gd name="T0" fmla="*/ 201 w 225"/>
                      <a:gd name="T1" fmla="*/ 175 h 175"/>
                      <a:gd name="T2" fmla="*/ 0 w 225"/>
                      <a:gd name="T3" fmla="*/ 35 h 175"/>
                      <a:gd name="T4" fmla="*/ 24 w 225"/>
                      <a:gd name="T5" fmla="*/ 0 h 175"/>
                      <a:gd name="T6" fmla="*/ 225 w 225"/>
                      <a:gd name="T7" fmla="*/ 139 h 175"/>
                      <a:gd name="T8" fmla="*/ 201 w 225"/>
                      <a:gd name="T9" fmla="*/ 175 h 175"/>
                    </a:gdLst>
                    <a:ahLst/>
                    <a:cxnLst>
                      <a:cxn ang="0">
                        <a:pos x="T0" y="T1"/>
                      </a:cxn>
                      <a:cxn ang="0">
                        <a:pos x="T2" y="T3"/>
                      </a:cxn>
                      <a:cxn ang="0">
                        <a:pos x="T4" y="T5"/>
                      </a:cxn>
                      <a:cxn ang="0">
                        <a:pos x="T6" y="T7"/>
                      </a:cxn>
                      <a:cxn ang="0">
                        <a:pos x="T8" y="T9"/>
                      </a:cxn>
                    </a:cxnLst>
                    <a:rect l="0" t="0" r="r" b="b"/>
                    <a:pathLst>
                      <a:path w="225" h="175">
                        <a:moveTo>
                          <a:pt x="201" y="175"/>
                        </a:moveTo>
                        <a:lnTo>
                          <a:pt x="0" y="35"/>
                        </a:lnTo>
                        <a:lnTo>
                          <a:pt x="24" y="0"/>
                        </a:lnTo>
                        <a:lnTo>
                          <a:pt x="225" y="139"/>
                        </a:lnTo>
                        <a:lnTo>
                          <a:pt x="201" y="17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62" name="Freeform 124">
                    <a:extLst>
                      <a:ext uri="{FF2B5EF4-FFF2-40B4-BE49-F238E27FC236}">
                        <a16:creationId xmlns:a16="http://schemas.microsoft.com/office/drawing/2014/main" id="{3298202C-1C51-F14F-1CDC-6840CC5FB5AB}"/>
                      </a:ext>
                    </a:extLst>
                  </p:cNvPr>
                  <p:cNvSpPr>
                    <a:spLocks/>
                  </p:cNvSpPr>
                  <p:nvPr/>
                </p:nvSpPr>
                <p:spPr bwMode="auto">
                  <a:xfrm>
                    <a:off x="7310069" y="4573088"/>
                    <a:ext cx="108106" cy="80540"/>
                  </a:xfrm>
                  <a:custGeom>
                    <a:avLst/>
                    <a:gdLst>
                      <a:gd name="T0" fmla="*/ 204 w 227"/>
                      <a:gd name="T1" fmla="*/ 170 h 170"/>
                      <a:gd name="T2" fmla="*/ 0 w 227"/>
                      <a:gd name="T3" fmla="*/ 37 h 170"/>
                      <a:gd name="T4" fmla="*/ 23 w 227"/>
                      <a:gd name="T5" fmla="*/ 0 h 170"/>
                      <a:gd name="T6" fmla="*/ 227 w 227"/>
                      <a:gd name="T7" fmla="*/ 133 h 170"/>
                      <a:gd name="T8" fmla="*/ 204 w 227"/>
                      <a:gd name="T9" fmla="*/ 170 h 170"/>
                    </a:gdLst>
                    <a:ahLst/>
                    <a:cxnLst>
                      <a:cxn ang="0">
                        <a:pos x="T0" y="T1"/>
                      </a:cxn>
                      <a:cxn ang="0">
                        <a:pos x="T2" y="T3"/>
                      </a:cxn>
                      <a:cxn ang="0">
                        <a:pos x="T4" y="T5"/>
                      </a:cxn>
                      <a:cxn ang="0">
                        <a:pos x="T6" y="T7"/>
                      </a:cxn>
                      <a:cxn ang="0">
                        <a:pos x="T8" y="T9"/>
                      </a:cxn>
                    </a:cxnLst>
                    <a:rect l="0" t="0" r="r" b="b"/>
                    <a:pathLst>
                      <a:path w="227" h="170">
                        <a:moveTo>
                          <a:pt x="204" y="170"/>
                        </a:moveTo>
                        <a:lnTo>
                          <a:pt x="0" y="37"/>
                        </a:lnTo>
                        <a:lnTo>
                          <a:pt x="23" y="0"/>
                        </a:lnTo>
                        <a:lnTo>
                          <a:pt x="227" y="133"/>
                        </a:lnTo>
                        <a:lnTo>
                          <a:pt x="204" y="17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63" name="Freeform 125">
                    <a:extLst>
                      <a:ext uri="{FF2B5EF4-FFF2-40B4-BE49-F238E27FC236}">
                        <a16:creationId xmlns:a16="http://schemas.microsoft.com/office/drawing/2014/main" id="{771518E5-D692-7E0B-5ED0-15F6307B447A}"/>
                      </a:ext>
                    </a:extLst>
                  </p:cNvPr>
                  <p:cNvSpPr>
                    <a:spLocks/>
                  </p:cNvSpPr>
                  <p:nvPr/>
                </p:nvSpPr>
                <p:spPr bwMode="auto">
                  <a:xfrm>
                    <a:off x="7330249" y="4542003"/>
                    <a:ext cx="110989" cy="77714"/>
                  </a:xfrm>
                  <a:custGeom>
                    <a:avLst/>
                    <a:gdLst>
                      <a:gd name="T0" fmla="*/ 207 w 229"/>
                      <a:gd name="T1" fmla="*/ 165 h 165"/>
                      <a:gd name="T2" fmla="*/ 0 w 229"/>
                      <a:gd name="T3" fmla="*/ 37 h 165"/>
                      <a:gd name="T4" fmla="*/ 23 w 229"/>
                      <a:gd name="T5" fmla="*/ 0 h 165"/>
                      <a:gd name="T6" fmla="*/ 229 w 229"/>
                      <a:gd name="T7" fmla="*/ 128 h 165"/>
                      <a:gd name="T8" fmla="*/ 207 w 229"/>
                      <a:gd name="T9" fmla="*/ 165 h 165"/>
                    </a:gdLst>
                    <a:ahLst/>
                    <a:cxnLst>
                      <a:cxn ang="0">
                        <a:pos x="T0" y="T1"/>
                      </a:cxn>
                      <a:cxn ang="0">
                        <a:pos x="T2" y="T3"/>
                      </a:cxn>
                      <a:cxn ang="0">
                        <a:pos x="T4" y="T5"/>
                      </a:cxn>
                      <a:cxn ang="0">
                        <a:pos x="T6" y="T7"/>
                      </a:cxn>
                      <a:cxn ang="0">
                        <a:pos x="T8" y="T9"/>
                      </a:cxn>
                    </a:cxnLst>
                    <a:rect l="0" t="0" r="r" b="b"/>
                    <a:pathLst>
                      <a:path w="229" h="165">
                        <a:moveTo>
                          <a:pt x="207" y="165"/>
                        </a:moveTo>
                        <a:lnTo>
                          <a:pt x="0" y="37"/>
                        </a:lnTo>
                        <a:lnTo>
                          <a:pt x="23" y="0"/>
                        </a:lnTo>
                        <a:lnTo>
                          <a:pt x="229" y="128"/>
                        </a:lnTo>
                        <a:lnTo>
                          <a:pt x="207" y="16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64" name="Freeform 126">
                    <a:extLst>
                      <a:ext uri="{FF2B5EF4-FFF2-40B4-BE49-F238E27FC236}">
                        <a16:creationId xmlns:a16="http://schemas.microsoft.com/office/drawing/2014/main" id="{753A2FB5-83DB-B9BA-0014-F93FA878C647}"/>
                      </a:ext>
                    </a:extLst>
                  </p:cNvPr>
                  <p:cNvSpPr>
                    <a:spLocks/>
                  </p:cNvSpPr>
                  <p:nvPr/>
                </p:nvSpPr>
                <p:spPr bwMode="auto">
                  <a:xfrm>
                    <a:off x="7351869" y="4509504"/>
                    <a:ext cx="110989" cy="74888"/>
                  </a:xfrm>
                  <a:custGeom>
                    <a:avLst/>
                    <a:gdLst>
                      <a:gd name="T0" fmla="*/ 210 w 232"/>
                      <a:gd name="T1" fmla="*/ 160 h 160"/>
                      <a:gd name="T2" fmla="*/ 0 w 232"/>
                      <a:gd name="T3" fmla="*/ 38 h 160"/>
                      <a:gd name="T4" fmla="*/ 21 w 232"/>
                      <a:gd name="T5" fmla="*/ 0 h 160"/>
                      <a:gd name="T6" fmla="*/ 232 w 232"/>
                      <a:gd name="T7" fmla="*/ 123 h 160"/>
                      <a:gd name="T8" fmla="*/ 210 w 232"/>
                      <a:gd name="T9" fmla="*/ 160 h 160"/>
                    </a:gdLst>
                    <a:ahLst/>
                    <a:cxnLst>
                      <a:cxn ang="0">
                        <a:pos x="T0" y="T1"/>
                      </a:cxn>
                      <a:cxn ang="0">
                        <a:pos x="T2" y="T3"/>
                      </a:cxn>
                      <a:cxn ang="0">
                        <a:pos x="T4" y="T5"/>
                      </a:cxn>
                      <a:cxn ang="0">
                        <a:pos x="T6" y="T7"/>
                      </a:cxn>
                      <a:cxn ang="0">
                        <a:pos x="T8" y="T9"/>
                      </a:cxn>
                    </a:cxnLst>
                    <a:rect l="0" t="0" r="r" b="b"/>
                    <a:pathLst>
                      <a:path w="232" h="160">
                        <a:moveTo>
                          <a:pt x="210" y="160"/>
                        </a:moveTo>
                        <a:lnTo>
                          <a:pt x="0" y="38"/>
                        </a:lnTo>
                        <a:lnTo>
                          <a:pt x="21" y="0"/>
                        </a:lnTo>
                        <a:lnTo>
                          <a:pt x="232" y="123"/>
                        </a:lnTo>
                        <a:lnTo>
                          <a:pt x="210" y="16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65" name="Freeform 127">
                    <a:extLst>
                      <a:ext uri="{FF2B5EF4-FFF2-40B4-BE49-F238E27FC236}">
                        <a16:creationId xmlns:a16="http://schemas.microsoft.com/office/drawing/2014/main" id="{9816B167-10CD-4474-5E2B-DD43BBC9CA46}"/>
                      </a:ext>
                    </a:extLst>
                  </p:cNvPr>
                  <p:cNvSpPr>
                    <a:spLocks/>
                  </p:cNvSpPr>
                  <p:nvPr/>
                </p:nvSpPr>
                <p:spPr bwMode="auto">
                  <a:xfrm>
                    <a:off x="7370608" y="4475592"/>
                    <a:ext cx="112430" cy="73475"/>
                  </a:xfrm>
                  <a:custGeom>
                    <a:avLst/>
                    <a:gdLst>
                      <a:gd name="T0" fmla="*/ 213 w 234"/>
                      <a:gd name="T1" fmla="*/ 155 h 155"/>
                      <a:gd name="T2" fmla="*/ 0 w 234"/>
                      <a:gd name="T3" fmla="*/ 39 h 155"/>
                      <a:gd name="T4" fmla="*/ 21 w 234"/>
                      <a:gd name="T5" fmla="*/ 0 h 155"/>
                      <a:gd name="T6" fmla="*/ 234 w 234"/>
                      <a:gd name="T7" fmla="*/ 118 h 155"/>
                      <a:gd name="T8" fmla="*/ 213 w 234"/>
                      <a:gd name="T9" fmla="*/ 155 h 155"/>
                    </a:gdLst>
                    <a:ahLst/>
                    <a:cxnLst>
                      <a:cxn ang="0">
                        <a:pos x="T0" y="T1"/>
                      </a:cxn>
                      <a:cxn ang="0">
                        <a:pos x="T2" y="T3"/>
                      </a:cxn>
                      <a:cxn ang="0">
                        <a:pos x="T4" y="T5"/>
                      </a:cxn>
                      <a:cxn ang="0">
                        <a:pos x="T6" y="T7"/>
                      </a:cxn>
                      <a:cxn ang="0">
                        <a:pos x="T8" y="T9"/>
                      </a:cxn>
                    </a:cxnLst>
                    <a:rect l="0" t="0" r="r" b="b"/>
                    <a:pathLst>
                      <a:path w="234" h="155">
                        <a:moveTo>
                          <a:pt x="213" y="155"/>
                        </a:moveTo>
                        <a:lnTo>
                          <a:pt x="0" y="39"/>
                        </a:lnTo>
                        <a:lnTo>
                          <a:pt x="21" y="0"/>
                        </a:lnTo>
                        <a:lnTo>
                          <a:pt x="234" y="118"/>
                        </a:lnTo>
                        <a:lnTo>
                          <a:pt x="213" y="15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66" name="Freeform 128">
                    <a:extLst>
                      <a:ext uri="{FF2B5EF4-FFF2-40B4-BE49-F238E27FC236}">
                        <a16:creationId xmlns:a16="http://schemas.microsoft.com/office/drawing/2014/main" id="{E09DD52F-745A-0998-9499-F7CD779C4DAD}"/>
                      </a:ext>
                    </a:extLst>
                  </p:cNvPr>
                  <p:cNvSpPr>
                    <a:spLocks/>
                  </p:cNvSpPr>
                  <p:nvPr/>
                </p:nvSpPr>
                <p:spPr bwMode="auto">
                  <a:xfrm>
                    <a:off x="7389346" y="4443095"/>
                    <a:ext cx="113871" cy="70649"/>
                  </a:xfrm>
                  <a:custGeom>
                    <a:avLst/>
                    <a:gdLst>
                      <a:gd name="T0" fmla="*/ 216 w 236"/>
                      <a:gd name="T1" fmla="*/ 150 h 150"/>
                      <a:gd name="T2" fmla="*/ 0 w 236"/>
                      <a:gd name="T3" fmla="*/ 38 h 150"/>
                      <a:gd name="T4" fmla="*/ 19 w 236"/>
                      <a:gd name="T5" fmla="*/ 0 h 150"/>
                      <a:gd name="T6" fmla="*/ 236 w 236"/>
                      <a:gd name="T7" fmla="*/ 110 h 150"/>
                      <a:gd name="T8" fmla="*/ 216 w 236"/>
                      <a:gd name="T9" fmla="*/ 150 h 150"/>
                    </a:gdLst>
                    <a:ahLst/>
                    <a:cxnLst>
                      <a:cxn ang="0">
                        <a:pos x="T0" y="T1"/>
                      </a:cxn>
                      <a:cxn ang="0">
                        <a:pos x="T2" y="T3"/>
                      </a:cxn>
                      <a:cxn ang="0">
                        <a:pos x="T4" y="T5"/>
                      </a:cxn>
                      <a:cxn ang="0">
                        <a:pos x="T6" y="T7"/>
                      </a:cxn>
                      <a:cxn ang="0">
                        <a:pos x="T8" y="T9"/>
                      </a:cxn>
                    </a:cxnLst>
                    <a:rect l="0" t="0" r="r" b="b"/>
                    <a:pathLst>
                      <a:path w="236" h="150">
                        <a:moveTo>
                          <a:pt x="216" y="150"/>
                        </a:moveTo>
                        <a:lnTo>
                          <a:pt x="0" y="38"/>
                        </a:lnTo>
                        <a:lnTo>
                          <a:pt x="19" y="0"/>
                        </a:lnTo>
                        <a:lnTo>
                          <a:pt x="236" y="110"/>
                        </a:lnTo>
                        <a:lnTo>
                          <a:pt x="216" y="1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67" name="Freeform 129">
                    <a:extLst>
                      <a:ext uri="{FF2B5EF4-FFF2-40B4-BE49-F238E27FC236}">
                        <a16:creationId xmlns:a16="http://schemas.microsoft.com/office/drawing/2014/main" id="{5E1CB932-079F-E562-90AF-A595E549B569}"/>
                      </a:ext>
                    </a:extLst>
                  </p:cNvPr>
                  <p:cNvSpPr>
                    <a:spLocks/>
                  </p:cNvSpPr>
                  <p:nvPr/>
                </p:nvSpPr>
                <p:spPr bwMode="auto">
                  <a:xfrm>
                    <a:off x="7408084" y="4407770"/>
                    <a:ext cx="113871" cy="69236"/>
                  </a:xfrm>
                  <a:custGeom>
                    <a:avLst/>
                    <a:gdLst>
                      <a:gd name="T0" fmla="*/ 220 w 238"/>
                      <a:gd name="T1" fmla="*/ 145 h 145"/>
                      <a:gd name="T2" fmla="*/ 0 w 238"/>
                      <a:gd name="T3" fmla="*/ 40 h 145"/>
                      <a:gd name="T4" fmla="*/ 19 w 238"/>
                      <a:gd name="T5" fmla="*/ 0 h 145"/>
                      <a:gd name="T6" fmla="*/ 238 w 238"/>
                      <a:gd name="T7" fmla="*/ 106 h 145"/>
                      <a:gd name="T8" fmla="*/ 220 w 238"/>
                      <a:gd name="T9" fmla="*/ 145 h 145"/>
                    </a:gdLst>
                    <a:ahLst/>
                    <a:cxnLst>
                      <a:cxn ang="0">
                        <a:pos x="T0" y="T1"/>
                      </a:cxn>
                      <a:cxn ang="0">
                        <a:pos x="T2" y="T3"/>
                      </a:cxn>
                      <a:cxn ang="0">
                        <a:pos x="T4" y="T5"/>
                      </a:cxn>
                      <a:cxn ang="0">
                        <a:pos x="T6" y="T7"/>
                      </a:cxn>
                      <a:cxn ang="0">
                        <a:pos x="T8" y="T9"/>
                      </a:cxn>
                    </a:cxnLst>
                    <a:rect l="0" t="0" r="r" b="b"/>
                    <a:pathLst>
                      <a:path w="238" h="145">
                        <a:moveTo>
                          <a:pt x="220" y="145"/>
                        </a:moveTo>
                        <a:lnTo>
                          <a:pt x="0" y="40"/>
                        </a:lnTo>
                        <a:lnTo>
                          <a:pt x="19" y="0"/>
                        </a:lnTo>
                        <a:lnTo>
                          <a:pt x="238" y="106"/>
                        </a:lnTo>
                        <a:lnTo>
                          <a:pt x="220" y="14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68" name="Freeform 130">
                    <a:extLst>
                      <a:ext uri="{FF2B5EF4-FFF2-40B4-BE49-F238E27FC236}">
                        <a16:creationId xmlns:a16="http://schemas.microsoft.com/office/drawing/2014/main" id="{F223AFAE-F31B-57DF-BFA7-AA5367985B94}"/>
                      </a:ext>
                    </a:extLst>
                  </p:cNvPr>
                  <p:cNvSpPr>
                    <a:spLocks/>
                  </p:cNvSpPr>
                  <p:nvPr/>
                </p:nvSpPr>
                <p:spPr bwMode="auto">
                  <a:xfrm>
                    <a:off x="7425381" y="4373858"/>
                    <a:ext cx="113871" cy="64997"/>
                  </a:xfrm>
                  <a:custGeom>
                    <a:avLst/>
                    <a:gdLst>
                      <a:gd name="T0" fmla="*/ 222 w 239"/>
                      <a:gd name="T1" fmla="*/ 139 h 139"/>
                      <a:gd name="T2" fmla="*/ 0 w 239"/>
                      <a:gd name="T3" fmla="*/ 39 h 139"/>
                      <a:gd name="T4" fmla="*/ 18 w 239"/>
                      <a:gd name="T5" fmla="*/ 0 h 139"/>
                      <a:gd name="T6" fmla="*/ 239 w 239"/>
                      <a:gd name="T7" fmla="*/ 100 h 139"/>
                      <a:gd name="T8" fmla="*/ 222 w 239"/>
                      <a:gd name="T9" fmla="*/ 139 h 139"/>
                    </a:gdLst>
                    <a:ahLst/>
                    <a:cxnLst>
                      <a:cxn ang="0">
                        <a:pos x="T0" y="T1"/>
                      </a:cxn>
                      <a:cxn ang="0">
                        <a:pos x="T2" y="T3"/>
                      </a:cxn>
                      <a:cxn ang="0">
                        <a:pos x="T4" y="T5"/>
                      </a:cxn>
                      <a:cxn ang="0">
                        <a:pos x="T6" y="T7"/>
                      </a:cxn>
                      <a:cxn ang="0">
                        <a:pos x="T8" y="T9"/>
                      </a:cxn>
                    </a:cxnLst>
                    <a:rect l="0" t="0" r="r" b="b"/>
                    <a:pathLst>
                      <a:path w="239" h="139">
                        <a:moveTo>
                          <a:pt x="222" y="139"/>
                        </a:moveTo>
                        <a:lnTo>
                          <a:pt x="0" y="39"/>
                        </a:lnTo>
                        <a:lnTo>
                          <a:pt x="18" y="0"/>
                        </a:lnTo>
                        <a:lnTo>
                          <a:pt x="239" y="100"/>
                        </a:lnTo>
                        <a:lnTo>
                          <a:pt x="222" y="13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69" name="Freeform 131">
                    <a:extLst>
                      <a:ext uri="{FF2B5EF4-FFF2-40B4-BE49-F238E27FC236}">
                        <a16:creationId xmlns:a16="http://schemas.microsoft.com/office/drawing/2014/main" id="{E6DDDE28-C2D7-BA77-B169-B3FA668F8994}"/>
                      </a:ext>
                    </a:extLst>
                  </p:cNvPr>
                  <p:cNvSpPr>
                    <a:spLocks/>
                  </p:cNvSpPr>
                  <p:nvPr/>
                </p:nvSpPr>
                <p:spPr bwMode="auto">
                  <a:xfrm>
                    <a:off x="7441236" y="4339947"/>
                    <a:ext cx="115312" cy="62171"/>
                  </a:xfrm>
                  <a:custGeom>
                    <a:avLst/>
                    <a:gdLst>
                      <a:gd name="T0" fmla="*/ 226 w 241"/>
                      <a:gd name="T1" fmla="*/ 133 h 133"/>
                      <a:gd name="T2" fmla="*/ 0 w 241"/>
                      <a:gd name="T3" fmla="*/ 39 h 133"/>
                      <a:gd name="T4" fmla="*/ 17 w 241"/>
                      <a:gd name="T5" fmla="*/ 0 h 133"/>
                      <a:gd name="T6" fmla="*/ 241 w 241"/>
                      <a:gd name="T7" fmla="*/ 92 h 133"/>
                      <a:gd name="T8" fmla="*/ 226 w 241"/>
                      <a:gd name="T9" fmla="*/ 133 h 133"/>
                    </a:gdLst>
                    <a:ahLst/>
                    <a:cxnLst>
                      <a:cxn ang="0">
                        <a:pos x="T0" y="T1"/>
                      </a:cxn>
                      <a:cxn ang="0">
                        <a:pos x="T2" y="T3"/>
                      </a:cxn>
                      <a:cxn ang="0">
                        <a:pos x="T4" y="T5"/>
                      </a:cxn>
                      <a:cxn ang="0">
                        <a:pos x="T6" y="T7"/>
                      </a:cxn>
                      <a:cxn ang="0">
                        <a:pos x="T8" y="T9"/>
                      </a:cxn>
                    </a:cxnLst>
                    <a:rect l="0" t="0" r="r" b="b"/>
                    <a:pathLst>
                      <a:path w="241" h="133">
                        <a:moveTo>
                          <a:pt x="226" y="133"/>
                        </a:moveTo>
                        <a:lnTo>
                          <a:pt x="0" y="39"/>
                        </a:lnTo>
                        <a:lnTo>
                          <a:pt x="17" y="0"/>
                        </a:lnTo>
                        <a:lnTo>
                          <a:pt x="241" y="92"/>
                        </a:lnTo>
                        <a:lnTo>
                          <a:pt x="226" y="13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70" name="Freeform 132">
                    <a:extLst>
                      <a:ext uri="{FF2B5EF4-FFF2-40B4-BE49-F238E27FC236}">
                        <a16:creationId xmlns:a16="http://schemas.microsoft.com/office/drawing/2014/main" id="{CC607FFC-A0F0-6BE0-4505-86EE8C1413C9}"/>
                      </a:ext>
                    </a:extLst>
                  </p:cNvPr>
                  <p:cNvSpPr>
                    <a:spLocks/>
                  </p:cNvSpPr>
                  <p:nvPr/>
                </p:nvSpPr>
                <p:spPr bwMode="auto">
                  <a:xfrm>
                    <a:off x="7568080" y="3698457"/>
                    <a:ext cx="116754" cy="26847"/>
                  </a:xfrm>
                  <a:custGeom>
                    <a:avLst/>
                    <a:gdLst>
                      <a:gd name="T0" fmla="*/ 245 w 245"/>
                      <a:gd name="T1" fmla="*/ 43 h 57"/>
                      <a:gd name="T2" fmla="*/ 3 w 245"/>
                      <a:gd name="T3" fmla="*/ 57 h 57"/>
                      <a:gd name="T4" fmla="*/ 0 w 245"/>
                      <a:gd name="T5" fmla="*/ 14 h 57"/>
                      <a:gd name="T6" fmla="*/ 242 w 245"/>
                      <a:gd name="T7" fmla="*/ 0 h 57"/>
                      <a:gd name="T8" fmla="*/ 245 w 245"/>
                      <a:gd name="T9" fmla="*/ 43 h 57"/>
                    </a:gdLst>
                    <a:ahLst/>
                    <a:cxnLst>
                      <a:cxn ang="0">
                        <a:pos x="T0" y="T1"/>
                      </a:cxn>
                      <a:cxn ang="0">
                        <a:pos x="T2" y="T3"/>
                      </a:cxn>
                      <a:cxn ang="0">
                        <a:pos x="T4" y="T5"/>
                      </a:cxn>
                      <a:cxn ang="0">
                        <a:pos x="T6" y="T7"/>
                      </a:cxn>
                      <a:cxn ang="0">
                        <a:pos x="T8" y="T9"/>
                      </a:cxn>
                    </a:cxnLst>
                    <a:rect l="0" t="0" r="r" b="b"/>
                    <a:pathLst>
                      <a:path w="245" h="57">
                        <a:moveTo>
                          <a:pt x="245" y="43"/>
                        </a:moveTo>
                        <a:lnTo>
                          <a:pt x="3" y="57"/>
                        </a:lnTo>
                        <a:lnTo>
                          <a:pt x="0" y="14"/>
                        </a:lnTo>
                        <a:lnTo>
                          <a:pt x="242" y="0"/>
                        </a:lnTo>
                        <a:lnTo>
                          <a:pt x="245" y="4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71" name="Freeform 133">
                    <a:extLst>
                      <a:ext uri="{FF2B5EF4-FFF2-40B4-BE49-F238E27FC236}">
                        <a16:creationId xmlns:a16="http://schemas.microsoft.com/office/drawing/2014/main" id="{6683724F-A300-D686-72A3-5A45B02EDB79}"/>
                      </a:ext>
                    </a:extLst>
                  </p:cNvPr>
                  <p:cNvSpPr>
                    <a:spLocks/>
                  </p:cNvSpPr>
                  <p:nvPr/>
                </p:nvSpPr>
                <p:spPr bwMode="auto">
                  <a:xfrm>
                    <a:off x="7565197" y="3657481"/>
                    <a:ext cx="118195" cy="29673"/>
                  </a:xfrm>
                  <a:custGeom>
                    <a:avLst/>
                    <a:gdLst>
                      <a:gd name="T0" fmla="*/ 245 w 245"/>
                      <a:gd name="T1" fmla="*/ 44 h 64"/>
                      <a:gd name="T2" fmla="*/ 4 w 245"/>
                      <a:gd name="T3" fmla="*/ 64 h 64"/>
                      <a:gd name="T4" fmla="*/ 0 w 245"/>
                      <a:gd name="T5" fmla="*/ 21 h 64"/>
                      <a:gd name="T6" fmla="*/ 242 w 245"/>
                      <a:gd name="T7" fmla="*/ 0 h 64"/>
                      <a:gd name="T8" fmla="*/ 245 w 245"/>
                      <a:gd name="T9" fmla="*/ 44 h 64"/>
                    </a:gdLst>
                    <a:ahLst/>
                    <a:cxnLst>
                      <a:cxn ang="0">
                        <a:pos x="T0" y="T1"/>
                      </a:cxn>
                      <a:cxn ang="0">
                        <a:pos x="T2" y="T3"/>
                      </a:cxn>
                      <a:cxn ang="0">
                        <a:pos x="T4" y="T5"/>
                      </a:cxn>
                      <a:cxn ang="0">
                        <a:pos x="T6" y="T7"/>
                      </a:cxn>
                      <a:cxn ang="0">
                        <a:pos x="T8" y="T9"/>
                      </a:cxn>
                    </a:cxnLst>
                    <a:rect l="0" t="0" r="r" b="b"/>
                    <a:pathLst>
                      <a:path w="245" h="64">
                        <a:moveTo>
                          <a:pt x="245" y="44"/>
                        </a:moveTo>
                        <a:lnTo>
                          <a:pt x="4" y="64"/>
                        </a:lnTo>
                        <a:lnTo>
                          <a:pt x="0" y="21"/>
                        </a:lnTo>
                        <a:lnTo>
                          <a:pt x="242" y="0"/>
                        </a:lnTo>
                        <a:lnTo>
                          <a:pt x="245" y="4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72" name="Freeform 134">
                    <a:extLst>
                      <a:ext uri="{FF2B5EF4-FFF2-40B4-BE49-F238E27FC236}">
                        <a16:creationId xmlns:a16="http://schemas.microsoft.com/office/drawing/2014/main" id="{ECBC1471-C2D4-B1D0-123C-89DA99FC3DCF}"/>
                      </a:ext>
                    </a:extLst>
                  </p:cNvPr>
                  <p:cNvSpPr>
                    <a:spLocks/>
                  </p:cNvSpPr>
                  <p:nvPr/>
                </p:nvSpPr>
                <p:spPr bwMode="auto">
                  <a:xfrm>
                    <a:off x="7562314" y="3616505"/>
                    <a:ext cx="118195" cy="32499"/>
                  </a:xfrm>
                  <a:custGeom>
                    <a:avLst/>
                    <a:gdLst>
                      <a:gd name="T0" fmla="*/ 246 w 246"/>
                      <a:gd name="T1" fmla="*/ 44 h 71"/>
                      <a:gd name="T2" fmla="*/ 5 w 246"/>
                      <a:gd name="T3" fmla="*/ 71 h 71"/>
                      <a:gd name="T4" fmla="*/ 0 w 246"/>
                      <a:gd name="T5" fmla="*/ 27 h 71"/>
                      <a:gd name="T6" fmla="*/ 242 w 246"/>
                      <a:gd name="T7" fmla="*/ 0 h 71"/>
                      <a:gd name="T8" fmla="*/ 246 w 246"/>
                      <a:gd name="T9" fmla="*/ 44 h 71"/>
                    </a:gdLst>
                    <a:ahLst/>
                    <a:cxnLst>
                      <a:cxn ang="0">
                        <a:pos x="T0" y="T1"/>
                      </a:cxn>
                      <a:cxn ang="0">
                        <a:pos x="T2" y="T3"/>
                      </a:cxn>
                      <a:cxn ang="0">
                        <a:pos x="T4" y="T5"/>
                      </a:cxn>
                      <a:cxn ang="0">
                        <a:pos x="T6" y="T7"/>
                      </a:cxn>
                      <a:cxn ang="0">
                        <a:pos x="T8" y="T9"/>
                      </a:cxn>
                    </a:cxnLst>
                    <a:rect l="0" t="0" r="r" b="b"/>
                    <a:pathLst>
                      <a:path w="246" h="71">
                        <a:moveTo>
                          <a:pt x="246" y="44"/>
                        </a:moveTo>
                        <a:lnTo>
                          <a:pt x="5" y="71"/>
                        </a:lnTo>
                        <a:lnTo>
                          <a:pt x="0" y="27"/>
                        </a:lnTo>
                        <a:lnTo>
                          <a:pt x="242" y="0"/>
                        </a:lnTo>
                        <a:lnTo>
                          <a:pt x="246" y="4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73" name="Freeform 135">
                    <a:extLst>
                      <a:ext uri="{FF2B5EF4-FFF2-40B4-BE49-F238E27FC236}">
                        <a16:creationId xmlns:a16="http://schemas.microsoft.com/office/drawing/2014/main" id="{DDDF59E5-2DD8-84A8-5277-3DAA3BB494BA}"/>
                      </a:ext>
                    </a:extLst>
                  </p:cNvPr>
                  <p:cNvSpPr>
                    <a:spLocks/>
                  </p:cNvSpPr>
                  <p:nvPr/>
                </p:nvSpPr>
                <p:spPr bwMode="auto">
                  <a:xfrm>
                    <a:off x="7559431" y="3575529"/>
                    <a:ext cx="118195" cy="35325"/>
                  </a:xfrm>
                  <a:custGeom>
                    <a:avLst/>
                    <a:gdLst>
                      <a:gd name="T0" fmla="*/ 246 w 246"/>
                      <a:gd name="T1" fmla="*/ 44 h 77"/>
                      <a:gd name="T2" fmla="*/ 5 w 246"/>
                      <a:gd name="T3" fmla="*/ 77 h 77"/>
                      <a:gd name="T4" fmla="*/ 0 w 246"/>
                      <a:gd name="T5" fmla="*/ 33 h 77"/>
                      <a:gd name="T6" fmla="*/ 240 w 246"/>
                      <a:gd name="T7" fmla="*/ 0 h 77"/>
                      <a:gd name="T8" fmla="*/ 246 w 246"/>
                      <a:gd name="T9" fmla="*/ 44 h 77"/>
                    </a:gdLst>
                    <a:ahLst/>
                    <a:cxnLst>
                      <a:cxn ang="0">
                        <a:pos x="T0" y="T1"/>
                      </a:cxn>
                      <a:cxn ang="0">
                        <a:pos x="T2" y="T3"/>
                      </a:cxn>
                      <a:cxn ang="0">
                        <a:pos x="T4" y="T5"/>
                      </a:cxn>
                      <a:cxn ang="0">
                        <a:pos x="T6" y="T7"/>
                      </a:cxn>
                      <a:cxn ang="0">
                        <a:pos x="T8" y="T9"/>
                      </a:cxn>
                    </a:cxnLst>
                    <a:rect l="0" t="0" r="r" b="b"/>
                    <a:pathLst>
                      <a:path w="246" h="77">
                        <a:moveTo>
                          <a:pt x="246" y="44"/>
                        </a:moveTo>
                        <a:lnTo>
                          <a:pt x="5" y="77"/>
                        </a:lnTo>
                        <a:lnTo>
                          <a:pt x="0" y="33"/>
                        </a:lnTo>
                        <a:lnTo>
                          <a:pt x="240" y="0"/>
                        </a:lnTo>
                        <a:lnTo>
                          <a:pt x="246" y="4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74" name="Freeform 136">
                    <a:extLst>
                      <a:ext uri="{FF2B5EF4-FFF2-40B4-BE49-F238E27FC236}">
                        <a16:creationId xmlns:a16="http://schemas.microsoft.com/office/drawing/2014/main" id="{FB9C8EFF-C58A-3976-16F4-4B83ED839468}"/>
                      </a:ext>
                    </a:extLst>
                  </p:cNvPr>
                  <p:cNvSpPr>
                    <a:spLocks/>
                  </p:cNvSpPr>
                  <p:nvPr/>
                </p:nvSpPr>
                <p:spPr bwMode="auto">
                  <a:xfrm>
                    <a:off x="7553666" y="3534552"/>
                    <a:ext cx="118195" cy="38151"/>
                  </a:xfrm>
                  <a:custGeom>
                    <a:avLst/>
                    <a:gdLst>
                      <a:gd name="T0" fmla="*/ 246 w 246"/>
                      <a:gd name="T1" fmla="*/ 44 h 83"/>
                      <a:gd name="T2" fmla="*/ 6 w 246"/>
                      <a:gd name="T3" fmla="*/ 83 h 83"/>
                      <a:gd name="T4" fmla="*/ 0 w 246"/>
                      <a:gd name="T5" fmla="*/ 40 h 83"/>
                      <a:gd name="T6" fmla="*/ 240 w 246"/>
                      <a:gd name="T7" fmla="*/ 0 h 83"/>
                      <a:gd name="T8" fmla="*/ 246 w 246"/>
                      <a:gd name="T9" fmla="*/ 44 h 83"/>
                    </a:gdLst>
                    <a:ahLst/>
                    <a:cxnLst>
                      <a:cxn ang="0">
                        <a:pos x="T0" y="T1"/>
                      </a:cxn>
                      <a:cxn ang="0">
                        <a:pos x="T2" y="T3"/>
                      </a:cxn>
                      <a:cxn ang="0">
                        <a:pos x="T4" y="T5"/>
                      </a:cxn>
                      <a:cxn ang="0">
                        <a:pos x="T6" y="T7"/>
                      </a:cxn>
                      <a:cxn ang="0">
                        <a:pos x="T8" y="T9"/>
                      </a:cxn>
                    </a:cxnLst>
                    <a:rect l="0" t="0" r="r" b="b"/>
                    <a:pathLst>
                      <a:path w="246" h="83">
                        <a:moveTo>
                          <a:pt x="246" y="44"/>
                        </a:moveTo>
                        <a:lnTo>
                          <a:pt x="6" y="83"/>
                        </a:lnTo>
                        <a:lnTo>
                          <a:pt x="0" y="40"/>
                        </a:lnTo>
                        <a:lnTo>
                          <a:pt x="240" y="0"/>
                        </a:lnTo>
                        <a:lnTo>
                          <a:pt x="246" y="4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75" name="Freeform 137">
                    <a:extLst>
                      <a:ext uri="{FF2B5EF4-FFF2-40B4-BE49-F238E27FC236}">
                        <a16:creationId xmlns:a16="http://schemas.microsoft.com/office/drawing/2014/main" id="{57216443-13B3-F06C-470B-8C95F4647BA7}"/>
                      </a:ext>
                    </a:extLst>
                  </p:cNvPr>
                  <p:cNvSpPr>
                    <a:spLocks/>
                  </p:cNvSpPr>
                  <p:nvPr/>
                </p:nvSpPr>
                <p:spPr bwMode="auto">
                  <a:xfrm>
                    <a:off x="7547900" y="3493577"/>
                    <a:ext cx="118195" cy="40977"/>
                  </a:xfrm>
                  <a:custGeom>
                    <a:avLst/>
                    <a:gdLst>
                      <a:gd name="T0" fmla="*/ 246 w 246"/>
                      <a:gd name="T1" fmla="*/ 42 h 88"/>
                      <a:gd name="T2" fmla="*/ 8 w 246"/>
                      <a:gd name="T3" fmla="*/ 88 h 88"/>
                      <a:gd name="T4" fmla="*/ 0 w 246"/>
                      <a:gd name="T5" fmla="*/ 46 h 88"/>
                      <a:gd name="T6" fmla="*/ 238 w 246"/>
                      <a:gd name="T7" fmla="*/ 0 h 88"/>
                      <a:gd name="T8" fmla="*/ 246 w 246"/>
                      <a:gd name="T9" fmla="*/ 42 h 88"/>
                    </a:gdLst>
                    <a:ahLst/>
                    <a:cxnLst>
                      <a:cxn ang="0">
                        <a:pos x="T0" y="T1"/>
                      </a:cxn>
                      <a:cxn ang="0">
                        <a:pos x="T2" y="T3"/>
                      </a:cxn>
                      <a:cxn ang="0">
                        <a:pos x="T4" y="T5"/>
                      </a:cxn>
                      <a:cxn ang="0">
                        <a:pos x="T6" y="T7"/>
                      </a:cxn>
                      <a:cxn ang="0">
                        <a:pos x="T8" y="T9"/>
                      </a:cxn>
                    </a:cxnLst>
                    <a:rect l="0" t="0" r="r" b="b"/>
                    <a:pathLst>
                      <a:path w="246" h="88">
                        <a:moveTo>
                          <a:pt x="246" y="42"/>
                        </a:moveTo>
                        <a:lnTo>
                          <a:pt x="8" y="88"/>
                        </a:lnTo>
                        <a:lnTo>
                          <a:pt x="0" y="46"/>
                        </a:lnTo>
                        <a:lnTo>
                          <a:pt x="238" y="0"/>
                        </a:lnTo>
                        <a:lnTo>
                          <a:pt x="246" y="4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76" name="Freeform 138">
                    <a:extLst>
                      <a:ext uri="{FF2B5EF4-FFF2-40B4-BE49-F238E27FC236}">
                        <a16:creationId xmlns:a16="http://schemas.microsoft.com/office/drawing/2014/main" id="{7B782591-5B28-41BE-EE67-EA4ABCCFE5E0}"/>
                      </a:ext>
                    </a:extLst>
                  </p:cNvPr>
                  <p:cNvSpPr>
                    <a:spLocks/>
                  </p:cNvSpPr>
                  <p:nvPr/>
                </p:nvSpPr>
                <p:spPr bwMode="auto">
                  <a:xfrm>
                    <a:off x="7540694" y="3452600"/>
                    <a:ext cx="118195" cy="45215"/>
                  </a:xfrm>
                  <a:custGeom>
                    <a:avLst/>
                    <a:gdLst>
                      <a:gd name="T0" fmla="*/ 246 w 246"/>
                      <a:gd name="T1" fmla="*/ 42 h 95"/>
                      <a:gd name="T2" fmla="*/ 9 w 246"/>
                      <a:gd name="T3" fmla="*/ 95 h 95"/>
                      <a:gd name="T4" fmla="*/ 0 w 246"/>
                      <a:gd name="T5" fmla="*/ 51 h 95"/>
                      <a:gd name="T6" fmla="*/ 237 w 246"/>
                      <a:gd name="T7" fmla="*/ 0 h 95"/>
                      <a:gd name="T8" fmla="*/ 246 w 246"/>
                      <a:gd name="T9" fmla="*/ 42 h 95"/>
                    </a:gdLst>
                    <a:ahLst/>
                    <a:cxnLst>
                      <a:cxn ang="0">
                        <a:pos x="T0" y="T1"/>
                      </a:cxn>
                      <a:cxn ang="0">
                        <a:pos x="T2" y="T3"/>
                      </a:cxn>
                      <a:cxn ang="0">
                        <a:pos x="T4" y="T5"/>
                      </a:cxn>
                      <a:cxn ang="0">
                        <a:pos x="T6" y="T7"/>
                      </a:cxn>
                      <a:cxn ang="0">
                        <a:pos x="T8" y="T9"/>
                      </a:cxn>
                    </a:cxnLst>
                    <a:rect l="0" t="0" r="r" b="b"/>
                    <a:pathLst>
                      <a:path w="246" h="95">
                        <a:moveTo>
                          <a:pt x="246" y="42"/>
                        </a:moveTo>
                        <a:lnTo>
                          <a:pt x="9" y="95"/>
                        </a:lnTo>
                        <a:lnTo>
                          <a:pt x="0" y="51"/>
                        </a:lnTo>
                        <a:lnTo>
                          <a:pt x="237" y="0"/>
                        </a:lnTo>
                        <a:lnTo>
                          <a:pt x="246" y="4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77" name="Freeform 139">
                    <a:extLst>
                      <a:ext uri="{FF2B5EF4-FFF2-40B4-BE49-F238E27FC236}">
                        <a16:creationId xmlns:a16="http://schemas.microsoft.com/office/drawing/2014/main" id="{F49067EC-AE80-1276-0B28-8EEAC7E93A02}"/>
                      </a:ext>
                    </a:extLst>
                  </p:cNvPr>
                  <p:cNvSpPr>
                    <a:spLocks/>
                  </p:cNvSpPr>
                  <p:nvPr/>
                </p:nvSpPr>
                <p:spPr bwMode="auto">
                  <a:xfrm>
                    <a:off x="7533486" y="3413037"/>
                    <a:ext cx="118195" cy="46629"/>
                  </a:xfrm>
                  <a:custGeom>
                    <a:avLst/>
                    <a:gdLst>
                      <a:gd name="T0" fmla="*/ 246 w 246"/>
                      <a:gd name="T1" fmla="*/ 43 h 100"/>
                      <a:gd name="T2" fmla="*/ 11 w 246"/>
                      <a:gd name="T3" fmla="*/ 100 h 100"/>
                      <a:gd name="T4" fmla="*/ 0 w 246"/>
                      <a:gd name="T5" fmla="*/ 59 h 100"/>
                      <a:gd name="T6" fmla="*/ 236 w 246"/>
                      <a:gd name="T7" fmla="*/ 0 h 100"/>
                      <a:gd name="T8" fmla="*/ 246 w 246"/>
                      <a:gd name="T9" fmla="*/ 43 h 100"/>
                    </a:gdLst>
                    <a:ahLst/>
                    <a:cxnLst>
                      <a:cxn ang="0">
                        <a:pos x="T0" y="T1"/>
                      </a:cxn>
                      <a:cxn ang="0">
                        <a:pos x="T2" y="T3"/>
                      </a:cxn>
                      <a:cxn ang="0">
                        <a:pos x="T4" y="T5"/>
                      </a:cxn>
                      <a:cxn ang="0">
                        <a:pos x="T6" y="T7"/>
                      </a:cxn>
                      <a:cxn ang="0">
                        <a:pos x="T8" y="T9"/>
                      </a:cxn>
                    </a:cxnLst>
                    <a:rect l="0" t="0" r="r" b="b"/>
                    <a:pathLst>
                      <a:path w="246" h="100">
                        <a:moveTo>
                          <a:pt x="246" y="43"/>
                        </a:moveTo>
                        <a:lnTo>
                          <a:pt x="11" y="100"/>
                        </a:lnTo>
                        <a:lnTo>
                          <a:pt x="0" y="59"/>
                        </a:lnTo>
                        <a:lnTo>
                          <a:pt x="236" y="0"/>
                        </a:lnTo>
                        <a:lnTo>
                          <a:pt x="246" y="4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78" name="Freeform 140">
                    <a:extLst>
                      <a:ext uri="{FF2B5EF4-FFF2-40B4-BE49-F238E27FC236}">
                        <a16:creationId xmlns:a16="http://schemas.microsoft.com/office/drawing/2014/main" id="{0697C4D2-F056-87B0-B242-8ACAE0088555}"/>
                      </a:ext>
                    </a:extLst>
                  </p:cNvPr>
                  <p:cNvSpPr>
                    <a:spLocks/>
                  </p:cNvSpPr>
                  <p:nvPr/>
                </p:nvSpPr>
                <p:spPr bwMode="auto">
                  <a:xfrm>
                    <a:off x="7524838" y="3372061"/>
                    <a:ext cx="116754" cy="50867"/>
                  </a:xfrm>
                  <a:custGeom>
                    <a:avLst/>
                    <a:gdLst>
                      <a:gd name="T0" fmla="*/ 245 w 245"/>
                      <a:gd name="T1" fmla="*/ 43 h 108"/>
                      <a:gd name="T2" fmla="*/ 11 w 245"/>
                      <a:gd name="T3" fmla="*/ 108 h 108"/>
                      <a:gd name="T4" fmla="*/ 0 w 245"/>
                      <a:gd name="T5" fmla="*/ 66 h 108"/>
                      <a:gd name="T6" fmla="*/ 234 w 245"/>
                      <a:gd name="T7" fmla="*/ 0 h 108"/>
                      <a:gd name="T8" fmla="*/ 245 w 245"/>
                      <a:gd name="T9" fmla="*/ 43 h 108"/>
                    </a:gdLst>
                    <a:ahLst/>
                    <a:cxnLst>
                      <a:cxn ang="0">
                        <a:pos x="T0" y="T1"/>
                      </a:cxn>
                      <a:cxn ang="0">
                        <a:pos x="T2" y="T3"/>
                      </a:cxn>
                      <a:cxn ang="0">
                        <a:pos x="T4" y="T5"/>
                      </a:cxn>
                      <a:cxn ang="0">
                        <a:pos x="T6" y="T7"/>
                      </a:cxn>
                      <a:cxn ang="0">
                        <a:pos x="T8" y="T9"/>
                      </a:cxn>
                    </a:cxnLst>
                    <a:rect l="0" t="0" r="r" b="b"/>
                    <a:pathLst>
                      <a:path w="245" h="108">
                        <a:moveTo>
                          <a:pt x="245" y="43"/>
                        </a:moveTo>
                        <a:lnTo>
                          <a:pt x="11" y="108"/>
                        </a:lnTo>
                        <a:lnTo>
                          <a:pt x="0" y="66"/>
                        </a:lnTo>
                        <a:lnTo>
                          <a:pt x="234" y="0"/>
                        </a:lnTo>
                        <a:lnTo>
                          <a:pt x="245" y="4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79" name="Freeform 141">
                    <a:extLst>
                      <a:ext uri="{FF2B5EF4-FFF2-40B4-BE49-F238E27FC236}">
                        <a16:creationId xmlns:a16="http://schemas.microsoft.com/office/drawing/2014/main" id="{01559321-C3DE-C0A0-1BB3-7F3D70CE3A57}"/>
                      </a:ext>
                    </a:extLst>
                  </p:cNvPr>
                  <p:cNvSpPr>
                    <a:spLocks/>
                  </p:cNvSpPr>
                  <p:nvPr/>
                </p:nvSpPr>
                <p:spPr bwMode="auto">
                  <a:xfrm>
                    <a:off x="7514748" y="3332498"/>
                    <a:ext cx="116754" cy="53693"/>
                  </a:xfrm>
                  <a:custGeom>
                    <a:avLst/>
                    <a:gdLst>
                      <a:gd name="T0" fmla="*/ 243 w 243"/>
                      <a:gd name="T1" fmla="*/ 42 h 113"/>
                      <a:gd name="T2" fmla="*/ 11 w 243"/>
                      <a:gd name="T3" fmla="*/ 113 h 113"/>
                      <a:gd name="T4" fmla="*/ 0 w 243"/>
                      <a:gd name="T5" fmla="*/ 72 h 113"/>
                      <a:gd name="T6" fmla="*/ 232 w 243"/>
                      <a:gd name="T7" fmla="*/ 0 h 113"/>
                      <a:gd name="T8" fmla="*/ 243 w 243"/>
                      <a:gd name="T9" fmla="*/ 42 h 113"/>
                    </a:gdLst>
                    <a:ahLst/>
                    <a:cxnLst>
                      <a:cxn ang="0">
                        <a:pos x="T0" y="T1"/>
                      </a:cxn>
                      <a:cxn ang="0">
                        <a:pos x="T2" y="T3"/>
                      </a:cxn>
                      <a:cxn ang="0">
                        <a:pos x="T4" y="T5"/>
                      </a:cxn>
                      <a:cxn ang="0">
                        <a:pos x="T6" y="T7"/>
                      </a:cxn>
                      <a:cxn ang="0">
                        <a:pos x="T8" y="T9"/>
                      </a:cxn>
                    </a:cxnLst>
                    <a:rect l="0" t="0" r="r" b="b"/>
                    <a:pathLst>
                      <a:path w="243" h="113">
                        <a:moveTo>
                          <a:pt x="243" y="42"/>
                        </a:moveTo>
                        <a:lnTo>
                          <a:pt x="11" y="113"/>
                        </a:lnTo>
                        <a:lnTo>
                          <a:pt x="0" y="72"/>
                        </a:lnTo>
                        <a:lnTo>
                          <a:pt x="232" y="0"/>
                        </a:lnTo>
                        <a:lnTo>
                          <a:pt x="243" y="4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0" name="Freeform 142">
                    <a:extLst>
                      <a:ext uri="{FF2B5EF4-FFF2-40B4-BE49-F238E27FC236}">
                        <a16:creationId xmlns:a16="http://schemas.microsoft.com/office/drawing/2014/main" id="{71047912-5DC1-3EA4-23E7-BC690C64836F}"/>
                      </a:ext>
                    </a:extLst>
                  </p:cNvPr>
                  <p:cNvSpPr>
                    <a:spLocks/>
                  </p:cNvSpPr>
                  <p:nvPr/>
                </p:nvSpPr>
                <p:spPr bwMode="auto">
                  <a:xfrm>
                    <a:off x="7503217" y="3292934"/>
                    <a:ext cx="116754" cy="55106"/>
                  </a:xfrm>
                  <a:custGeom>
                    <a:avLst/>
                    <a:gdLst>
                      <a:gd name="T0" fmla="*/ 243 w 243"/>
                      <a:gd name="T1" fmla="*/ 41 h 117"/>
                      <a:gd name="T2" fmla="*/ 14 w 243"/>
                      <a:gd name="T3" fmla="*/ 117 h 117"/>
                      <a:gd name="T4" fmla="*/ 0 w 243"/>
                      <a:gd name="T5" fmla="*/ 76 h 117"/>
                      <a:gd name="T6" fmla="*/ 230 w 243"/>
                      <a:gd name="T7" fmla="*/ 0 h 117"/>
                      <a:gd name="T8" fmla="*/ 243 w 243"/>
                      <a:gd name="T9" fmla="*/ 41 h 117"/>
                    </a:gdLst>
                    <a:ahLst/>
                    <a:cxnLst>
                      <a:cxn ang="0">
                        <a:pos x="T0" y="T1"/>
                      </a:cxn>
                      <a:cxn ang="0">
                        <a:pos x="T2" y="T3"/>
                      </a:cxn>
                      <a:cxn ang="0">
                        <a:pos x="T4" y="T5"/>
                      </a:cxn>
                      <a:cxn ang="0">
                        <a:pos x="T6" y="T7"/>
                      </a:cxn>
                      <a:cxn ang="0">
                        <a:pos x="T8" y="T9"/>
                      </a:cxn>
                    </a:cxnLst>
                    <a:rect l="0" t="0" r="r" b="b"/>
                    <a:pathLst>
                      <a:path w="243" h="117">
                        <a:moveTo>
                          <a:pt x="243" y="41"/>
                        </a:moveTo>
                        <a:lnTo>
                          <a:pt x="14" y="117"/>
                        </a:lnTo>
                        <a:lnTo>
                          <a:pt x="0" y="76"/>
                        </a:lnTo>
                        <a:lnTo>
                          <a:pt x="230" y="0"/>
                        </a:lnTo>
                        <a:lnTo>
                          <a:pt x="243" y="4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1" name="Freeform 143">
                    <a:extLst>
                      <a:ext uri="{FF2B5EF4-FFF2-40B4-BE49-F238E27FC236}">
                        <a16:creationId xmlns:a16="http://schemas.microsoft.com/office/drawing/2014/main" id="{524A81C8-8982-438A-EEF3-BA5693833BB0}"/>
                      </a:ext>
                    </a:extLst>
                  </p:cNvPr>
                  <p:cNvSpPr>
                    <a:spLocks/>
                  </p:cNvSpPr>
                  <p:nvPr/>
                </p:nvSpPr>
                <p:spPr bwMode="auto">
                  <a:xfrm>
                    <a:off x="7491686" y="3253371"/>
                    <a:ext cx="116754" cy="59345"/>
                  </a:xfrm>
                  <a:custGeom>
                    <a:avLst/>
                    <a:gdLst>
                      <a:gd name="T0" fmla="*/ 242 w 242"/>
                      <a:gd name="T1" fmla="*/ 40 h 125"/>
                      <a:gd name="T2" fmla="*/ 14 w 242"/>
                      <a:gd name="T3" fmla="*/ 125 h 125"/>
                      <a:gd name="T4" fmla="*/ 0 w 242"/>
                      <a:gd name="T5" fmla="*/ 84 h 125"/>
                      <a:gd name="T6" fmla="*/ 228 w 242"/>
                      <a:gd name="T7" fmla="*/ 0 h 125"/>
                      <a:gd name="T8" fmla="*/ 242 w 242"/>
                      <a:gd name="T9" fmla="*/ 40 h 125"/>
                    </a:gdLst>
                    <a:ahLst/>
                    <a:cxnLst>
                      <a:cxn ang="0">
                        <a:pos x="T0" y="T1"/>
                      </a:cxn>
                      <a:cxn ang="0">
                        <a:pos x="T2" y="T3"/>
                      </a:cxn>
                      <a:cxn ang="0">
                        <a:pos x="T4" y="T5"/>
                      </a:cxn>
                      <a:cxn ang="0">
                        <a:pos x="T6" y="T7"/>
                      </a:cxn>
                      <a:cxn ang="0">
                        <a:pos x="T8" y="T9"/>
                      </a:cxn>
                    </a:cxnLst>
                    <a:rect l="0" t="0" r="r" b="b"/>
                    <a:pathLst>
                      <a:path w="242" h="125">
                        <a:moveTo>
                          <a:pt x="242" y="40"/>
                        </a:moveTo>
                        <a:lnTo>
                          <a:pt x="14" y="125"/>
                        </a:lnTo>
                        <a:lnTo>
                          <a:pt x="0" y="84"/>
                        </a:lnTo>
                        <a:lnTo>
                          <a:pt x="228" y="0"/>
                        </a:lnTo>
                        <a:lnTo>
                          <a:pt x="242" y="4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2" name="Freeform 144">
                    <a:extLst>
                      <a:ext uri="{FF2B5EF4-FFF2-40B4-BE49-F238E27FC236}">
                        <a16:creationId xmlns:a16="http://schemas.microsoft.com/office/drawing/2014/main" id="{20AF93CC-CEC6-F08E-08D1-A6E677D93485}"/>
                      </a:ext>
                    </a:extLst>
                  </p:cNvPr>
                  <p:cNvSpPr>
                    <a:spLocks/>
                  </p:cNvSpPr>
                  <p:nvPr/>
                </p:nvSpPr>
                <p:spPr bwMode="auto">
                  <a:xfrm>
                    <a:off x="7478713" y="3215220"/>
                    <a:ext cx="116754" cy="60758"/>
                  </a:xfrm>
                  <a:custGeom>
                    <a:avLst/>
                    <a:gdLst>
                      <a:gd name="T0" fmla="*/ 242 w 242"/>
                      <a:gd name="T1" fmla="*/ 41 h 129"/>
                      <a:gd name="T2" fmla="*/ 15 w 242"/>
                      <a:gd name="T3" fmla="*/ 129 h 129"/>
                      <a:gd name="T4" fmla="*/ 0 w 242"/>
                      <a:gd name="T5" fmla="*/ 90 h 129"/>
                      <a:gd name="T6" fmla="*/ 226 w 242"/>
                      <a:gd name="T7" fmla="*/ 0 h 129"/>
                      <a:gd name="T8" fmla="*/ 242 w 242"/>
                      <a:gd name="T9" fmla="*/ 41 h 129"/>
                    </a:gdLst>
                    <a:ahLst/>
                    <a:cxnLst>
                      <a:cxn ang="0">
                        <a:pos x="T0" y="T1"/>
                      </a:cxn>
                      <a:cxn ang="0">
                        <a:pos x="T2" y="T3"/>
                      </a:cxn>
                      <a:cxn ang="0">
                        <a:pos x="T4" y="T5"/>
                      </a:cxn>
                      <a:cxn ang="0">
                        <a:pos x="T6" y="T7"/>
                      </a:cxn>
                      <a:cxn ang="0">
                        <a:pos x="T8" y="T9"/>
                      </a:cxn>
                    </a:cxnLst>
                    <a:rect l="0" t="0" r="r" b="b"/>
                    <a:pathLst>
                      <a:path w="242" h="129">
                        <a:moveTo>
                          <a:pt x="242" y="41"/>
                        </a:moveTo>
                        <a:lnTo>
                          <a:pt x="15" y="129"/>
                        </a:lnTo>
                        <a:lnTo>
                          <a:pt x="0" y="90"/>
                        </a:lnTo>
                        <a:lnTo>
                          <a:pt x="226" y="0"/>
                        </a:lnTo>
                        <a:lnTo>
                          <a:pt x="242" y="4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3" name="Freeform 145">
                    <a:extLst>
                      <a:ext uri="{FF2B5EF4-FFF2-40B4-BE49-F238E27FC236}">
                        <a16:creationId xmlns:a16="http://schemas.microsoft.com/office/drawing/2014/main" id="{24241934-21C1-1FCD-75F2-5A914BE9BF21}"/>
                      </a:ext>
                    </a:extLst>
                  </p:cNvPr>
                  <p:cNvSpPr>
                    <a:spLocks/>
                  </p:cNvSpPr>
                  <p:nvPr/>
                </p:nvSpPr>
                <p:spPr bwMode="auto">
                  <a:xfrm>
                    <a:off x="7465741" y="3175657"/>
                    <a:ext cx="115312" cy="64997"/>
                  </a:xfrm>
                  <a:custGeom>
                    <a:avLst/>
                    <a:gdLst>
                      <a:gd name="T0" fmla="*/ 240 w 240"/>
                      <a:gd name="T1" fmla="*/ 41 h 136"/>
                      <a:gd name="T2" fmla="*/ 17 w 240"/>
                      <a:gd name="T3" fmla="*/ 136 h 136"/>
                      <a:gd name="T4" fmla="*/ 0 w 240"/>
                      <a:gd name="T5" fmla="*/ 96 h 136"/>
                      <a:gd name="T6" fmla="*/ 225 w 240"/>
                      <a:gd name="T7" fmla="*/ 0 h 136"/>
                      <a:gd name="T8" fmla="*/ 240 w 240"/>
                      <a:gd name="T9" fmla="*/ 41 h 136"/>
                    </a:gdLst>
                    <a:ahLst/>
                    <a:cxnLst>
                      <a:cxn ang="0">
                        <a:pos x="T0" y="T1"/>
                      </a:cxn>
                      <a:cxn ang="0">
                        <a:pos x="T2" y="T3"/>
                      </a:cxn>
                      <a:cxn ang="0">
                        <a:pos x="T4" y="T5"/>
                      </a:cxn>
                      <a:cxn ang="0">
                        <a:pos x="T6" y="T7"/>
                      </a:cxn>
                      <a:cxn ang="0">
                        <a:pos x="T8" y="T9"/>
                      </a:cxn>
                    </a:cxnLst>
                    <a:rect l="0" t="0" r="r" b="b"/>
                    <a:pathLst>
                      <a:path w="240" h="136">
                        <a:moveTo>
                          <a:pt x="240" y="41"/>
                        </a:moveTo>
                        <a:lnTo>
                          <a:pt x="17" y="136"/>
                        </a:lnTo>
                        <a:lnTo>
                          <a:pt x="0" y="96"/>
                        </a:lnTo>
                        <a:lnTo>
                          <a:pt x="225" y="0"/>
                        </a:lnTo>
                        <a:lnTo>
                          <a:pt x="240" y="4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4" name="Freeform 146">
                    <a:extLst>
                      <a:ext uri="{FF2B5EF4-FFF2-40B4-BE49-F238E27FC236}">
                        <a16:creationId xmlns:a16="http://schemas.microsoft.com/office/drawing/2014/main" id="{E3A2F3AD-4AE6-DA10-AB4A-0AAAA5832D17}"/>
                      </a:ext>
                    </a:extLst>
                  </p:cNvPr>
                  <p:cNvSpPr>
                    <a:spLocks/>
                  </p:cNvSpPr>
                  <p:nvPr/>
                </p:nvSpPr>
                <p:spPr bwMode="auto">
                  <a:xfrm>
                    <a:off x="7451326" y="3137507"/>
                    <a:ext cx="113871" cy="66410"/>
                  </a:xfrm>
                  <a:custGeom>
                    <a:avLst/>
                    <a:gdLst>
                      <a:gd name="T0" fmla="*/ 239 w 239"/>
                      <a:gd name="T1" fmla="*/ 40 h 141"/>
                      <a:gd name="T2" fmla="*/ 18 w 239"/>
                      <a:gd name="T3" fmla="*/ 141 h 141"/>
                      <a:gd name="T4" fmla="*/ 0 w 239"/>
                      <a:gd name="T5" fmla="*/ 101 h 141"/>
                      <a:gd name="T6" fmla="*/ 221 w 239"/>
                      <a:gd name="T7" fmla="*/ 0 h 141"/>
                      <a:gd name="T8" fmla="*/ 239 w 239"/>
                      <a:gd name="T9" fmla="*/ 40 h 141"/>
                    </a:gdLst>
                    <a:ahLst/>
                    <a:cxnLst>
                      <a:cxn ang="0">
                        <a:pos x="T0" y="T1"/>
                      </a:cxn>
                      <a:cxn ang="0">
                        <a:pos x="T2" y="T3"/>
                      </a:cxn>
                      <a:cxn ang="0">
                        <a:pos x="T4" y="T5"/>
                      </a:cxn>
                      <a:cxn ang="0">
                        <a:pos x="T6" y="T7"/>
                      </a:cxn>
                      <a:cxn ang="0">
                        <a:pos x="T8" y="T9"/>
                      </a:cxn>
                    </a:cxnLst>
                    <a:rect l="0" t="0" r="r" b="b"/>
                    <a:pathLst>
                      <a:path w="239" h="141">
                        <a:moveTo>
                          <a:pt x="239" y="40"/>
                        </a:moveTo>
                        <a:lnTo>
                          <a:pt x="18" y="141"/>
                        </a:lnTo>
                        <a:lnTo>
                          <a:pt x="0" y="101"/>
                        </a:lnTo>
                        <a:lnTo>
                          <a:pt x="221" y="0"/>
                        </a:lnTo>
                        <a:lnTo>
                          <a:pt x="239" y="4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5" name="Freeform 147">
                    <a:extLst>
                      <a:ext uri="{FF2B5EF4-FFF2-40B4-BE49-F238E27FC236}">
                        <a16:creationId xmlns:a16="http://schemas.microsoft.com/office/drawing/2014/main" id="{897D5617-7985-33B8-8809-2F03279D9BF3}"/>
                      </a:ext>
                    </a:extLst>
                  </p:cNvPr>
                  <p:cNvSpPr>
                    <a:spLocks/>
                  </p:cNvSpPr>
                  <p:nvPr/>
                </p:nvSpPr>
                <p:spPr bwMode="auto">
                  <a:xfrm>
                    <a:off x="7435471" y="3100770"/>
                    <a:ext cx="113871" cy="69236"/>
                  </a:xfrm>
                  <a:custGeom>
                    <a:avLst/>
                    <a:gdLst>
                      <a:gd name="T0" fmla="*/ 237 w 237"/>
                      <a:gd name="T1" fmla="*/ 38 h 146"/>
                      <a:gd name="T2" fmla="*/ 18 w 237"/>
                      <a:gd name="T3" fmla="*/ 146 h 146"/>
                      <a:gd name="T4" fmla="*/ 0 w 237"/>
                      <a:gd name="T5" fmla="*/ 106 h 146"/>
                      <a:gd name="T6" fmla="*/ 217 w 237"/>
                      <a:gd name="T7" fmla="*/ 0 h 146"/>
                      <a:gd name="T8" fmla="*/ 237 w 237"/>
                      <a:gd name="T9" fmla="*/ 38 h 146"/>
                    </a:gdLst>
                    <a:ahLst/>
                    <a:cxnLst>
                      <a:cxn ang="0">
                        <a:pos x="T0" y="T1"/>
                      </a:cxn>
                      <a:cxn ang="0">
                        <a:pos x="T2" y="T3"/>
                      </a:cxn>
                      <a:cxn ang="0">
                        <a:pos x="T4" y="T5"/>
                      </a:cxn>
                      <a:cxn ang="0">
                        <a:pos x="T6" y="T7"/>
                      </a:cxn>
                      <a:cxn ang="0">
                        <a:pos x="T8" y="T9"/>
                      </a:cxn>
                    </a:cxnLst>
                    <a:rect l="0" t="0" r="r" b="b"/>
                    <a:pathLst>
                      <a:path w="237" h="146">
                        <a:moveTo>
                          <a:pt x="237" y="38"/>
                        </a:moveTo>
                        <a:lnTo>
                          <a:pt x="18" y="146"/>
                        </a:lnTo>
                        <a:lnTo>
                          <a:pt x="0" y="106"/>
                        </a:lnTo>
                        <a:lnTo>
                          <a:pt x="217" y="0"/>
                        </a:lnTo>
                        <a:lnTo>
                          <a:pt x="237" y="3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6" name="Freeform 148">
                    <a:extLst>
                      <a:ext uri="{FF2B5EF4-FFF2-40B4-BE49-F238E27FC236}">
                        <a16:creationId xmlns:a16="http://schemas.microsoft.com/office/drawing/2014/main" id="{BA115DE5-4486-C3DB-EB41-CA999706C55B}"/>
                      </a:ext>
                    </a:extLst>
                  </p:cNvPr>
                  <p:cNvSpPr>
                    <a:spLocks/>
                  </p:cNvSpPr>
                  <p:nvPr/>
                </p:nvSpPr>
                <p:spPr bwMode="auto">
                  <a:xfrm>
                    <a:off x="7418174" y="3062619"/>
                    <a:ext cx="113871" cy="72062"/>
                  </a:xfrm>
                  <a:custGeom>
                    <a:avLst/>
                    <a:gdLst>
                      <a:gd name="T0" fmla="*/ 236 w 236"/>
                      <a:gd name="T1" fmla="*/ 39 h 151"/>
                      <a:gd name="T2" fmla="*/ 21 w 236"/>
                      <a:gd name="T3" fmla="*/ 151 h 151"/>
                      <a:gd name="T4" fmla="*/ 0 w 236"/>
                      <a:gd name="T5" fmla="*/ 113 h 151"/>
                      <a:gd name="T6" fmla="*/ 217 w 236"/>
                      <a:gd name="T7" fmla="*/ 0 h 151"/>
                      <a:gd name="T8" fmla="*/ 236 w 236"/>
                      <a:gd name="T9" fmla="*/ 39 h 151"/>
                    </a:gdLst>
                    <a:ahLst/>
                    <a:cxnLst>
                      <a:cxn ang="0">
                        <a:pos x="T0" y="T1"/>
                      </a:cxn>
                      <a:cxn ang="0">
                        <a:pos x="T2" y="T3"/>
                      </a:cxn>
                      <a:cxn ang="0">
                        <a:pos x="T4" y="T5"/>
                      </a:cxn>
                      <a:cxn ang="0">
                        <a:pos x="T6" y="T7"/>
                      </a:cxn>
                      <a:cxn ang="0">
                        <a:pos x="T8" y="T9"/>
                      </a:cxn>
                    </a:cxnLst>
                    <a:rect l="0" t="0" r="r" b="b"/>
                    <a:pathLst>
                      <a:path w="236" h="151">
                        <a:moveTo>
                          <a:pt x="236" y="39"/>
                        </a:moveTo>
                        <a:lnTo>
                          <a:pt x="21" y="151"/>
                        </a:lnTo>
                        <a:lnTo>
                          <a:pt x="0" y="113"/>
                        </a:lnTo>
                        <a:lnTo>
                          <a:pt x="217" y="0"/>
                        </a:lnTo>
                        <a:lnTo>
                          <a:pt x="236" y="3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7" name="Freeform 149">
                    <a:extLst>
                      <a:ext uri="{FF2B5EF4-FFF2-40B4-BE49-F238E27FC236}">
                        <a16:creationId xmlns:a16="http://schemas.microsoft.com/office/drawing/2014/main" id="{9654602D-3D38-F2E9-0405-FBEC6E6E58B7}"/>
                      </a:ext>
                    </a:extLst>
                  </p:cNvPr>
                  <p:cNvSpPr>
                    <a:spLocks/>
                  </p:cNvSpPr>
                  <p:nvPr/>
                </p:nvSpPr>
                <p:spPr bwMode="auto">
                  <a:xfrm>
                    <a:off x="7400877" y="3025882"/>
                    <a:ext cx="112430" cy="73475"/>
                  </a:xfrm>
                  <a:custGeom>
                    <a:avLst/>
                    <a:gdLst>
                      <a:gd name="T0" fmla="*/ 233 w 233"/>
                      <a:gd name="T1" fmla="*/ 38 h 156"/>
                      <a:gd name="T2" fmla="*/ 21 w 233"/>
                      <a:gd name="T3" fmla="*/ 156 h 156"/>
                      <a:gd name="T4" fmla="*/ 0 w 233"/>
                      <a:gd name="T5" fmla="*/ 119 h 156"/>
                      <a:gd name="T6" fmla="*/ 213 w 233"/>
                      <a:gd name="T7" fmla="*/ 0 h 156"/>
                      <a:gd name="T8" fmla="*/ 233 w 233"/>
                      <a:gd name="T9" fmla="*/ 38 h 156"/>
                    </a:gdLst>
                    <a:ahLst/>
                    <a:cxnLst>
                      <a:cxn ang="0">
                        <a:pos x="T0" y="T1"/>
                      </a:cxn>
                      <a:cxn ang="0">
                        <a:pos x="T2" y="T3"/>
                      </a:cxn>
                      <a:cxn ang="0">
                        <a:pos x="T4" y="T5"/>
                      </a:cxn>
                      <a:cxn ang="0">
                        <a:pos x="T6" y="T7"/>
                      </a:cxn>
                      <a:cxn ang="0">
                        <a:pos x="T8" y="T9"/>
                      </a:cxn>
                    </a:cxnLst>
                    <a:rect l="0" t="0" r="r" b="b"/>
                    <a:pathLst>
                      <a:path w="233" h="156">
                        <a:moveTo>
                          <a:pt x="233" y="38"/>
                        </a:moveTo>
                        <a:lnTo>
                          <a:pt x="21" y="156"/>
                        </a:lnTo>
                        <a:lnTo>
                          <a:pt x="0" y="119"/>
                        </a:lnTo>
                        <a:lnTo>
                          <a:pt x="213" y="0"/>
                        </a:lnTo>
                        <a:lnTo>
                          <a:pt x="233" y="3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8" name="Freeform 150">
                    <a:extLst>
                      <a:ext uri="{FF2B5EF4-FFF2-40B4-BE49-F238E27FC236}">
                        <a16:creationId xmlns:a16="http://schemas.microsoft.com/office/drawing/2014/main" id="{4EC92C03-B5A7-7B22-E78B-5D21CAF17AFF}"/>
                      </a:ext>
                    </a:extLst>
                  </p:cNvPr>
                  <p:cNvSpPr>
                    <a:spLocks/>
                  </p:cNvSpPr>
                  <p:nvPr/>
                </p:nvSpPr>
                <p:spPr bwMode="auto">
                  <a:xfrm>
                    <a:off x="7383580" y="2990558"/>
                    <a:ext cx="110989" cy="76301"/>
                  </a:xfrm>
                  <a:custGeom>
                    <a:avLst/>
                    <a:gdLst>
                      <a:gd name="T0" fmla="*/ 232 w 232"/>
                      <a:gd name="T1" fmla="*/ 37 h 162"/>
                      <a:gd name="T2" fmla="*/ 21 w 232"/>
                      <a:gd name="T3" fmla="*/ 162 h 162"/>
                      <a:gd name="T4" fmla="*/ 0 w 232"/>
                      <a:gd name="T5" fmla="*/ 124 h 162"/>
                      <a:gd name="T6" fmla="*/ 210 w 232"/>
                      <a:gd name="T7" fmla="*/ 0 h 162"/>
                      <a:gd name="T8" fmla="*/ 232 w 232"/>
                      <a:gd name="T9" fmla="*/ 37 h 162"/>
                    </a:gdLst>
                    <a:ahLst/>
                    <a:cxnLst>
                      <a:cxn ang="0">
                        <a:pos x="T0" y="T1"/>
                      </a:cxn>
                      <a:cxn ang="0">
                        <a:pos x="T2" y="T3"/>
                      </a:cxn>
                      <a:cxn ang="0">
                        <a:pos x="T4" y="T5"/>
                      </a:cxn>
                      <a:cxn ang="0">
                        <a:pos x="T6" y="T7"/>
                      </a:cxn>
                      <a:cxn ang="0">
                        <a:pos x="T8" y="T9"/>
                      </a:cxn>
                    </a:cxnLst>
                    <a:rect l="0" t="0" r="r" b="b"/>
                    <a:pathLst>
                      <a:path w="232" h="162">
                        <a:moveTo>
                          <a:pt x="232" y="37"/>
                        </a:moveTo>
                        <a:lnTo>
                          <a:pt x="21" y="162"/>
                        </a:lnTo>
                        <a:lnTo>
                          <a:pt x="0" y="124"/>
                        </a:lnTo>
                        <a:lnTo>
                          <a:pt x="210" y="0"/>
                        </a:lnTo>
                        <a:lnTo>
                          <a:pt x="232" y="3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9" name="Freeform 151">
                    <a:extLst>
                      <a:ext uri="{FF2B5EF4-FFF2-40B4-BE49-F238E27FC236}">
                        <a16:creationId xmlns:a16="http://schemas.microsoft.com/office/drawing/2014/main" id="{091E33C6-683D-C536-3BCE-34A0B4A887A3}"/>
                      </a:ext>
                    </a:extLst>
                  </p:cNvPr>
                  <p:cNvSpPr>
                    <a:spLocks/>
                  </p:cNvSpPr>
                  <p:nvPr/>
                </p:nvSpPr>
                <p:spPr bwMode="auto">
                  <a:xfrm>
                    <a:off x="7363400" y="2955233"/>
                    <a:ext cx="110989" cy="77714"/>
                  </a:xfrm>
                  <a:custGeom>
                    <a:avLst/>
                    <a:gdLst>
                      <a:gd name="T0" fmla="*/ 229 w 229"/>
                      <a:gd name="T1" fmla="*/ 35 h 166"/>
                      <a:gd name="T2" fmla="*/ 23 w 229"/>
                      <a:gd name="T3" fmla="*/ 166 h 166"/>
                      <a:gd name="T4" fmla="*/ 0 w 229"/>
                      <a:gd name="T5" fmla="*/ 129 h 166"/>
                      <a:gd name="T6" fmla="*/ 206 w 229"/>
                      <a:gd name="T7" fmla="*/ 0 h 166"/>
                      <a:gd name="T8" fmla="*/ 229 w 229"/>
                      <a:gd name="T9" fmla="*/ 35 h 166"/>
                    </a:gdLst>
                    <a:ahLst/>
                    <a:cxnLst>
                      <a:cxn ang="0">
                        <a:pos x="T0" y="T1"/>
                      </a:cxn>
                      <a:cxn ang="0">
                        <a:pos x="T2" y="T3"/>
                      </a:cxn>
                      <a:cxn ang="0">
                        <a:pos x="T4" y="T5"/>
                      </a:cxn>
                      <a:cxn ang="0">
                        <a:pos x="T6" y="T7"/>
                      </a:cxn>
                      <a:cxn ang="0">
                        <a:pos x="T8" y="T9"/>
                      </a:cxn>
                    </a:cxnLst>
                    <a:rect l="0" t="0" r="r" b="b"/>
                    <a:pathLst>
                      <a:path w="229" h="166">
                        <a:moveTo>
                          <a:pt x="229" y="35"/>
                        </a:moveTo>
                        <a:lnTo>
                          <a:pt x="23" y="166"/>
                        </a:lnTo>
                        <a:lnTo>
                          <a:pt x="0" y="129"/>
                        </a:lnTo>
                        <a:lnTo>
                          <a:pt x="206" y="0"/>
                        </a:lnTo>
                        <a:lnTo>
                          <a:pt x="229" y="3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90" name="Freeform 152">
                    <a:extLst>
                      <a:ext uri="{FF2B5EF4-FFF2-40B4-BE49-F238E27FC236}">
                        <a16:creationId xmlns:a16="http://schemas.microsoft.com/office/drawing/2014/main" id="{5544D7DA-C8C5-FF02-1B4B-18B13C17E95E}"/>
                      </a:ext>
                    </a:extLst>
                  </p:cNvPr>
                  <p:cNvSpPr>
                    <a:spLocks/>
                  </p:cNvSpPr>
                  <p:nvPr/>
                </p:nvSpPr>
                <p:spPr bwMode="auto">
                  <a:xfrm>
                    <a:off x="7344663" y="2918496"/>
                    <a:ext cx="108106" cy="81952"/>
                  </a:xfrm>
                  <a:custGeom>
                    <a:avLst/>
                    <a:gdLst>
                      <a:gd name="T0" fmla="*/ 225 w 225"/>
                      <a:gd name="T1" fmla="*/ 37 h 172"/>
                      <a:gd name="T2" fmla="*/ 23 w 225"/>
                      <a:gd name="T3" fmla="*/ 172 h 172"/>
                      <a:gd name="T4" fmla="*/ 0 w 225"/>
                      <a:gd name="T5" fmla="*/ 136 h 172"/>
                      <a:gd name="T6" fmla="*/ 202 w 225"/>
                      <a:gd name="T7" fmla="*/ 0 h 172"/>
                      <a:gd name="T8" fmla="*/ 225 w 225"/>
                      <a:gd name="T9" fmla="*/ 37 h 172"/>
                    </a:gdLst>
                    <a:ahLst/>
                    <a:cxnLst>
                      <a:cxn ang="0">
                        <a:pos x="T0" y="T1"/>
                      </a:cxn>
                      <a:cxn ang="0">
                        <a:pos x="T2" y="T3"/>
                      </a:cxn>
                      <a:cxn ang="0">
                        <a:pos x="T4" y="T5"/>
                      </a:cxn>
                      <a:cxn ang="0">
                        <a:pos x="T6" y="T7"/>
                      </a:cxn>
                      <a:cxn ang="0">
                        <a:pos x="T8" y="T9"/>
                      </a:cxn>
                    </a:cxnLst>
                    <a:rect l="0" t="0" r="r" b="b"/>
                    <a:pathLst>
                      <a:path w="225" h="172">
                        <a:moveTo>
                          <a:pt x="225" y="37"/>
                        </a:moveTo>
                        <a:lnTo>
                          <a:pt x="23" y="172"/>
                        </a:lnTo>
                        <a:lnTo>
                          <a:pt x="0" y="136"/>
                        </a:lnTo>
                        <a:lnTo>
                          <a:pt x="202" y="0"/>
                        </a:lnTo>
                        <a:lnTo>
                          <a:pt x="225" y="3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91" name="Freeform 153">
                    <a:extLst>
                      <a:ext uri="{FF2B5EF4-FFF2-40B4-BE49-F238E27FC236}">
                        <a16:creationId xmlns:a16="http://schemas.microsoft.com/office/drawing/2014/main" id="{40DDD9D7-C5F3-E13D-BDD8-85EA5C150F46}"/>
                      </a:ext>
                    </a:extLst>
                  </p:cNvPr>
                  <p:cNvSpPr>
                    <a:spLocks/>
                  </p:cNvSpPr>
                  <p:nvPr/>
                </p:nvSpPr>
                <p:spPr bwMode="auto">
                  <a:xfrm>
                    <a:off x="7323041" y="2884585"/>
                    <a:ext cx="108106" cy="83366"/>
                  </a:xfrm>
                  <a:custGeom>
                    <a:avLst/>
                    <a:gdLst>
                      <a:gd name="T0" fmla="*/ 225 w 225"/>
                      <a:gd name="T1" fmla="*/ 36 h 177"/>
                      <a:gd name="T2" fmla="*/ 25 w 225"/>
                      <a:gd name="T3" fmla="*/ 177 h 177"/>
                      <a:gd name="T4" fmla="*/ 0 w 225"/>
                      <a:gd name="T5" fmla="*/ 141 h 177"/>
                      <a:gd name="T6" fmla="*/ 200 w 225"/>
                      <a:gd name="T7" fmla="*/ 0 h 177"/>
                      <a:gd name="T8" fmla="*/ 225 w 225"/>
                      <a:gd name="T9" fmla="*/ 36 h 177"/>
                    </a:gdLst>
                    <a:ahLst/>
                    <a:cxnLst>
                      <a:cxn ang="0">
                        <a:pos x="T0" y="T1"/>
                      </a:cxn>
                      <a:cxn ang="0">
                        <a:pos x="T2" y="T3"/>
                      </a:cxn>
                      <a:cxn ang="0">
                        <a:pos x="T4" y="T5"/>
                      </a:cxn>
                      <a:cxn ang="0">
                        <a:pos x="T6" y="T7"/>
                      </a:cxn>
                      <a:cxn ang="0">
                        <a:pos x="T8" y="T9"/>
                      </a:cxn>
                    </a:cxnLst>
                    <a:rect l="0" t="0" r="r" b="b"/>
                    <a:pathLst>
                      <a:path w="225" h="177">
                        <a:moveTo>
                          <a:pt x="225" y="36"/>
                        </a:moveTo>
                        <a:lnTo>
                          <a:pt x="25" y="177"/>
                        </a:lnTo>
                        <a:lnTo>
                          <a:pt x="0" y="141"/>
                        </a:lnTo>
                        <a:lnTo>
                          <a:pt x="200" y="0"/>
                        </a:lnTo>
                        <a:lnTo>
                          <a:pt x="225" y="3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92" name="Freeform 154">
                    <a:extLst>
                      <a:ext uri="{FF2B5EF4-FFF2-40B4-BE49-F238E27FC236}">
                        <a16:creationId xmlns:a16="http://schemas.microsoft.com/office/drawing/2014/main" id="{EDC8AB49-1D2F-7EBD-C49A-4135122546A8}"/>
                      </a:ext>
                    </a:extLst>
                  </p:cNvPr>
                  <p:cNvSpPr>
                    <a:spLocks/>
                  </p:cNvSpPr>
                  <p:nvPr/>
                </p:nvSpPr>
                <p:spPr bwMode="auto">
                  <a:xfrm>
                    <a:off x="7301420" y="2850673"/>
                    <a:ext cx="106664" cy="84778"/>
                  </a:xfrm>
                  <a:custGeom>
                    <a:avLst/>
                    <a:gdLst>
                      <a:gd name="T0" fmla="*/ 220 w 220"/>
                      <a:gd name="T1" fmla="*/ 35 h 181"/>
                      <a:gd name="T2" fmla="*/ 25 w 220"/>
                      <a:gd name="T3" fmla="*/ 181 h 181"/>
                      <a:gd name="T4" fmla="*/ 0 w 220"/>
                      <a:gd name="T5" fmla="*/ 145 h 181"/>
                      <a:gd name="T6" fmla="*/ 194 w 220"/>
                      <a:gd name="T7" fmla="*/ 0 h 181"/>
                      <a:gd name="T8" fmla="*/ 220 w 220"/>
                      <a:gd name="T9" fmla="*/ 35 h 181"/>
                    </a:gdLst>
                    <a:ahLst/>
                    <a:cxnLst>
                      <a:cxn ang="0">
                        <a:pos x="T0" y="T1"/>
                      </a:cxn>
                      <a:cxn ang="0">
                        <a:pos x="T2" y="T3"/>
                      </a:cxn>
                      <a:cxn ang="0">
                        <a:pos x="T4" y="T5"/>
                      </a:cxn>
                      <a:cxn ang="0">
                        <a:pos x="T6" y="T7"/>
                      </a:cxn>
                      <a:cxn ang="0">
                        <a:pos x="T8" y="T9"/>
                      </a:cxn>
                    </a:cxnLst>
                    <a:rect l="0" t="0" r="r" b="b"/>
                    <a:pathLst>
                      <a:path w="220" h="181">
                        <a:moveTo>
                          <a:pt x="220" y="35"/>
                        </a:moveTo>
                        <a:lnTo>
                          <a:pt x="25" y="181"/>
                        </a:lnTo>
                        <a:lnTo>
                          <a:pt x="0" y="145"/>
                        </a:lnTo>
                        <a:lnTo>
                          <a:pt x="194" y="0"/>
                        </a:lnTo>
                        <a:lnTo>
                          <a:pt x="220" y="3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93" name="Freeform 155">
                    <a:extLst>
                      <a:ext uri="{FF2B5EF4-FFF2-40B4-BE49-F238E27FC236}">
                        <a16:creationId xmlns:a16="http://schemas.microsoft.com/office/drawing/2014/main" id="{6D1275B9-878F-A063-1547-C8758F1D0C82}"/>
                      </a:ext>
                    </a:extLst>
                  </p:cNvPr>
                  <p:cNvSpPr>
                    <a:spLocks/>
                  </p:cNvSpPr>
                  <p:nvPr/>
                </p:nvSpPr>
                <p:spPr bwMode="auto">
                  <a:xfrm>
                    <a:off x="7278358" y="2816762"/>
                    <a:ext cx="105223" cy="87604"/>
                  </a:xfrm>
                  <a:custGeom>
                    <a:avLst/>
                    <a:gdLst>
                      <a:gd name="T0" fmla="*/ 218 w 218"/>
                      <a:gd name="T1" fmla="*/ 35 h 186"/>
                      <a:gd name="T2" fmla="*/ 27 w 218"/>
                      <a:gd name="T3" fmla="*/ 186 h 186"/>
                      <a:gd name="T4" fmla="*/ 0 w 218"/>
                      <a:gd name="T5" fmla="*/ 152 h 186"/>
                      <a:gd name="T6" fmla="*/ 192 w 218"/>
                      <a:gd name="T7" fmla="*/ 0 h 186"/>
                      <a:gd name="T8" fmla="*/ 218 w 218"/>
                      <a:gd name="T9" fmla="*/ 35 h 186"/>
                    </a:gdLst>
                    <a:ahLst/>
                    <a:cxnLst>
                      <a:cxn ang="0">
                        <a:pos x="T0" y="T1"/>
                      </a:cxn>
                      <a:cxn ang="0">
                        <a:pos x="T2" y="T3"/>
                      </a:cxn>
                      <a:cxn ang="0">
                        <a:pos x="T4" y="T5"/>
                      </a:cxn>
                      <a:cxn ang="0">
                        <a:pos x="T6" y="T7"/>
                      </a:cxn>
                      <a:cxn ang="0">
                        <a:pos x="T8" y="T9"/>
                      </a:cxn>
                    </a:cxnLst>
                    <a:rect l="0" t="0" r="r" b="b"/>
                    <a:pathLst>
                      <a:path w="218" h="186">
                        <a:moveTo>
                          <a:pt x="218" y="35"/>
                        </a:moveTo>
                        <a:lnTo>
                          <a:pt x="27" y="186"/>
                        </a:lnTo>
                        <a:lnTo>
                          <a:pt x="0" y="152"/>
                        </a:lnTo>
                        <a:lnTo>
                          <a:pt x="192" y="0"/>
                        </a:lnTo>
                        <a:lnTo>
                          <a:pt x="218" y="3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94" name="Freeform 156">
                    <a:extLst>
                      <a:ext uri="{FF2B5EF4-FFF2-40B4-BE49-F238E27FC236}">
                        <a16:creationId xmlns:a16="http://schemas.microsoft.com/office/drawing/2014/main" id="{0FFA383B-3707-2060-20DD-FAF19B31752D}"/>
                      </a:ext>
                    </a:extLst>
                  </p:cNvPr>
                  <p:cNvSpPr>
                    <a:spLocks/>
                  </p:cNvSpPr>
                  <p:nvPr/>
                </p:nvSpPr>
                <p:spPr bwMode="auto">
                  <a:xfrm>
                    <a:off x="7255296" y="2784264"/>
                    <a:ext cx="103781" cy="89018"/>
                  </a:xfrm>
                  <a:custGeom>
                    <a:avLst/>
                    <a:gdLst>
                      <a:gd name="T0" fmla="*/ 216 w 216"/>
                      <a:gd name="T1" fmla="*/ 33 h 190"/>
                      <a:gd name="T2" fmla="*/ 29 w 216"/>
                      <a:gd name="T3" fmla="*/ 190 h 190"/>
                      <a:gd name="T4" fmla="*/ 0 w 216"/>
                      <a:gd name="T5" fmla="*/ 156 h 190"/>
                      <a:gd name="T6" fmla="*/ 189 w 216"/>
                      <a:gd name="T7" fmla="*/ 0 h 190"/>
                      <a:gd name="T8" fmla="*/ 216 w 216"/>
                      <a:gd name="T9" fmla="*/ 33 h 190"/>
                    </a:gdLst>
                    <a:ahLst/>
                    <a:cxnLst>
                      <a:cxn ang="0">
                        <a:pos x="T0" y="T1"/>
                      </a:cxn>
                      <a:cxn ang="0">
                        <a:pos x="T2" y="T3"/>
                      </a:cxn>
                      <a:cxn ang="0">
                        <a:pos x="T4" y="T5"/>
                      </a:cxn>
                      <a:cxn ang="0">
                        <a:pos x="T6" y="T7"/>
                      </a:cxn>
                      <a:cxn ang="0">
                        <a:pos x="T8" y="T9"/>
                      </a:cxn>
                    </a:cxnLst>
                    <a:rect l="0" t="0" r="r" b="b"/>
                    <a:pathLst>
                      <a:path w="216" h="190">
                        <a:moveTo>
                          <a:pt x="216" y="33"/>
                        </a:moveTo>
                        <a:lnTo>
                          <a:pt x="29" y="190"/>
                        </a:lnTo>
                        <a:lnTo>
                          <a:pt x="0" y="156"/>
                        </a:lnTo>
                        <a:lnTo>
                          <a:pt x="189" y="0"/>
                        </a:lnTo>
                        <a:lnTo>
                          <a:pt x="216" y="3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95" name="Freeform 157">
                    <a:extLst>
                      <a:ext uri="{FF2B5EF4-FFF2-40B4-BE49-F238E27FC236}">
                        <a16:creationId xmlns:a16="http://schemas.microsoft.com/office/drawing/2014/main" id="{19F5B0A5-C274-3506-DDFC-AE0E68A43945}"/>
                      </a:ext>
                    </a:extLst>
                  </p:cNvPr>
                  <p:cNvSpPr>
                    <a:spLocks/>
                  </p:cNvSpPr>
                  <p:nvPr/>
                </p:nvSpPr>
                <p:spPr bwMode="auto">
                  <a:xfrm>
                    <a:off x="7230791" y="2751765"/>
                    <a:ext cx="102340" cy="91844"/>
                  </a:xfrm>
                  <a:custGeom>
                    <a:avLst/>
                    <a:gdLst>
                      <a:gd name="T0" fmla="*/ 213 w 213"/>
                      <a:gd name="T1" fmla="*/ 32 h 194"/>
                      <a:gd name="T2" fmla="*/ 29 w 213"/>
                      <a:gd name="T3" fmla="*/ 194 h 194"/>
                      <a:gd name="T4" fmla="*/ 0 w 213"/>
                      <a:gd name="T5" fmla="*/ 160 h 194"/>
                      <a:gd name="T6" fmla="*/ 185 w 213"/>
                      <a:gd name="T7" fmla="*/ 0 h 194"/>
                      <a:gd name="T8" fmla="*/ 213 w 213"/>
                      <a:gd name="T9" fmla="*/ 32 h 194"/>
                    </a:gdLst>
                    <a:ahLst/>
                    <a:cxnLst>
                      <a:cxn ang="0">
                        <a:pos x="T0" y="T1"/>
                      </a:cxn>
                      <a:cxn ang="0">
                        <a:pos x="T2" y="T3"/>
                      </a:cxn>
                      <a:cxn ang="0">
                        <a:pos x="T4" y="T5"/>
                      </a:cxn>
                      <a:cxn ang="0">
                        <a:pos x="T6" y="T7"/>
                      </a:cxn>
                      <a:cxn ang="0">
                        <a:pos x="T8" y="T9"/>
                      </a:cxn>
                    </a:cxnLst>
                    <a:rect l="0" t="0" r="r" b="b"/>
                    <a:pathLst>
                      <a:path w="213" h="194">
                        <a:moveTo>
                          <a:pt x="213" y="32"/>
                        </a:moveTo>
                        <a:lnTo>
                          <a:pt x="29" y="194"/>
                        </a:lnTo>
                        <a:lnTo>
                          <a:pt x="0" y="160"/>
                        </a:lnTo>
                        <a:lnTo>
                          <a:pt x="185" y="0"/>
                        </a:lnTo>
                        <a:lnTo>
                          <a:pt x="213" y="3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96" name="Freeform 211">
                    <a:extLst>
                      <a:ext uri="{FF2B5EF4-FFF2-40B4-BE49-F238E27FC236}">
                        <a16:creationId xmlns:a16="http://schemas.microsoft.com/office/drawing/2014/main" id="{C1AF5EC4-AD3F-52F7-F2A2-9A65D16BD41C}"/>
                      </a:ext>
                    </a:extLst>
                  </p:cNvPr>
                  <p:cNvSpPr>
                    <a:spLocks/>
                  </p:cNvSpPr>
                  <p:nvPr/>
                </p:nvSpPr>
                <p:spPr bwMode="auto">
                  <a:xfrm>
                    <a:off x="4861122" y="2767307"/>
                    <a:ext cx="106664" cy="86192"/>
                  </a:xfrm>
                  <a:custGeom>
                    <a:avLst/>
                    <a:gdLst>
                      <a:gd name="T0" fmla="*/ 26 w 220"/>
                      <a:gd name="T1" fmla="*/ 0 h 183"/>
                      <a:gd name="T2" fmla="*/ 220 w 220"/>
                      <a:gd name="T3" fmla="*/ 149 h 183"/>
                      <a:gd name="T4" fmla="*/ 193 w 220"/>
                      <a:gd name="T5" fmla="*/ 183 h 183"/>
                      <a:gd name="T6" fmla="*/ 0 w 220"/>
                      <a:gd name="T7" fmla="*/ 35 h 183"/>
                      <a:gd name="T8" fmla="*/ 26 w 220"/>
                      <a:gd name="T9" fmla="*/ 0 h 183"/>
                    </a:gdLst>
                    <a:ahLst/>
                    <a:cxnLst>
                      <a:cxn ang="0">
                        <a:pos x="T0" y="T1"/>
                      </a:cxn>
                      <a:cxn ang="0">
                        <a:pos x="T2" y="T3"/>
                      </a:cxn>
                      <a:cxn ang="0">
                        <a:pos x="T4" y="T5"/>
                      </a:cxn>
                      <a:cxn ang="0">
                        <a:pos x="T6" y="T7"/>
                      </a:cxn>
                      <a:cxn ang="0">
                        <a:pos x="T8" y="T9"/>
                      </a:cxn>
                    </a:cxnLst>
                    <a:rect l="0" t="0" r="r" b="b"/>
                    <a:pathLst>
                      <a:path w="220" h="183">
                        <a:moveTo>
                          <a:pt x="26" y="0"/>
                        </a:moveTo>
                        <a:lnTo>
                          <a:pt x="220" y="149"/>
                        </a:lnTo>
                        <a:lnTo>
                          <a:pt x="193" y="183"/>
                        </a:lnTo>
                        <a:lnTo>
                          <a:pt x="0" y="35"/>
                        </a:lnTo>
                        <a:lnTo>
                          <a:pt x="26"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97" name="Freeform 212">
                    <a:extLst>
                      <a:ext uri="{FF2B5EF4-FFF2-40B4-BE49-F238E27FC236}">
                        <a16:creationId xmlns:a16="http://schemas.microsoft.com/office/drawing/2014/main" id="{0A7BF095-8CBE-0401-FBE0-3F26F63BDA11}"/>
                      </a:ext>
                    </a:extLst>
                  </p:cNvPr>
                  <p:cNvSpPr>
                    <a:spLocks/>
                  </p:cNvSpPr>
                  <p:nvPr/>
                </p:nvSpPr>
                <p:spPr bwMode="auto">
                  <a:xfrm>
                    <a:off x="4836618" y="2799806"/>
                    <a:ext cx="106664" cy="84778"/>
                  </a:xfrm>
                  <a:custGeom>
                    <a:avLst/>
                    <a:gdLst>
                      <a:gd name="T0" fmla="*/ 24 w 222"/>
                      <a:gd name="T1" fmla="*/ 0 h 179"/>
                      <a:gd name="T2" fmla="*/ 222 w 222"/>
                      <a:gd name="T3" fmla="*/ 144 h 179"/>
                      <a:gd name="T4" fmla="*/ 196 w 222"/>
                      <a:gd name="T5" fmla="*/ 179 h 179"/>
                      <a:gd name="T6" fmla="*/ 0 w 222"/>
                      <a:gd name="T7" fmla="*/ 35 h 179"/>
                      <a:gd name="T8" fmla="*/ 24 w 222"/>
                      <a:gd name="T9" fmla="*/ 0 h 179"/>
                    </a:gdLst>
                    <a:ahLst/>
                    <a:cxnLst>
                      <a:cxn ang="0">
                        <a:pos x="T0" y="T1"/>
                      </a:cxn>
                      <a:cxn ang="0">
                        <a:pos x="T2" y="T3"/>
                      </a:cxn>
                      <a:cxn ang="0">
                        <a:pos x="T4" y="T5"/>
                      </a:cxn>
                      <a:cxn ang="0">
                        <a:pos x="T6" y="T7"/>
                      </a:cxn>
                      <a:cxn ang="0">
                        <a:pos x="T8" y="T9"/>
                      </a:cxn>
                    </a:cxnLst>
                    <a:rect l="0" t="0" r="r" b="b"/>
                    <a:pathLst>
                      <a:path w="222" h="179">
                        <a:moveTo>
                          <a:pt x="24" y="0"/>
                        </a:moveTo>
                        <a:lnTo>
                          <a:pt x="222" y="144"/>
                        </a:lnTo>
                        <a:lnTo>
                          <a:pt x="196" y="179"/>
                        </a:lnTo>
                        <a:lnTo>
                          <a:pt x="0" y="35"/>
                        </a:lnTo>
                        <a:lnTo>
                          <a:pt x="24"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98" name="Freeform 213">
                    <a:extLst>
                      <a:ext uri="{FF2B5EF4-FFF2-40B4-BE49-F238E27FC236}">
                        <a16:creationId xmlns:a16="http://schemas.microsoft.com/office/drawing/2014/main" id="{59C2F130-877C-0104-703F-10BEE772DB1E}"/>
                      </a:ext>
                    </a:extLst>
                  </p:cNvPr>
                  <p:cNvSpPr>
                    <a:spLocks/>
                  </p:cNvSpPr>
                  <p:nvPr/>
                </p:nvSpPr>
                <p:spPr bwMode="auto">
                  <a:xfrm>
                    <a:off x="4812115" y="2832304"/>
                    <a:ext cx="108106" cy="83366"/>
                  </a:xfrm>
                  <a:custGeom>
                    <a:avLst/>
                    <a:gdLst>
                      <a:gd name="T0" fmla="*/ 24 w 224"/>
                      <a:gd name="T1" fmla="*/ 0 h 175"/>
                      <a:gd name="T2" fmla="*/ 224 w 224"/>
                      <a:gd name="T3" fmla="*/ 139 h 175"/>
                      <a:gd name="T4" fmla="*/ 201 w 224"/>
                      <a:gd name="T5" fmla="*/ 175 h 175"/>
                      <a:gd name="T6" fmla="*/ 0 w 224"/>
                      <a:gd name="T7" fmla="*/ 36 h 175"/>
                      <a:gd name="T8" fmla="*/ 24 w 224"/>
                      <a:gd name="T9" fmla="*/ 0 h 175"/>
                    </a:gdLst>
                    <a:ahLst/>
                    <a:cxnLst>
                      <a:cxn ang="0">
                        <a:pos x="T0" y="T1"/>
                      </a:cxn>
                      <a:cxn ang="0">
                        <a:pos x="T2" y="T3"/>
                      </a:cxn>
                      <a:cxn ang="0">
                        <a:pos x="T4" y="T5"/>
                      </a:cxn>
                      <a:cxn ang="0">
                        <a:pos x="T6" y="T7"/>
                      </a:cxn>
                      <a:cxn ang="0">
                        <a:pos x="T8" y="T9"/>
                      </a:cxn>
                    </a:cxnLst>
                    <a:rect l="0" t="0" r="r" b="b"/>
                    <a:pathLst>
                      <a:path w="224" h="175">
                        <a:moveTo>
                          <a:pt x="24" y="0"/>
                        </a:moveTo>
                        <a:lnTo>
                          <a:pt x="224" y="139"/>
                        </a:lnTo>
                        <a:lnTo>
                          <a:pt x="201" y="175"/>
                        </a:lnTo>
                        <a:lnTo>
                          <a:pt x="0" y="36"/>
                        </a:lnTo>
                        <a:lnTo>
                          <a:pt x="24"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99" name="Freeform 214">
                    <a:extLst>
                      <a:ext uri="{FF2B5EF4-FFF2-40B4-BE49-F238E27FC236}">
                        <a16:creationId xmlns:a16="http://schemas.microsoft.com/office/drawing/2014/main" id="{59E5105E-3AE1-CAD7-A536-9B06CC54FEF2}"/>
                      </a:ext>
                    </a:extLst>
                  </p:cNvPr>
                  <p:cNvSpPr>
                    <a:spLocks/>
                  </p:cNvSpPr>
                  <p:nvPr/>
                </p:nvSpPr>
                <p:spPr bwMode="auto">
                  <a:xfrm>
                    <a:off x="4789052" y="2866216"/>
                    <a:ext cx="108106" cy="80540"/>
                  </a:xfrm>
                  <a:custGeom>
                    <a:avLst/>
                    <a:gdLst>
                      <a:gd name="T0" fmla="*/ 23 w 227"/>
                      <a:gd name="T1" fmla="*/ 0 h 171"/>
                      <a:gd name="T2" fmla="*/ 227 w 227"/>
                      <a:gd name="T3" fmla="*/ 134 h 171"/>
                      <a:gd name="T4" fmla="*/ 204 w 227"/>
                      <a:gd name="T5" fmla="*/ 171 h 171"/>
                      <a:gd name="T6" fmla="*/ 0 w 227"/>
                      <a:gd name="T7" fmla="*/ 38 h 171"/>
                      <a:gd name="T8" fmla="*/ 23 w 227"/>
                      <a:gd name="T9" fmla="*/ 0 h 171"/>
                    </a:gdLst>
                    <a:ahLst/>
                    <a:cxnLst>
                      <a:cxn ang="0">
                        <a:pos x="T0" y="T1"/>
                      </a:cxn>
                      <a:cxn ang="0">
                        <a:pos x="T2" y="T3"/>
                      </a:cxn>
                      <a:cxn ang="0">
                        <a:pos x="T4" y="T5"/>
                      </a:cxn>
                      <a:cxn ang="0">
                        <a:pos x="T6" y="T7"/>
                      </a:cxn>
                      <a:cxn ang="0">
                        <a:pos x="T8" y="T9"/>
                      </a:cxn>
                    </a:cxnLst>
                    <a:rect l="0" t="0" r="r" b="b"/>
                    <a:pathLst>
                      <a:path w="227" h="171">
                        <a:moveTo>
                          <a:pt x="23" y="0"/>
                        </a:moveTo>
                        <a:lnTo>
                          <a:pt x="227" y="134"/>
                        </a:lnTo>
                        <a:lnTo>
                          <a:pt x="204" y="171"/>
                        </a:lnTo>
                        <a:lnTo>
                          <a:pt x="0" y="38"/>
                        </a:lnTo>
                        <a:lnTo>
                          <a:pt x="2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00" name="Freeform 215">
                    <a:extLst>
                      <a:ext uri="{FF2B5EF4-FFF2-40B4-BE49-F238E27FC236}">
                        <a16:creationId xmlns:a16="http://schemas.microsoft.com/office/drawing/2014/main" id="{E50E7FD4-97DD-B56C-B304-4964CCF6AE08}"/>
                      </a:ext>
                    </a:extLst>
                  </p:cNvPr>
                  <p:cNvSpPr>
                    <a:spLocks/>
                  </p:cNvSpPr>
                  <p:nvPr/>
                </p:nvSpPr>
                <p:spPr bwMode="auto">
                  <a:xfrm>
                    <a:off x="4765990" y="2900127"/>
                    <a:ext cx="110989" cy="79126"/>
                  </a:xfrm>
                  <a:custGeom>
                    <a:avLst/>
                    <a:gdLst>
                      <a:gd name="T0" fmla="*/ 23 w 230"/>
                      <a:gd name="T1" fmla="*/ 0 h 166"/>
                      <a:gd name="T2" fmla="*/ 230 w 230"/>
                      <a:gd name="T3" fmla="*/ 129 h 166"/>
                      <a:gd name="T4" fmla="*/ 207 w 230"/>
                      <a:gd name="T5" fmla="*/ 166 h 166"/>
                      <a:gd name="T6" fmla="*/ 0 w 230"/>
                      <a:gd name="T7" fmla="*/ 38 h 166"/>
                      <a:gd name="T8" fmla="*/ 23 w 230"/>
                      <a:gd name="T9" fmla="*/ 0 h 166"/>
                    </a:gdLst>
                    <a:ahLst/>
                    <a:cxnLst>
                      <a:cxn ang="0">
                        <a:pos x="T0" y="T1"/>
                      </a:cxn>
                      <a:cxn ang="0">
                        <a:pos x="T2" y="T3"/>
                      </a:cxn>
                      <a:cxn ang="0">
                        <a:pos x="T4" y="T5"/>
                      </a:cxn>
                      <a:cxn ang="0">
                        <a:pos x="T6" y="T7"/>
                      </a:cxn>
                      <a:cxn ang="0">
                        <a:pos x="T8" y="T9"/>
                      </a:cxn>
                    </a:cxnLst>
                    <a:rect l="0" t="0" r="r" b="b"/>
                    <a:pathLst>
                      <a:path w="230" h="166">
                        <a:moveTo>
                          <a:pt x="23" y="0"/>
                        </a:moveTo>
                        <a:lnTo>
                          <a:pt x="230" y="129"/>
                        </a:lnTo>
                        <a:lnTo>
                          <a:pt x="207" y="166"/>
                        </a:lnTo>
                        <a:lnTo>
                          <a:pt x="0" y="38"/>
                        </a:lnTo>
                        <a:lnTo>
                          <a:pt x="2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01" name="Freeform 216">
                    <a:extLst>
                      <a:ext uri="{FF2B5EF4-FFF2-40B4-BE49-F238E27FC236}">
                        <a16:creationId xmlns:a16="http://schemas.microsoft.com/office/drawing/2014/main" id="{92A49B88-23AC-3A40-9885-9FBEE19953E7}"/>
                      </a:ext>
                    </a:extLst>
                  </p:cNvPr>
                  <p:cNvSpPr>
                    <a:spLocks/>
                  </p:cNvSpPr>
                  <p:nvPr/>
                </p:nvSpPr>
                <p:spPr bwMode="auto">
                  <a:xfrm>
                    <a:off x="4744368" y="2935452"/>
                    <a:ext cx="110989" cy="76301"/>
                  </a:xfrm>
                  <a:custGeom>
                    <a:avLst/>
                    <a:gdLst>
                      <a:gd name="T0" fmla="*/ 22 w 232"/>
                      <a:gd name="T1" fmla="*/ 0 h 160"/>
                      <a:gd name="T2" fmla="*/ 232 w 232"/>
                      <a:gd name="T3" fmla="*/ 122 h 160"/>
                      <a:gd name="T4" fmla="*/ 211 w 232"/>
                      <a:gd name="T5" fmla="*/ 160 h 160"/>
                      <a:gd name="T6" fmla="*/ 0 w 232"/>
                      <a:gd name="T7" fmla="*/ 37 h 160"/>
                      <a:gd name="T8" fmla="*/ 22 w 232"/>
                      <a:gd name="T9" fmla="*/ 0 h 160"/>
                    </a:gdLst>
                    <a:ahLst/>
                    <a:cxnLst>
                      <a:cxn ang="0">
                        <a:pos x="T0" y="T1"/>
                      </a:cxn>
                      <a:cxn ang="0">
                        <a:pos x="T2" y="T3"/>
                      </a:cxn>
                      <a:cxn ang="0">
                        <a:pos x="T4" y="T5"/>
                      </a:cxn>
                      <a:cxn ang="0">
                        <a:pos x="T6" y="T7"/>
                      </a:cxn>
                      <a:cxn ang="0">
                        <a:pos x="T8" y="T9"/>
                      </a:cxn>
                    </a:cxnLst>
                    <a:rect l="0" t="0" r="r" b="b"/>
                    <a:pathLst>
                      <a:path w="232" h="160">
                        <a:moveTo>
                          <a:pt x="22" y="0"/>
                        </a:moveTo>
                        <a:lnTo>
                          <a:pt x="232" y="122"/>
                        </a:lnTo>
                        <a:lnTo>
                          <a:pt x="211" y="160"/>
                        </a:lnTo>
                        <a:lnTo>
                          <a:pt x="0" y="37"/>
                        </a:lnTo>
                        <a:lnTo>
                          <a:pt x="2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02" name="Freeform 217">
                    <a:extLst>
                      <a:ext uri="{FF2B5EF4-FFF2-40B4-BE49-F238E27FC236}">
                        <a16:creationId xmlns:a16="http://schemas.microsoft.com/office/drawing/2014/main" id="{6D56D5D6-87CE-CCD1-400D-151D7B0D574B}"/>
                      </a:ext>
                    </a:extLst>
                  </p:cNvPr>
                  <p:cNvSpPr>
                    <a:spLocks/>
                  </p:cNvSpPr>
                  <p:nvPr/>
                </p:nvSpPr>
                <p:spPr bwMode="auto">
                  <a:xfrm>
                    <a:off x="4724189" y="2970776"/>
                    <a:ext cx="112430" cy="73475"/>
                  </a:xfrm>
                  <a:custGeom>
                    <a:avLst/>
                    <a:gdLst>
                      <a:gd name="T0" fmla="*/ 20 w 234"/>
                      <a:gd name="T1" fmla="*/ 0 h 155"/>
                      <a:gd name="T2" fmla="*/ 234 w 234"/>
                      <a:gd name="T3" fmla="*/ 117 h 155"/>
                      <a:gd name="T4" fmla="*/ 213 w 234"/>
                      <a:gd name="T5" fmla="*/ 155 h 155"/>
                      <a:gd name="T6" fmla="*/ 0 w 234"/>
                      <a:gd name="T7" fmla="*/ 39 h 155"/>
                      <a:gd name="T8" fmla="*/ 20 w 234"/>
                      <a:gd name="T9" fmla="*/ 0 h 155"/>
                    </a:gdLst>
                    <a:ahLst/>
                    <a:cxnLst>
                      <a:cxn ang="0">
                        <a:pos x="T0" y="T1"/>
                      </a:cxn>
                      <a:cxn ang="0">
                        <a:pos x="T2" y="T3"/>
                      </a:cxn>
                      <a:cxn ang="0">
                        <a:pos x="T4" y="T5"/>
                      </a:cxn>
                      <a:cxn ang="0">
                        <a:pos x="T6" y="T7"/>
                      </a:cxn>
                      <a:cxn ang="0">
                        <a:pos x="T8" y="T9"/>
                      </a:cxn>
                    </a:cxnLst>
                    <a:rect l="0" t="0" r="r" b="b"/>
                    <a:pathLst>
                      <a:path w="234" h="155">
                        <a:moveTo>
                          <a:pt x="20" y="0"/>
                        </a:moveTo>
                        <a:lnTo>
                          <a:pt x="234" y="117"/>
                        </a:lnTo>
                        <a:lnTo>
                          <a:pt x="213" y="155"/>
                        </a:lnTo>
                        <a:lnTo>
                          <a:pt x="0" y="39"/>
                        </a:lnTo>
                        <a:lnTo>
                          <a:pt x="20"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03" name="Freeform 218">
                    <a:extLst>
                      <a:ext uri="{FF2B5EF4-FFF2-40B4-BE49-F238E27FC236}">
                        <a16:creationId xmlns:a16="http://schemas.microsoft.com/office/drawing/2014/main" id="{255D7F8D-CF8B-A5A3-7762-7914DCECF813}"/>
                      </a:ext>
                    </a:extLst>
                  </p:cNvPr>
                  <p:cNvSpPr>
                    <a:spLocks/>
                  </p:cNvSpPr>
                  <p:nvPr/>
                </p:nvSpPr>
                <p:spPr bwMode="auto">
                  <a:xfrm>
                    <a:off x="4704009" y="3007513"/>
                    <a:ext cx="113871" cy="70649"/>
                  </a:xfrm>
                  <a:custGeom>
                    <a:avLst/>
                    <a:gdLst>
                      <a:gd name="T0" fmla="*/ 20 w 236"/>
                      <a:gd name="T1" fmla="*/ 0 h 150"/>
                      <a:gd name="T2" fmla="*/ 236 w 236"/>
                      <a:gd name="T3" fmla="*/ 112 h 150"/>
                      <a:gd name="T4" fmla="*/ 217 w 236"/>
                      <a:gd name="T5" fmla="*/ 150 h 150"/>
                      <a:gd name="T6" fmla="*/ 0 w 236"/>
                      <a:gd name="T7" fmla="*/ 40 h 150"/>
                      <a:gd name="T8" fmla="*/ 20 w 236"/>
                      <a:gd name="T9" fmla="*/ 0 h 150"/>
                    </a:gdLst>
                    <a:ahLst/>
                    <a:cxnLst>
                      <a:cxn ang="0">
                        <a:pos x="T0" y="T1"/>
                      </a:cxn>
                      <a:cxn ang="0">
                        <a:pos x="T2" y="T3"/>
                      </a:cxn>
                      <a:cxn ang="0">
                        <a:pos x="T4" y="T5"/>
                      </a:cxn>
                      <a:cxn ang="0">
                        <a:pos x="T6" y="T7"/>
                      </a:cxn>
                      <a:cxn ang="0">
                        <a:pos x="T8" y="T9"/>
                      </a:cxn>
                    </a:cxnLst>
                    <a:rect l="0" t="0" r="r" b="b"/>
                    <a:pathLst>
                      <a:path w="236" h="150">
                        <a:moveTo>
                          <a:pt x="20" y="0"/>
                        </a:moveTo>
                        <a:lnTo>
                          <a:pt x="236" y="112"/>
                        </a:lnTo>
                        <a:lnTo>
                          <a:pt x="217" y="150"/>
                        </a:lnTo>
                        <a:lnTo>
                          <a:pt x="0" y="40"/>
                        </a:lnTo>
                        <a:lnTo>
                          <a:pt x="20"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04" name="Freeform 219">
                    <a:extLst>
                      <a:ext uri="{FF2B5EF4-FFF2-40B4-BE49-F238E27FC236}">
                        <a16:creationId xmlns:a16="http://schemas.microsoft.com/office/drawing/2014/main" id="{36B94463-6230-ADDA-B502-E19BABC86BB6}"/>
                      </a:ext>
                    </a:extLst>
                  </p:cNvPr>
                  <p:cNvSpPr>
                    <a:spLocks/>
                  </p:cNvSpPr>
                  <p:nvPr/>
                </p:nvSpPr>
                <p:spPr bwMode="auto">
                  <a:xfrm>
                    <a:off x="4685271" y="3044250"/>
                    <a:ext cx="113871" cy="67823"/>
                  </a:xfrm>
                  <a:custGeom>
                    <a:avLst/>
                    <a:gdLst>
                      <a:gd name="T0" fmla="*/ 18 w 237"/>
                      <a:gd name="T1" fmla="*/ 0 h 145"/>
                      <a:gd name="T2" fmla="*/ 237 w 237"/>
                      <a:gd name="T3" fmla="*/ 105 h 145"/>
                      <a:gd name="T4" fmla="*/ 219 w 237"/>
                      <a:gd name="T5" fmla="*/ 145 h 145"/>
                      <a:gd name="T6" fmla="*/ 0 w 237"/>
                      <a:gd name="T7" fmla="*/ 40 h 145"/>
                      <a:gd name="T8" fmla="*/ 18 w 237"/>
                      <a:gd name="T9" fmla="*/ 0 h 145"/>
                    </a:gdLst>
                    <a:ahLst/>
                    <a:cxnLst>
                      <a:cxn ang="0">
                        <a:pos x="T0" y="T1"/>
                      </a:cxn>
                      <a:cxn ang="0">
                        <a:pos x="T2" y="T3"/>
                      </a:cxn>
                      <a:cxn ang="0">
                        <a:pos x="T4" y="T5"/>
                      </a:cxn>
                      <a:cxn ang="0">
                        <a:pos x="T6" y="T7"/>
                      </a:cxn>
                      <a:cxn ang="0">
                        <a:pos x="T8" y="T9"/>
                      </a:cxn>
                    </a:cxnLst>
                    <a:rect l="0" t="0" r="r" b="b"/>
                    <a:pathLst>
                      <a:path w="237" h="145">
                        <a:moveTo>
                          <a:pt x="18" y="0"/>
                        </a:moveTo>
                        <a:lnTo>
                          <a:pt x="237" y="105"/>
                        </a:lnTo>
                        <a:lnTo>
                          <a:pt x="219" y="145"/>
                        </a:lnTo>
                        <a:lnTo>
                          <a:pt x="0" y="40"/>
                        </a:lnTo>
                        <a:lnTo>
                          <a:pt x="18"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05" name="Freeform 220">
                    <a:extLst>
                      <a:ext uri="{FF2B5EF4-FFF2-40B4-BE49-F238E27FC236}">
                        <a16:creationId xmlns:a16="http://schemas.microsoft.com/office/drawing/2014/main" id="{D3485871-38C3-49C7-29AF-B797B074A103}"/>
                      </a:ext>
                    </a:extLst>
                  </p:cNvPr>
                  <p:cNvSpPr>
                    <a:spLocks/>
                  </p:cNvSpPr>
                  <p:nvPr/>
                </p:nvSpPr>
                <p:spPr bwMode="auto">
                  <a:xfrm>
                    <a:off x="4667974" y="3080988"/>
                    <a:ext cx="113871" cy="64997"/>
                  </a:xfrm>
                  <a:custGeom>
                    <a:avLst/>
                    <a:gdLst>
                      <a:gd name="T0" fmla="*/ 16 w 239"/>
                      <a:gd name="T1" fmla="*/ 0 h 140"/>
                      <a:gd name="T2" fmla="*/ 239 w 239"/>
                      <a:gd name="T3" fmla="*/ 100 h 140"/>
                      <a:gd name="T4" fmla="*/ 221 w 239"/>
                      <a:gd name="T5" fmla="*/ 140 h 140"/>
                      <a:gd name="T6" fmla="*/ 0 w 239"/>
                      <a:gd name="T7" fmla="*/ 40 h 140"/>
                      <a:gd name="T8" fmla="*/ 16 w 239"/>
                      <a:gd name="T9" fmla="*/ 0 h 140"/>
                    </a:gdLst>
                    <a:ahLst/>
                    <a:cxnLst>
                      <a:cxn ang="0">
                        <a:pos x="T0" y="T1"/>
                      </a:cxn>
                      <a:cxn ang="0">
                        <a:pos x="T2" y="T3"/>
                      </a:cxn>
                      <a:cxn ang="0">
                        <a:pos x="T4" y="T5"/>
                      </a:cxn>
                      <a:cxn ang="0">
                        <a:pos x="T6" y="T7"/>
                      </a:cxn>
                      <a:cxn ang="0">
                        <a:pos x="T8" y="T9"/>
                      </a:cxn>
                    </a:cxnLst>
                    <a:rect l="0" t="0" r="r" b="b"/>
                    <a:pathLst>
                      <a:path w="239" h="140">
                        <a:moveTo>
                          <a:pt x="16" y="0"/>
                        </a:moveTo>
                        <a:lnTo>
                          <a:pt x="239" y="100"/>
                        </a:lnTo>
                        <a:lnTo>
                          <a:pt x="221" y="140"/>
                        </a:lnTo>
                        <a:lnTo>
                          <a:pt x="0" y="40"/>
                        </a:lnTo>
                        <a:lnTo>
                          <a:pt x="16"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06" name="Freeform 221">
                    <a:extLst>
                      <a:ext uri="{FF2B5EF4-FFF2-40B4-BE49-F238E27FC236}">
                        <a16:creationId xmlns:a16="http://schemas.microsoft.com/office/drawing/2014/main" id="{E528D742-A6F5-3652-BF92-A0CBB0D17F2A}"/>
                      </a:ext>
                    </a:extLst>
                  </p:cNvPr>
                  <p:cNvSpPr>
                    <a:spLocks/>
                  </p:cNvSpPr>
                  <p:nvPr/>
                </p:nvSpPr>
                <p:spPr bwMode="auto">
                  <a:xfrm>
                    <a:off x="4650677" y="3117725"/>
                    <a:ext cx="115312" cy="63584"/>
                  </a:xfrm>
                  <a:custGeom>
                    <a:avLst/>
                    <a:gdLst>
                      <a:gd name="T0" fmla="*/ 15 w 240"/>
                      <a:gd name="T1" fmla="*/ 0 h 134"/>
                      <a:gd name="T2" fmla="*/ 240 w 240"/>
                      <a:gd name="T3" fmla="*/ 93 h 134"/>
                      <a:gd name="T4" fmla="*/ 224 w 240"/>
                      <a:gd name="T5" fmla="*/ 134 h 134"/>
                      <a:gd name="T6" fmla="*/ 0 w 240"/>
                      <a:gd name="T7" fmla="*/ 41 h 134"/>
                      <a:gd name="T8" fmla="*/ 15 w 240"/>
                      <a:gd name="T9" fmla="*/ 0 h 134"/>
                    </a:gdLst>
                    <a:ahLst/>
                    <a:cxnLst>
                      <a:cxn ang="0">
                        <a:pos x="T0" y="T1"/>
                      </a:cxn>
                      <a:cxn ang="0">
                        <a:pos x="T2" y="T3"/>
                      </a:cxn>
                      <a:cxn ang="0">
                        <a:pos x="T4" y="T5"/>
                      </a:cxn>
                      <a:cxn ang="0">
                        <a:pos x="T6" y="T7"/>
                      </a:cxn>
                      <a:cxn ang="0">
                        <a:pos x="T8" y="T9"/>
                      </a:cxn>
                    </a:cxnLst>
                    <a:rect l="0" t="0" r="r" b="b"/>
                    <a:pathLst>
                      <a:path w="240" h="134">
                        <a:moveTo>
                          <a:pt x="15" y="0"/>
                        </a:moveTo>
                        <a:lnTo>
                          <a:pt x="240" y="93"/>
                        </a:lnTo>
                        <a:lnTo>
                          <a:pt x="224" y="134"/>
                        </a:lnTo>
                        <a:lnTo>
                          <a:pt x="0" y="41"/>
                        </a:lnTo>
                        <a:lnTo>
                          <a:pt x="15"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07" name="Freeform 222">
                    <a:extLst>
                      <a:ext uri="{FF2B5EF4-FFF2-40B4-BE49-F238E27FC236}">
                        <a16:creationId xmlns:a16="http://schemas.microsoft.com/office/drawing/2014/main" id="{B3CFA3A6-D670-C133-B8DF-622235DFC44C}"/>
                      </a:ext>
                    </a:extLst>
                  </p:cNvPr>
                  <p:cNvSpPr>
                    <a:spLocks/>
                  </p:cNvSpPr>
                  <p:nvPr/>
                </p:nvSpPr>
                <p:spPr bwMode="auto">
                  <a:xfrm>
                    <a:off x="4634821" y="3155876"/>
                    <a:ext cx="116754" cy="60758"/>
                  </a:xfrm>
                  <a:custGeom>
                    <a:avLst/>
                    <a:gdLst>
                      <a:gd name="T0" fmla="*/ 15 w 242"/>
                      <a:gd name="T1" fmla="*/ 0 h 128"/>
                      <a:gd name="T2" fmla="*/ 242 w 242"/>
                      <a:gd name="T3" fmla="*/ 87 h 128"/>
                      <a:gd name="T4" fmla="*/ 226 w 242"/>
                      <a:gd name="T5" fmla="*/ 128 h 128"/>
                      <a:gd name="T6" fmla="*/ 0 w 242"/>
                      <a:gd name="T7" fmla="*/ 41 h 128"/>
                      <a:gd name="T8" fmla="*/ 15 w 242"/>
                      <a:gd name="T9" fmla="*/ 0 h 128"/>
                    </a:gdLst>
                    <a:ahLst/>
                    <a:cxnLst>
                      <a:cxn ang="0">
                        <a:pos x="T0" y="T1"/>
                      </a:cxn>
                      <a:cxn ang="0">
                        <a:pos x="T2" y="T3"/>
                      </a:cxn>
                      <a:cxn ang="0">
                        <a:pos x="T4" y="T5"/>
                      </a:cxn>
                      <a:cxn ang="0">
                        <a:pos x="T6" y="T7"/>
                      </a:cxn>
                      <a:cxn ang="0">
                        <a:pos x="T8" y="T9"/>
                      </a:cxn>
                    </a:cxnLst>
                    <a:rect l="0" t="0" r="r" b="b"/>
                    <a:pathLst>
                      <a:path w="242" h="128">
                        <a:moveTo>
                          <a:pt x="15" y="0"/>
                        </a:moveTo>
                        <a:lnTo>
                          <a:pt x="242" y="87"/>
                        </a:lnTo>
                        <a:lnTo>
                          <a:pt x="226" y="128"/>
                        </a:lnTo>
                        <a:lnTo>
                          <a:pt x="0" y="41"/>
                        </a:lnTo>
                        <a:lnTo>
                          <a:pt x="15"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08" name="Freeform 223">
                    <a:extLst>
                      <a:ext uri="{FF2B5EF4-FFF2-40B4-BE49-F238E27FC236}">
                        <a16:creationId xmlns:a16="http://schemas.microsoft.com/office/drawing/2014/main" id="{1A72004A-C10E-D06D-5744-9ECD7232344E}"/>
                      </a:ext>
                    </a:extLst>
                  </p:cNvPr>
                  <p:cNvSpPr>
                    <a:spLocks/>
                  </p:cNvSpPr>
                  <p:nvPr/>
                </p:nvSpPr>
                <p:spPr bwMode="auto">
                  <a:xfrm>
                    <a:off x="4620407" y="3195439"/>
                    <a:ext cx="115312" cy="56519"/>
                  </a:xfrm>
                  <a:custGeom>
                    <a:avLst/>
                    <a:gdLst>
                      <a:gd name="T0" fmla="*/ 14 w 242"/>
                      <a:gd name="T1" fmla="*/ 0 h 121"/>
                      <a:gd name="T2" fmla="*/ 242 w 242"/>
                      <a:gd name="T3" fmla="*/ 80 h 121"/>
                      <a:gd name="T4" fmla="*/ 228 w 242"/>
                      <a:gd name="T5" fmla="*/ 121 h 121"/>
                      <a:gd name="T6" fmla="*/ 0 w 242"/>
                      <a:gd name="T7" fmla="*/ 41 h 121"/>
                      <a:gd name="T8" fmla="*/ 14 w 242"/>
                      <a:gd name="T9" fmla="*/ 0 h 121"/>
                    </a:gdLst>
                    <a:ahLst/>
                    <a:cxnLst>
                      <a:cxn ang="0">
                        <a:pos x="T0" y="T1"/>
                      </a:cxn>
                      <a:cxn ang="0">
                        <a:pos x="T2" y="T3"/>
                      </a:cxn>
                      <a:cxn ang="0">
                        <a:pos x="T4" y="T5"/>
                      </a:cxn>
                      <a:cxn ang="0">
                        <a:pos x="T6" y="T7"/>
                      </a:cxn>
                      <a:cxn ang="0">
                        <a:pos x="T8" y="T9"/>
                      </a:cxn>
                    </a:cxnLst>
                    <a:rect l="0" t="0" r="r" b="b"/>
                    <a:pathLst>
                      <a:path w="242" h="121">
                        <a:moveTo>
                          <a:pt x="14" y="0"/>
                        </a:moveTo>
                        <a:lnTo>
                          <a:pt x="242" y="80"/>
                        </a:lnTo>
                        <a:lnTo>
                          <a:pt x="228" y="121"/>
                        </a:lnTo>
                        <a:lnTo>
                          <a:pt x="0" y="41"/>
                        </a:lnTo>
                        <a:lnTo>
                          <a:pt x="14"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09" name="Freeform 224">
                    <a:extLst>
                      <a:ext uri="{FF2B5EF4-FFF2-40B4-BE49-F238E27FC236}">
                        <a16:creationId xmlns:a16="http://schemas.microsoft.com/office/drawing/2014/main" id="{ED23319E-6309-90DB-9B3D-E29A2CA41591}"/>
                      </a:ext>
                    </a:extLst>
                  </p:cNvPr>
                  <p:cNvSpPr>
                    <a:spLocks/>
                  </p:cNvSpPr>
                  <p:nvPr/>
                </p:nvSpPr>
                <p:spPr bwMode="auto">
                  <a:xfrm>
                    <a:off x="4605993" y="3233589"/>
                    <a:ext cx="116754" cy="55106"/>
                  </a:xfrm>
                  <a:custGeom>
                    <a:avLst/>
                    <a:gdLst>
                      <a:gd name="T0" fmla="*/ 13 w 245"/>
                      <a:gd name="T1" fmla="*/ 0 h 116"/>
                      <a:gd name="T2" fmla="*/ 245 w 245"/>
                      <a:gd name="T3" fmla="*/ 75 h 116"/>
                      <a:gd name="T4" fmla="*/ 232 w 245"/>
                      <a:gd name="T5" fmla="*/ 116 h 116"/>
                      <a:gd name="T6" fmla="*/ 0 w 245"/>
                      <a:gd name="T7" fmla="*/ 41 h 116"/>
                      <a:gd name="T8" fmla="*/ 13 w 245"/>
                      <a:gd name="T9" fmla="*/ 0 h 116"/>
                    </a:gdLst>
                    <a:ahLst/>
                    <a:cxnLst>
                      <a:cxn ang="0">
                        <a:pos x="T0" y="T1"/>
                      </a:cxn>
                      <a:cxn ang="0">
                        <a:pos x="T2" y="T3"/>
                      </a:cxn>
                      <a:cxn ang="0">
                        <a:pos x="T4" y="T5"/>
                      </a:cxn>
                      <a:cxn ang="0">
                        <a:pos x="T6" y="T7"/>
                      </a:cxn>
                      <a:cxn ang="0">
                        <a:pos x="T8" y="T9"/>
                      </a:cxn>
                    </a:cxnLst>
                    <a:rect l="0" t="0" r="r" b="b"/>
                    <a:pathLst>
                      <a:path w="245" h="116">
                        <a:moveTo>
                          <a:pt x="13" y="0"/>
                        </a:moveTo>
                        <a:lnTo>
                          <a:pt x="245" y="75"/>
                        </a:lnTo>
                        <a:lnTo>
                          <a:pt x="232" y="116"/>
                        </a:lnTo>
                        <a:lnTo>
                          <a:pt x="0" y="41"/>
                        </a:lnTo>
                        <a:lnTo>
                          <a:pt x="1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10" name="Freeform 225">
                    <a:extLst>
                      <a:ext uri="{FF2B5EF4-FFF2-40B4-BE49-F238E27FC236}">
                        <a16:creationId xmlns:a16="http://schemas.microsoft.com/office/drawing/2014/main" id="{9168D540-47D3-B425-C16C-FE676E194B5A}"/>
                      </a:ext>
                    </a:extLst>
                  </p:cNvPr>
                  <p:cNvSpPr>
                    <a:spLocks/>
                  </p:cNvSpPr>
                  <p:nvPr/>
                </p:nvSpPr>
                <p:spPr bwMode="auto">
                  <a:xfrm>
                    <a:off x="4593021" y="3273152"/>
                    <a:ext cx="118195" cy="50867"/>
                  </a:xfrm>
                  <a:custGeom>
                    <a:avLst/>
                    <a:gdLst>
                      <a:gd name="T0" fmla="*/ 12 w 246"/>
                      <a:gd name="T1" fmla="*/ 0 h 110"/>
                      <a:gd name="T2" fmla="*/ 246 w 246"/>
                      <a:gd name="T3" fmla="*/ 69 h 110"/>
                      <a:gd name="T4" fmla="*/ 233 w 246"/>
                      <a:gd name="T5" fmla="*/ 110 h 110"/>
                      <a:gd name="T6" fmla="*/ 0 w 246"/>
                      <a:gd name="T7" fmla="*/ 41 h 110"/>
                      <a:gd name="T8" fmla="*/ 12 w 246"/>
                      <a:gd name="T9" fmla="*/ 0 h 110"/>
                    </a:gdLst>
                    <a:ahLst/>
                    <a:cxnLst>
                      <a:cxn ang="0">
                        <a:pos x="T0" y="T1"/>
                      </a:cxn>
                      <a:cxn ang="0">
                        <a:pos x="T2" y="T3"/>
                      </a:cxn>
                      <a:cxn ang="0">
                        <a:pos x="T4" y="T5"/>
                      </a:cxn>
                      <a:cxn ang="0">
                        <a:pos x="T6" y="T7"/>
                      </a:cxn>
                      <a:cxn ang="0">
                        <a:pos x="T8" y="T9"/>
                      </a:cxn>
                    </a:cxnLst>
                    <a:rect l="0" t="0" r="r" b="b"/>
                    <a:pathLst>
                      <a:path w="246" h="110">
                        <a:moveTo>
                          <a:pt x="12" y="0"/>
                        </a:moveTo>
                        <a:lnTo>
                          <a:pt x="246" y="69"/>
                        </a:lnTo>
                        <a:lnTo>
                          <a:pt x="233" y="110"/>
                        </a:lnTo>
                        <a:lnTo>
                          <a:pt x="0" y="41"/>
                        </a:lnTo>
                        <a:lnTo>
                          <a:pt x="1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11" name="Freeform 226">
                    <a:extLst>
                      <a:ext uri="{FF2B5EF4-FFF2-40B4-BE49-F238E27FC236}">
                        <a16:creationId xmlns:a16="http://schemas.microsoft.com/office/drawing/2014/main" id="{C3D9FD71-AF9F-94F2-75FF-43B6FE491108}"/>
                      </a:ext>
                    </a:extLst>
                  </p:cNvPr>
                  <p:cNvSpPr>
                    <a:spLocks/>
                  </p:cNvSpPr>
                  <p:nvPr/>
                </p:nvSpPr>
                <p:spPr bwMode="auto">
                  <a:xfrm>
                    <a:off x="4581490" y="3311303"/>
                    <a:ext cx="118195" cy="49455"/>
                  </a:xfrm>
                  <a:custGeom>
                    <a:avLst/>
                    <a:gdLst>
                      <a:gd name="T0" fmla="*/ 12 w 246"/>
                      <a:gd name="T1" fmla="*/ 0 h 105"/>
                      <a:gd name="T2" fmla="*/ 246 w 246"/>
                      <a:gd name="T3" fmla="*/ 63 h 105"/>
                      <a:gd name="T4" fmla="*/ 235 w 246"/>
                      <a:gd name="T5" fmla="*/ 105 h 105"/>
                      <a:gd name="T6" fmla="*/ 0 w 246"/>
                      <a:gd name="T7" fmla="*/ 43 h 105"/>
                      <a:gd name="T8" fmla="*/ 12 w 246"/>
                      <a:gd name="T9" fmla="*/ 0 h 105"/>
                    </a:gdLst>
                    <a:ahLst/>
                    <a:cxnLst>
                      <a:cxn ang="0">
                        <a:pos x="T0" y="T1"/>
                      </a:cxn>
                      <a:cxn ang="0">
                        <a:pos x="T2" y="T3"/>
                      </a:cxn>
                      <a:cxn ang="0">
                        <a:pos x="T4" y="T5"/>
                      </a:cxn>
                      <a:cxn ang="0">
                        <a:pos x="T6" y="T7"/>
                      </a:cxn>
                      <a:cxn ang="0">
                        <a:pos x="T8" y="T9"/>
                      </a:cxn>
                    </a:cxnLst>
                    <a:rect l="0" t="0" r="r" b="b"/>
                    <a:pathLst>
                      <a:path w="246" h="105">
                        <a:moveTo>
                          <a:pt x="12" y="0"/>
                        </a:moveTo>
                        <a:lnTo>
                          <a:pt x="246" y="63"/>
                        </a:lnTo>
                        <a:lnTo>
                          <a:pt x="235" y="105"/>
                        </a:lnTo>
                        <a:lnTo>
                          <a:pt x="0" y="43"/>
                        </a:lnTo>
                        <a:lnTo>
                          <a:pt x="1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12" name="Freeform 227">
                    <a:extLst>
                      <a:ext uri="{FF2B5EF4-FFF2-40B4-BE49-F238E27FC236}">
                        <a16:creationId xmlns:a16="http://schemas.microsoft.com/office/drawing/2014/main" id="{5631866E-5936-1340-9308-836CB962F77D}"/>
                      </a:ext>
                    </a:extLst>
                  </p:cNvPr>
                  <p:cNvSpPr>
                    <a:spLocks/>
                  </p:cNvSpPr>
                  <p:nvPr/>
                </p:nvSpPr>
                <p:spPr bwMode="auto">
                  <a:xfrm>
                    <a:off x="4569959" y="3352278"/>
                    <a:ext cx="118195" cy="46629"/>
                  </a:xfrm>
                  <a:custGeom>
                    <a:avLst/>
                    <a:gdLst>
                      <a:gd name="T0" fmla="*/ 11 w 246"/>
                      <a:gd name="T1" fmla="*/ 0 h 99"/>
                      <a:gd name="T2" fmla="*/ 246 w 246"/>
                      <a:gd name="T3" fmla="*/ 56 h 99"/>
                      <a:gd name="T4" fmla="*/ 236 w 246"/>
                      <a:gd name="T5" fmla="*/ 99 h 99"/>
                      <a:gd name="T6" fmla="*/ 0 w 246"/>
                      <a:gd name="T7" fmla="*/ 42 h 99"/>
                      <a:gd name="T8" fmla="*/ 11 w 246"/>
                      <a:gd name="T9" fmla="*/ 0 h 99"/>
                    </a:gdLst>
                    <a:ahLst/>
                    <a:cxnLst>
                      <a:cxn ang="0">
                        <a:pos x="T0" y="T1"/>
                      </a:cxn>
                      <a:cxn ang="0">
                        <a:pos x="T2" y="T3"/>
                      </a:cxn>
                      <a:cxn ang="0">
                        <a:pos x="T4" y="T5"/>
                      </a:cxn>
                      <a:cxn ang="0">
                        <a:pos x="T6" y="T7"/>
                      </a:cxn>
                      <a:cxn ang="0">
                        <a:pos x="T8" y="T9"/>
                      </a:cxn>
                    </a:cxnLst>
                    <a:rect l="0" t="0" r="r" b="b"/>
                    <a:pathLst>
                      <a:path w="246" h="99">
                        <a:moveTo>
                          <a:pt x="11" y="0"/>
                        </a:moveTo>
                        <a:lnTo>
                          <a:pt x="246" y="56"/>
                        </a:lnTo>
                        <a:lnTo>
                          <a:pt x="236" y="99"/>
                        </a:lnTo>
                        <a:lnTo>
                          <a:pt x="0" y="42"/>
                        </a:lnTo>
                        <a:lnTo>
                          <a:pt x="11"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13" name="Freeform 228">
                    <a:extLst>
                      <a:ext uri="{FF2B5EF4-FFF2-40B4-BE49-F238E27FC236}">
                        <a16:creationId xmlns:a16="http://schemas.microsoft.com/office/drawing/2014/main" id="{6A96C4B2-74F8-5DB1-81B8-81A973749E66}"/>
                      </a:ext>
                    </a:extLst>
                  </p:cNvPr>
                  <p:cNvSpPr>
                    <a:spLocks/>
                  </p:cNvSpPr>
                  <p:nvPr/>
                </p:nvSpPr>
                <p:spPr bwMode="auto">
                  <a:xfrm>
                    <a:off x="4561310" y="3391842"/>
                    <a:ext cx="118195" cy="43803"/>
                  </a:xfrm>
                  <a:custGeom>
                    <a:avLst/>
                    <a:gdLst>
                      <a:gd name="T0" fmla="*/ 9 w 246"/>
                      <a:gd name="T1" fmla="*/ 0 h 94"/>
                      <a:gd name="T2" fmla="*/ 246 w 246"/>
                      <a:gd name="T3" fmla="*/ 50 h 94"/>
                      <a:gd name="T4" fmla="*/ 238 w 246"/>
                      <a:gd name="T5" fmla="*/ 94 h 94"/>
                      <a:gd name="T6" fmla="*/ 0 w 246"/>
                      <a:gd name="T7" fmla="*/ 43 h 94"/>
                      <a:gd name="T8" fmla="*/ 9 w 246"/>
                      <a:gd name="T9" fmla="*/ 0 h 94"/>
                    </a:gdLst>
                    <a:ahLst/>
                    <a:cxnLst>
                      <a:cxn ang="0">
                        <a:pos x="T0" y="T1"/>
                      </a:cxn>
                      <a:cxn ang="0">
                        <a:pos x="T2" y="T3"/>
                      </a:cxn>
                      <a:cxn ang="0">
                        <a:pos x="T4" y="T5"/>
                      </a:cxn>
                      <a:cxn ang="0">
                        <a:pos x="T6" y="T7"/>
                      </a:cxn>
                      <a:cxn ang="0">
                        <a:pos x="T8" y="T9"/>
                      </a:cxn>
                    </a:cxnLst>
                    <a:rect l="0" t="0" r="r" b="b"/>
                    <a:pathLst>
                      <a:path w="246" h="94">
                        <a:moveTo>
                          <a:pt x="9" y="0"/>
                        </a:moveTo>
                        <a:lnTo>
                          <a:pt x="246" y="50"/>
                        </a:lnTo>
                        <a:lnTo>
                          <a:pt x="238" y="94"/>
                        </a:lnTo>
                        <a:lnTo>
                          <a:pt x="0" y="43"/>
                        </a:lnTo>
                        <a:lnTo>
                          <a:pt x="9"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14" name="Freeform 229">
                    <a:extLst>
                      <a:ext uri="{FF2B5EF4-FFF2-40B4-BE49-F238E27FC236}">
                        <a16:creationId xmlns:a16="http://schemas.microsoft.com/office/drawing/2014/main" id="{31DF7A58-0745-DE76-35BA-6E6E10CC0410}"/>
                      </a:ext>
                    </a:extLst>
                  </p:cNvPr>
                  <p:cNvSpPr>
                    <a:spLocks/>
                  </p:cNvSpPr>
                  <p:nvPr/>
                </p:nvSpPr>
                <p:spPr bwMode="auto">
                  <a:xfrm>
                    <a:off x="4552662" y="3431405"/>
                    <a:ext cx="118195" cy="40977"/>
                  </a:xfrm>
                  <a:custGeom>
                    <a:avLst/>
                    <a:gdLst>
                      <a:gd name="T0" fmla="*/ 8 w 246"/>
                      <a:gd name="T1" fmla="*/ 0 h 86"/>
                      <a:gd name="T2" fmla="*/ 246 w 246"/>
                      <a:gd name="T3" fmla="*/ 44 h 86"/>
                      <a:gd name="T4" fmla="*/ 240 w 246"/>
                      <a:gd name="T5" fmla="*/ 86 h 86"/>
                      <a:gd name="T6" fmla="*/ 0 w 246"/>
                      <a:gd name="T7" fmla="*/ 43 h 86"/>
                      <a:gd name="T8" fmla="*/ 8 w 246"/>
                      <a:gd name="T9" fmla="*/ 0 h 86"/>
                    </a:gdLst>
                    <a:ahLst/>
                    <a:cxnLst>
                      <a:cxn ang="0">
                        <a:pos x="T0" y="T1"/>
                      </a:cxn>
                      <a:cxn ang="0">
                        <a:pos x="T2" y="T3"/>
                      </a:cxn>
                      <a:cxn ang="0">
                        <a:pos x="T4" y="T5"/>
                      </a:cxn>
                      <a:cxn ang="0">
                        <a:pos x="T6" y="T7"/>
                      </a:cxn>
                      <a:cxn ang="0">
                        <a:pos x="T8" y="T9"/>
                      </a:cxn>
                    </a:cxnLst>
                    <a:rect l="0" t="0" r="r" b="b"/>
                    <a:pathLst>
                      <a:path w="246" h="86">
                        <a:moveTo>
                          <a:pt x="8" y="0"/>
                        </a:moveTo>
                        <a:lnTo>
                          <a:pt x="246" y="44"/>
                        </a:lnTo>
                        <a:lnTo>
                          <a:pt x="240" y="86"/>
                        </a:lnTo>
                        <a:lnTo>
                          <a:pt x="0" y="43"/>
                        </a:lnTo>
                        <a:lnTo>
                          <a:pt x="8"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15" name="Freeform 230">
                    <a:extLst>
                      <a:ext uri="{FF2B5EF4-FFF2-40B4-BE49-F238E27FC236}">
                        <a16:creationId xmlns:a16="http://schemas.microsoft.com/office/drawing/2014/main" id="{F9CE1F6C-E3AD-EC6C-48C5-A5C0E9C015D6}"/>
                      </a:ext>
                    </a:extLst>
                  </p:cNvPr>
                  <p:cNvSpPr>
                    <a:spLocks/>
                  </p:cNvSpPr>
                  <p:nvPr/>
                </p:nvSpPr>
                <p:spPr bwMode="auto">
                  <a:xfrm>
                    <a:off x="4545454" y="3472382"/>
                    <a:ext cx="118195" cy="38151"/>
                  </a:xfrm>
                  <a:custGeom>
                    <a:avLst/>
                    <a:gdLst>
                      <a:gd name="T0" fmla="*/ 6 w 246"/>
                      <a:gd name="T1" fmla="*/ 0 h 81"/>
                      <a:gd name="T2" fmla="*/ 246 w 246"/>
                      <a:gd name="T3" fmla="*/ 37 h 81"/>
                      <a:gd name="T4" fmla="*/ 239 w 246"/>
                      <a:gd name="T5" fmla="*/ 81 h 81"/>
                      <a:gd name="T6" fmla="*/ 0 w 246"/>
                      <a:gd name="T7" fmla="*/ 44 h 81"/>
                      <a:gd name="T8" fmla="*/ 6 w 246"/>
                      <a:gd name="T9" fmla="*/ 0 h 81"/>
                    </a:gdLst>
                    <a:ahLst/>
                    <a:cxnLst>
                      <a:cxn ang="0">
                        <a:pos x="T0" y="T1"/>
                      </a:cxn>
                      <a:cxn ang="0">
                        <a:pos x="T2" y="T3"/>
                      </a:cxn>
                      <a:cxn ang="0">
                        <a:pos x="T4" y="T5"/>
                      </a:cxn>
                      <a:cxn ang="0">
                        <a:pos x="T6" y="T7"/>
                      </a:cxn>
                      <a:cxn ang="0">
                        <a:pos x="T8" y="T9"/>
                      </a:cxn>
                    </a:cxnLst>
                    <a:rect l="0" t="0" r="r" b="b"/>
                    <a:pathLst>
                      <a:path w="246" h="81">
                        <a:moveTo>
                          <a:pt x="6" y="0"/>
                        </a:moveTo>
                        <a:lnTo>
                          <a:pt x="246" y="37"/>
                        </a:lnTo>
                        <a:lnTo>
                          <a:pt x="239" y="81"/>
                        </a:lnTo>
                        <a:lnTo>
                          <a:pt x="0" y="44"/>
                        </a:lnTo>
                        <a:lnTo>
                          <a:pt x="6"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16" name="Freeform 231">
                    <a:extLst>
                      <a:ext uri="{FF2B5EF4-FFF2-40B4-BE49-F238E27FC236}">
                        <a16:creationId xmlns:a16="http://schemas.microsoft.com/office/drawing/2014/main" id="{D85EACA0-4FED-24F4-E31B-4D08EDFA1E88}"/>
                      </a:ext>
                    </a:extLst>
                  </p:cNvPr>
                  <p:cNvSpPr>
                    <a:spLocks/>
                  </p:cNvSpPr>
                  <p:nvPr/>
                </p:nvSpPr>
                <p:spPr bwMode="auto">
                  <a:xfrm>
                    <a:off x="4538248" y="3513357"/>
                    <a:ext cx="118195" cy="33911"/>
                  </a:xfrm>
                  <a:custGeom>
                    <a:avLst/>
                    <a:gdLst>
                      <a:gd name="T0" fmla="*/ 7 w 246"/>
                      <a:gd name="T1" fmla="*/ 0 h 74"/>
                      <a:gd name="T2" fmla="*/ 246 w 246"/>
                      <a:gd name="T3" fmla="*/ 32 h 74"/>
                      <a:gd name="T4" fmla="*/ 241 w 246"/>
                      <a:gd name="T5" fmla="*/ 74 h 74"/>
                      <a:gd name="T6" fmla="*/ 0 w 246"/>
                      <a:gd name="T7" fmla="*/ 44 h 74"/>
                      <a:gd name="T8" fmla="*/ 7 w 246"/>
                      <a:gd name="T9" fmla="*/ 0 h 74"/>
                    </a:gdLst>
                    <a:ahLst/>
                    <a:cxnLst>
                      <a:cxn ang="0">
                        <a:pos x="T0" y="T1"/>
                      </a:cxn>
                      <a:cxn ang="0">
                        <a:pos x="T2" y="T3"/>
                      </a:cxn>
                      <a:cxn ang="0">
                        <a:pos x="T4" y="T5"/>
                      </a:cxn>
                      <a:cxn ang="0">
                        <a:pos x="T6" y="T7"/>
                      </a:cxn>
                      <a:cxn ang="0">
                        <a:pos x="T8" y="T9"/>
                      </a:cxn>
                    </a:cxnLst>
                    <a:rect l="0" t="0" r="r" b="b"/>
                    <a:pathLst>
                      <a:path w="246" h="74">
                        <a:moveTo>
                          <a:pt x="7" y="0"/>
                        </a:moveTo>
                        <a:lnTo>
                          <a:pt x="246" y="32"/>
                        </a:lnTo>
                        <a:lnTo>
                          <a:pt x="241" y="74"/>
                        </a:lnTo>
                        <a:lnTo>
                          <a:pt x="0" y="44"/>
                        </a:lnTo>
                        <a:lnTo>
                          <a:pt x="7"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17" name="Freeform 232">
                    <a:extLst>
                      <a:ext uri="{FF2B5EF4-FFF2-40B4-BE49-F238E27FC236}">
                        <a16:creationId xmlns:a16="http://schemas.microsoft.com/office/drawing/2014/main" id="{CF52BB76-8EFF-7BB9-FFE4-4A27E720C882}"/>
                      </a:ext>
                    </a:extLst>
                  </p:cNvPr>
                  <p:cNvSpPr>
                    <a:spLocks/>
                  </p:cNvSpPr>
                  <p:nvPr/>
                </p:nvSpPr>
                <p:spPr bwMode="auto">
                  <a:xfrm>
                    <a:off x="4532482" y="3554334"/>
                    <a:ext cx="118195" cy="31085"/>
                  </a:xfrm>
                  <a:custGeom>
                    <a:avLst/>
                    <a:gdLst>
                      <a:gd name="T0" fmla="*/ 4 w 245"/>
                      <a:gd name="T1" fmla="*/ 0 h 68"/>
                      <a:gd name="T2" fmla="*/ 245 w 245"/>
                      <a:gd name="T3" fmla="*/ 25 h 68"/>
                      <a:gd name="T4" fmla="*/ 241 w 245"/>
                      <a:gd name="T5" fmla="*/ 68 h 68"/>
                      <a:gd name="T6" fmla="*/ 0 w 245"/>
                      <a:gd name="T7" fmla="*/ 44 h 68"/>
                      <a:gd name="T8" fmla="*/ 4 w 245"/>
                      <a:gd name="T9" fmla="*/ 0 h 68"/>
                    </a:gdLst>
                    <a:ahLst/>
                    <a:cxnLst>
                      <a:cxn ang="0">
                        <a:pos x="T0" y="T1"/>
                      </a:cxn>
                      <a:cxn ang="0">
                        <a:pos x="T2" y="T3"/>
                      </a:cxn>
                      <a:cxn ang="0">
                        <a:pos x="T4" y="T5"/>
                      </a:cxn>
                      <a:cxn ang="0">
                        <a:pos x="T6" y="T7"/>
                      </a:cxn>
                      <a:cxn ang="0">
                        <a:pos x="T8" y="T9"/>
                      </a:cxn>
                    </a:cxnLst>
                    <a:rect l="0" t="0" r="r" b="b"/>
                    <a:pathLst>
                      <a:path w="245" h="68">
                        <a:moveTo>
                          <a:pt x="4" y="0"/>
                        </a:moveTo>
                        <a:lnTo>
                          <a:pt x="245" y="25"/>
                        </a:lnTo>
                        <a:lnTo>
                          <a:pt x="241" y="68"/>
                        </a:lnTo>
                        <a:lnTo>
                          <a:pt x="0" y="44"/>
                        </a:lnTo>
                        <a:lnTo>
                          <a:pt x="4"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18" name="Freeform 233">
                    <a:extLst>
                      <a:ext uri="{FF2B5EF4-FFF2-40B4-BE49-F238E27FC236}">
                        <a16:creationId xmlns:a16="http://schemas.microsoft.com/office/drawing/2014/main" id="{DA7E438B-93CB-4E6D-DA98-CE0974E0222A}"/>
                      </a:ext>
                    </a:extLst>
                  </p:cNvPr>
                  <p:cNvSpPr>
                    <a:spLocks/>
                  </p:cNvSpPr>
                  <p:nvPr/>
                </p:nvSpPr>
                <p:spPr bwMode="auto">
                  <a:xfrm>
                    <a:off x="4528158" y="3595310"/>
                    <a:ext cx="118195" cy="28259"/>
                  </a:xfrm>
                  <a:custGeom>
                    <a:avLst/>
                    <a:gdLst>
                      <a:gd name="T0" fmla="*/ 3 w 245"/>
                      <a:gd name="T1" fmla="*/ 0 h 62"/>
                      <a:gd name="T2" fmla="*/ 245 w 245"/>
                      <a:gd name="T3" fmla="*/ 18 h 62"/>
                      <a:gd name="T4" fmla="*/ 241 w 245"/>
                      <a:gd name="T5" fmla="*/ 62 h 62"/>
                      <a:gd name="T6" fmla="*/ 0 w 245"/>
                      <a:gd name="T7" fmla="*/ 44 h 62"/>
                      <a:gd name="T8" fmla="*/ 3 w 245"/>
                      <a:gd name="T9" fmla="*/ 0 h 62"/>
                    </a:gdLst>
                    <a:ahLst/>
                    <a:cxnLst>
                      <a:cxn ang="0">
                        <a:pos x="T0" y="T1"/>
                      </a:cxn>
                      <a:cxn ang="0">
                        <a:pos x="T2" y="T3"/>
                      </a:cxn>
                      <a:cxn ang="0">
                        <a:pos x="T4" y="T5"/>
                      </a:cxn>
                      <a:cxn ang="0">
                        <a:pos x="T6" y="T7"/>
                      </a:cxn>
                      <a:cxn ang="0">
                        <a:pos x="T8" y="T9"/>
                      </a:cxn>
                    </a:cxnLst>
                    <a:rect l="0" t="0" r="r" b="b"/>
                    <a:pathLst>
                      <a:path w="245" h="62">
                        <a:moveTo>
                          <a:pt x="3" y="0"/>
                        </a:moveTo>
                        <a:lnTo>
                          <a:pt x="245" y="18"/>
                        </a:lnTo>
                        <a:lnTo>
                          <a:pt x="241" y="62"/>
                        </a:lnTo>
                        <a:lnTo>
                          <a:pt x="0" y="44"/>
                        </a:lnTo>
                        <a:lnTo>
                          <a:pt x="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19" name="Freeform 234">
                    <a:extLst>
                      <a:ext uri="{FF2B5EF4-FFF2-40B4-BE49-F238E27FC236}">
                        <a16:creationId xmlns:a16="http://schemas.microsoft.com/office/drawing/2014/main" id="{EC435686-8578-0E29-A719-1ACCAEC80C40}"/>
                      </a:ext>
                    </a:extLst>
                  </p:cNvPr>
                  <p:cNvSpPr>
                    <a:spLocks/>
                  </p:cNvSpPr>
                  <p:nvPr/>
                </p:nvSpPr>
                <p:spPr bwMode="auto">
                  <a:xfrm>
                    <a:off x="4525275" y="3636286"/>
                    <a:ext cx="116754" cy="25434"/>
                  </a:xfrm>
                  <a:custGeom>
                    <a:avLst/>
                    <a:gdLst>
                      <a:gd name="T0" fmla="*/ 2 w 244"/>
                      <a:gd name="T1" fmla="*/ 0 h 55"/>
                      <a:gd name="T2" fmla="*/ 244 w 244"/>
                      <a:gd name="T3" fmla="*/ 11 h 55"/>
                      <a:gd name="T4" fmla="*/ 242 w 244"/>
                      <a:gd name="T5" fmla="*/ 55 h 55"/>
                      <a:gd name="T6" fmla="*/ 0 w 244"/>
                      <a:gd name="T7" fmla="*/ 43 h 55"/>
                      <a:gd name="T8" fmla="*/ 2 w 244"/>
                      <a:gd name="T9" fmla="*/ 0 h 55"/>
                    </a:gdLst>
                    <a:ahLst/>
                    <a:cxnLst>
                      <a:cxn ang="0">
                        <a:pos x="T0" y="T1"/>
                      </a:cxn>
                      <a:cxn ang="0">
                        <a:pos x="T2" y="T3"/>
                      </a:cxn>
                      <a:cxn ang="0">
                        <a:pos x="T4" y="T5"/>
                      </a:cxn>
                      <a:cxn ang="0">
                        <a:pos x="T6" y="T7"/>
                      </a:cxn>
                      <a:cxn ang="0">
                        <a:pos x="T8" y="T9"/>
                      </a:cxn>
                    </a:cxnLst>
                    <a:rect l="0" t="0" r="r" b="b"/>
                    <a:pathLst>
                      <a:path w="244" h="55">
                        <a:moveTo>
                          <a:pt x="2" y="0"/>
                        </a:moveTo>
                        <a:lnTo>
                          <a:pt x="244" y="11"/>
                        </a:lnTo>
                        <a:lnTo>
                          <a:pt x="242" y="55"/>
                        </a:lnTo>
                        <a:lnTo>
                          <a:pt x="0" y="43"/>
                        </a:lnTo>
                        <a:lnTo>
                          <a:pt x="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0" name="Freeform 235">
                    <a:extLst>
                      <a:ext uri="{FF2B5EF4-FFF2-40B4-BE49-F238E27FC236}">
                        <a16:creationId xmlns:a16="http://schemas.microsoft.com/office/drawing/2014/main" id="{D2334A66-C0FC-F181-AD46-7E372B68E2DB}"/>
                      </a:ext>
                    </a:extLst>
                  </p:cNvPr>
                  <p:cNvSpPr>
                    <a:spLocks/>
                  </p:cNvSpPr>
                  <p:nvPr/>
                </p:nvSpPr>
                <p:spPr bwMode="auto">
                  <a:xfrm>
                    <a:off x="4523834" y="3677262"/>
                    <a:ext cx="116754" cy="22608"/>
                  </a:xfrm>
                  <a:custGeom>
                    <a:avLst/>
                    <a:gdLst>
                      <a:gd name="T0" fmla="*/ 0 w 243"/>
                      <a:gd name="T1" fmla="*/ 0 h 48"/>
                      <a:gd name="T2" fmla="*/ 243 w 243"/>
                      <a:gd name="T3" fmla="*/ 6 h 48"/>
                      <a:gd name="T4" fmla="*/ 242 w 243"/>
                      <a:gd name="T5" fmla="*/ 48 h 48"/>
                      <a:gd name="T6" fmla="*/ 0 w 243"/>
                      <a:gd name="T7" fmla="*/ 43 h 48"/>
                      <a:gd name="T8" fmla="*/ 0 w 243"/>
                      <a:gd name="T9" fmla="*/ 0 h 48"/>
                    </a:gdLst>
                    <a:ahLst/>
                    <a:cxnLst>
                      <a:cxn ang="0">
                        <a:pos x="T0" y="T1"/>
                      </a:cxn>
                      <a:cxn ang="0">
                        <a:pos x="T2" y="T3"/>
                      </a:cxn>
                      <a:cxn ang="0">
                        <a:pos x="T4" y="T5"/>
                      </a:cxn>
                      <a:cxn ang="0">
                        <a:pos x="T6" y="T7"/>
                      </a:cxn>
                      <a:cxn ang="0">
                        <a:pos x="T8" y="T9"/>
                      </a:cxn>
                    </a:cxnLst>
                    <a:rect l="0" t="0" r="r" b="b"/>
                    <a:pathLst>
                      <a:path w="243" h="48">
                        <a:moveTo>
                          <a:pt x="0" y="0"/>
                        </a:moveTo>
                        <a:lnTo>
                          <a:pt x="243" y="6"/>
                        </a:lnTo>
                        <a:lnTo>
                          <a:pt x="242" y="48"/>
                        </a:lnTo>
                        <a:lnTo>
                          <a:pt x="0" y="43"/>
                        </a:lnTo>
                        <a:lnTo>
                          <a:pt x="0"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1" name="Freeform 236">
                    <a:extLst>
                      <a:ext uri="{FF2B5EF4-FFF2-40B4-BE49-F238E27FC236}">
                        <a16:creationId xmlns:a16="http://schemas.microsoft.com/office/drawing/2014/main" id="{8AEB3CB5-4A06-7E72-E2AB-B88DC960ACB7}"/>
                      </a:ext>
                    </a:extLst>
                  </p:cNvPr>
                  <p:cNvSpPr>
                    <a:spLocks/>
                  </p:cNvSpPr>
                  <p:nvPr/>
                </p:nvSpPr>
                <p:spPr bwMode="auto">
                  <a:xfrm>
                    <a:off x="4522392" y="3718239"/>
                    <a:ext cx="115312" cy="21195"/>
                  </a:xfrm>
                  <a:custGeom>
                    <a:avLst/>
                    <a:gdLst>
                      <a:gd name="T0" fmla="*/ 0 w 242"/>
                      <a:gd name="T1" fmla="*/ 1 h 45"/>
                      <a:gd name="T2" fmla="*/ 242 w 242"/>
                      <a:gd name="T3" fmla="*/ 0 h 45"/>
                      <a:gd name="T4" fmla="*/ 242 w 242"/>
                      <a:gd name="T5" fmla="*/ 43 h 45"/>
                      <a:gd name="T6" fmla="*/ 0 w 242"/>
                      <a:gd name="T7" fmla="*/ 45 h 45"/>
                      <a:gd name="T8" fmla="*/ 0 w 242"/>
                      <a:gd name="T9" fmla="*/ 1 h 45"/>
                    </a:gdLst>
                    <a:ahLst/>
                    <a:cxnLst>
                      <a:cxn ang="0">
                        <a:pos x="T0" y="T1"/>
                      </a:cxn>
                      <a:cxn ang="0">
                        <a:pos x="T2" y="T3"/>
                      </a:cxn>
                      <a:cxn ang="0">
                        <a:pos x="T4" y="T5"/>
                      </a:cxn>
                      <a:cxn ang="0">
                        <a:pos x="T6" y="T7"/>
                      </a:cxn>
                      <a:cxn ang="0">
                        <a:pos x="T8" y="T9"/>
                      </a:cxn>
                    </a:cxnLst>
                    <a:rect l="0" t="0" r="r" b="b"/>
                    <a:pathLst>
                      <a:path w="242" h="45">
                        <a:moveTo>
                          <a:pt x="0" y="1"/>
                        </a:moveTo>
                        <a:lnTo>
                          <a:pt x="242" y="0"/>
                        </a:lnTo>
                        <a:lnTo>
                          <a:pt x="242" y="43"/>
                        </a:lnTo>
                        <a:lnTo>
                          <a:pt x="0" y="45"/>
                        </a:lnTo>
                        <a:lnTo>
                          <a:pt x="0" y="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2" name="Freeform 237">
                    <a:extLst>
                      <a:ext uri="{FF2B5EF4-FFF2-40B4-BE49-F238E27FC236}">
                        <a16:creationId xmlns:a16="http://schemas.microsoft.com/office/drawing/2014/main" id="{644224E1-3A99-2634-FA08-586C89A0FF4B}"/>
                      </a:ext>
                    </a:extLst>
                  </p:cNvPr>
                  <p:cNvSpPr>
                    <a:spLocks/>
                  </p:cNvSpPr>
                  <p:nvPr/>
                </p:nvSpPr>
                <p:spPr bwMode="auto">
                  <a:xfrm>
                    <a:off x="4520951" y="3756389"/>
                    <a:ext cx="116754" cy="24021"/>
                  </a:xfrm>
                  <a:custGeom>
                    <a:avLst/>
                    <a:gdLst>
                      <a:gd name="T0" fmla="*/ 0 w 243"/>
                      <a:gd name="T1" fmla="*/ 7 h 51"/>
                      <a:gd name="T2" fmla="*/ 242 w 243"/>
                      <a:gd name="T3" fmla="*/ 0 h 51"/>
                      <a:gd name="T4" fmla="*/ 243 w 243"/>
                      <a:gd name="T5" fmla="*/ 43 h 51"/>
                      <a:gd name="T6" fmla="*/ 1 w 243"/>
                      <a:gd name="T7" fmla="*/ 51 h 51"/>
                      <a:gd name="T8" fmla="*/ 0 w 243"/>
                      <a:gd name="T9" fmla="*/ 7 h 51"/>
                    </a:gdLst>
                    <a:ahLst/>
                    <a:cxnLst>
                      <a:cxn ang="0">
                        <a:pos x="T0" y="T1"/>
                      </a:cxn>
                      <a:cxn ang="0">
                        <a:pos x="T2" y="T3"/>
                      </a:cxn>
                      <a:cxn ang="0">
                        <a:pos x="T4" y="T5"/>
                      </a:cxn>
                      <a:cxn ang="0">
                        <a:pos x="T6" y="T7"/>
                      </a:cxn>
                      <a:cxn ang="0">
                        <a:pos x="T8" y="T9"/>
                      </a:cxn>
                    </a:cxnLst>
                    <a:rect l="0" t="0" r="r" b="b"/>
                    <a:pathLst>
                      <a:path w="243" h="51">
                        <a:moveTo>
                          <a:pt x="0" y="7"/>
                        </a:moveTo>
                        <a:lnTo>
                          <a:pt x="242" y="0"/>
                        </a:lnTo>
                        <a:lnTo>
                          <a:pt x="243" y="43"/>
                        </a:lnTo>
                        <a:lnTo>
                          <a:pt x="1" y="51"/>
                        </a:lnTo>
                        <a:lnTo>
                          <a:pt x="0" y="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3" name="Freeform 238">
                    <a:extLst>
                      <a:ext uri="{FF2B5EF4-FFF2-40B4-BE49-F238E27FC236}">
                        <a16:creationId xmlns:a16="http://schemas.microsoft.com/office/drawing/2014/main" id="{7C2F17B9-495F-37A2-4997-C79ECE0BCABE}"/>
                      </a:ext>
                    </a:extLst>
                  </p:cNvPr>
                  <p:cNvSpPr>
                    <a:spLocks/>
                  </p:cNvSpPr>
                  <p:nvPr/>
                </p:nvSpPr>
                <p:spPr bwMode="auto">
                  <a:xfrm>
                    <a:off x="4522392" y="3794539"/>
                    <a:ext cx="116754" cy="26847"/>
                  </a:xfrm>
                  <a:custGeom>
                    <a:avLst/>
                    <a:gdLst>
                      <a:gd name="T0" fmla="*/ 0 w 245"/>
                      <a:gd name="T1" fmla="*/ 14 h 56"/>
                      <a:gd name="T2" fmla="*/ 242 w 245"/>
                      <a:gd name="T3" fmla="*/ 0 h 56"/>
                      <a:gd name="T4" fmla="*/ 245 w 245"/>
                      <a:gd name="T5" fmla="*/ 42 h 56"/>
                      <a:gd name="T6" fmla="*/ 3 w 245"/>
                      <a:gd name="T7" fmla="*/ 56 h 56"/>
                      <a:gd name="T8" fmla="*/ 0 w 245"/>
                      <a:gd name="T9" fmla="*/ 14 h 56"/>
                    </a:gdLst>
                    <a:ahLst/>
                    <a:cxnLst>
                      <a:cxn ang="0">
                        <a:pos x="T0" y="T1"/>
                      </a:cxn>
                      <a:cxn ang="0">
                        <a:pos x="T2" y="T3"/>
                      </a:cxn>
                      <a:cxn ang="0">
                        <a:pos x="T4" y="T5"/>
                      </a:cxn>
                      <a:cxn ang="0">
                        <a:pos x="T6" y="T7"/>
                      </a:cxn>
                      <a:cxn ang="0">
                        <a:pos x="T8" y="T9"/>
                      </a:cxn>
                    </a:cxnLst>
                    <a:rect l="0" t="0" r="r" b="b"/>
                    <a:pathLst>
                      <a:path w="245" h="56">
                        <a:moveTo>
                          <a:pt x="0" y="14"/>
                        </a:moveTo>
                        <a:lnTo>
                          <a:pt x="242" y="0"/>
                        </a:lnTo>
                        <a:lnTo>
                          <a:pt x="245" y="42"/>
                        </a:lnTo>
                        <a:lnTo>
                          <a:pt x="3" y="56"/>
                        </a:lnTo>
                        <a:lnTo>
                          <a:pt x="0" y="1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4" name="Freeform 239">
                    <a:extLst>
                      <a:ext uri="{FF2B5EF4-FFF2-40B4-BE49-F238E27FC236}">
                        <a16:creationId xmlns:a16="http://schemas.microsoft.com/office/drawing/2014/main" id="{7ACD2EE7-C2C9-1147-A9E3-7E62B5538187}"/>
                      </a:ext>
                    </a:extLst>
                  </p:cNvPr>
                  <p:cNvSpPr>
                    <a:spLocks/>
                  </p:cNvSpPr>
                  <p:nvPr/>
                </p:nvSpPr>
                <p:spPr bwMode="auto">
                  <a:xfrm>
                    <a:off x="4523834" y="3832689"/>
                    <a:ext cx="118195" cy="29673"/>
                  </a:xfrm>
                  <a:custGeom>
                    <a:avLst/>
                    <a:gdLst>
                      <a:gd name="T0" fmla="*/ 0 w 246"/>
                      <a:gd name="T1" fmla="*/ 21 h 64"/>
                      <a:gd name="T2" fmla="*/ 242 w 246"/>
                      <a:gd name="T3" fmla="*/ 0 h 64"/>
                      <a:gd name="T4" fmla="*/ 246 w 246"/>
                      <a:gd name="T5" fmla="*/ 44 h 64"/>
                      <a:gd name="T6" fmla="*/ 4 w 246"/>
                      <a:gd name="T7" fmla="*/ 64 h 64"/>
                      <a:gd name="T8" fmla="*/ 0 w 246"/>
                      <a:gd name="T9" fmla="*/ 21 h 64"/>
                    </a:gdLst>
                    <a:ahLst/>
                    <a:cxnLst>
                      <a:cxn ang="0">
                        <a:pos x="T0" y="T1"/>
                      </a:cxn>
                      <a:cxn ang="0">
                        <a:pos x="T2" y="T3"/>
                      </a:cxn>
                      <a:cxn ang="0">
                        <a:pos x="T4" y="T5"/>
                      </a:cxn>
                      <a:cxn ang="0">
                        <a:pos x="T6" y="T7"/>
                      </a:cxn>
                      <a:cxn ang="0">
                        <a:pos x="T8" y="T9"/>
                      </a:cxn>
                    </a:cxnLst>
                    <a:rect l="0" t="0" r="r" b="b"/>
                    <a:pathLst>
                      <a:path w="246" h="64">
                        <a:moveTo>
                          <a:pt x="0" y="21"/>
                        </a:moveTo>
                        <a:lnTo>
                          <a:pt x="242" y="0"/>
                        </a:lnTo>
                        <a:lnTo>
                          <a:pt x="246" y="44"/>
                        </a:lnTo>
                        <a:lnTo>
                          <a:pt x="4" y="64"/>
                        </a:lnTo>
                        <a:lnTo>
                          <a:pt x="0" y="2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5" name="Freeform 240">
                    <a:extLst>
                      <a:ext uri="{FF2B5EF4-FFF2-40B4-BE49-F238E27FC236}">
                        <a16:creationId xmlns:a16="http://schemas.microsoft.com/office/drawing/2014/main" id="{A779F866-8EAD-9964-90CB-4D5AC12E42B8}"/>
                      </a:ext>
                    </a:extLst>
                  </p:cNvPr>
                  <p:cNvSpPr>
                    <a:spLocks/>
                  </p:cNvSpPr>
                  <p:nvPr/>
                </p:nvSpPr>
                <p:spPr bwMode="auto">
                  <a:xfrm>
                    <a:off x="4526717" y="3870840"/>
                    <a:ext cx="118195" cy="33911"/>
                  </a:xfrm>
                  <a:custGeom>
                    <a:avLst/>
                    <a:gdLst>
                      <a:gd name="T0" fmla="*/ 0 w 246"/>
                      <a:gd name="T1" fmla="*/ 27 h 71"/>
                      <a:gd name="T2" fmla="*/ 241 w 246"/>
                      <a:gd name="T3" fmla="*/ 0 h 71"/>
                      <a:gd name="T4" fmla="*/ 246 w 246"/>
                      <a:gd name="T5" fmla="*/ 44 h 71"/>
                      <a:gd name="T6" fmla="*/ 4 w 246"/>
                      <a:gd name="T7" fmla="*/ 71 h 71"/>
                      <a:gd name="T8" fmla="*/ 0 w 246"/>
                      <a:gd name="T9" fmla="*/ 27 h 71"/>
                    </a:gdLst>
                    <a:ahLst/>
                    <a:cxnLst>
                      <a:cxn ang="0">
                        <a:pos x="T0" y="T1"/>
                      </a:cxn>
                      <a:cxn ang="0">
                        <a:pos x="T2" y="T3"/>
                      </a:cxn>
                      <a:cxn ang="0">
                        <a:pos x="T4" y="T5"/>
                      </a:cxn>
                      <a:cxn ang="0">
                        <a:pos x="T6" y="T7"/>
                      </a:cxn>
                      <a:cxn ang="0">
                        <a:pos x="T8" y="T9"/>
                      </a:cxn>
                    </a:cxnLst>
                    <a:rect l="0" t="0" r="r" b="b"/>
                    <a:pathLst>
                      <a:path w="246" h="71">
                        <a:moveTo>
                          <a:pt x="0" y="27"/>
                        </a:moveTo>
                        <a:lnTo>
                          <a:pt x="241" y="0"/>
                        </a:lnTo>
                        <a:lnTo>
                          <a:pt x="246" y="44"/>
                        </a:lnTo>
                        <a:lnTo>
                          <a:pt x="4" y="71"/>
                        </a:lnTo>
                        <a:lnTo>
                          <a:pt x="0" y="2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6" name="Freeform 241">
                    <a:extLst>
                      <a:ext uri="{FF2B5EF4-FFF2-40B4-BE49-F238E27FC236}">
                        <a16:creationId xmlns:a16="http://schemas.microsoft.com/office/drawing/2014/main" id="{CA50F4DB-FCFD-9E40-4F1B-22D0AA422044}"/>
                      </a:ext>
                    </a:extLst>
                  </p:cNvPr>
                  <p:cNvSpPr>
                    <a:spLocks/>
                  </p:cNvSpPr>
                  <p:nvPr/>
                </p:nvSpPr>
                <p:spPr bwMode="auto">
                  <a:xfrm>
                    <a:off x="4529599" y="3908990"/>
                    <a:ext cx="118195" cy="36737"/>
                  </a:xfrm>
                  <a:custGeom>
                    <a:avLst/>
                    <a:gdLst>
                      <a:gd name="T0" fmla="*/ 0 w 246"/>
                      <a:gd name="T1" fmla="*/ 33 h 77"/>
                      <a:gd name="T2" fmla="*/ 241 w 246"/>
                      <a:gd name="T3" fmla="*/ 0 h 77"/>
                      <a:gd name="T4" fmla="*/ 246 w 246"/>
                      <a:gd name="T5" fmla="*/ 43 h 77"/>
                      <a:gd name="T6" fmla="*/ 5 w 246"/>
                      <a:gd name="T7" fmla="*/ 77 h 77"/>
                      <a:gd name="T8" fmla="*/ 0 w 246"/>
                      <a:gd name="T9" fmla="*/ 33 h 77"/>
                    </a:gdLst>
                    <a:ahLst/>
                    <a:cxnLst>
                      <a:cxn ang="0">
                        <a:pos x="T0" y="T1"/>
                      </a:cxn>
                      <a:cxn ang="0">
                        <a:pos x="T2" y="T3"/>
                      </a:cxn>
                      <a:cxn ang="0">
                        <a:pos x="T4" y="T5"/>
                      </a:cxn>
                      <a:cxn ang="0">
                        <a:pos x="T6" y="T7"/>
                      </a:cxn>
                      <a:cxn ang="0">
                        <a:pos x="T8" y="T9"/>
                      </a:cxn>
                    </a:cxnLst>
                    <a:rect l="0" t="0" r="r" b="b"/>
                    <a:pathLst>
                      <a:path w="246" h="77">
                        <a:moveTo>
                          <a:pt x="0" y="33"/>
                        </a:moveTo>
                        <a:lnTo>
                          <a:pt x="241" y="0"/>
                        </a:lnTo>
                        <a:lnTo>
                          <a:pt x="246" y="43"/>
                        </a:lnTo>
                        <a:lnTo>
                          <a:pt x="5" y="77"/>
                        </a:lnTo>
                        <a:lnTo>
                          <a:pt x="0" y="3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7" name="Freeform 242">
                    <a:extLst>
                      <a:ext uri="{FF2B5EF4-FFF2-40B4-BE49-F238E27FC236}">
                        <a16:creationId xmlns:a16="http://schemas.microsoft.com/office/drawing/2014/main" id="{275C9720-7044-481A-7893-0EE2533F38FE}"/>
                      </a:ext>
                    </a:extLst>
                  </p:cNvPr>
                  <p:cNvSpPr>
                    <a:spLocks/>
                  </p:cNvSpPr>
                  <p:nvPr/>
                </p:nvSpPr>
                <p:spPr bwMode="auto">
                  <a:xfrm>
                    <a:off x="4535365" y="3947141"/>
                    <a:ext cx="118195" cy="39563"/>
                  </a:xfrm>
                  <a:custGeom>
                    <a:avLst/>
                    <a:gdLst>
                      <a:gd name="T0" fmla="*/ 0 w 246"/>
                      <a:gd name="T1" fmla="*/ 39 h 83"/>
                      <a:gd name="T2" fmla="*/ 240 w 246"/>
                      <a:gd name="T3" fmla="*/ 0 h 83"/>
                      <a:gd name="T4" fmla="*/ 246 w 246"/>
                      <a:gd name="T5" fmla="*/ 43 h 83"/>
                      <a:gd name="T6" fmla="*/ 6 w 246"/>
                      <a:gd name="T7" fmla="*/ 83 h 83"/>
                      <a:gd name="T8" fmla="*/ 0 w 246"/>
                      <a:gd name="T9" fmla="*/ 39 h 83"/>
                    </a:gdLst>
                    <a:ahLst/>
                    <a:cxnLst>
                      <a:cxn ang="0">
                        <a:pos x="T0" y="T1"/>
                      </a:cxn>
                      <a:cxn ang="0">
                        <a:pos x="T2" y="T3"/>
                      </a:cxn>
                      <a:cxn ang="0">
                        <a:pos x="T4" y="T5"/>
                      </a:cxn>
                      <a:cxn ang="0">
                        <a:pos x="T6" y="T7"/>
                      </a:cxn>
                      <a:cxn ang="0">
                        <a:pos x="T8" y="T9"/>
                      </a:cxn>
                    </a:cxnLst>
                    <a:rect l="0" t="0" r="r" b="b"/>
                    <a:pathLst>
                      <a:path w="246" h="83">
                        <a:moveTo>
                          <a:pt x="0" y="39"/>
                        </a:moveTo>
                        <a:lnTo>
                          <a:pt x="240" y="0"/>
                        </a:lnTo>
                        <a:lnTo>
                          <a:pt x="246" y="43"/>
                        </a:lnTo>
                        <a:lnTo>
                          <a:pt x="6" y="83"/>
                        </a:lnTo>
                        <a:lnTo>
                          <a:pt x="0" y="3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8" name="Freeform 243">
                    <a:extLst>
                      <a:ext uri="{FF2B5EF4-FFF2-40B4-BE49-F238E27FC236}">
                        <a16:creationId xmlns:a16="http://schemas.microsoft.com/office/drawing/2014/main" id="{C9CD6640-7E12-F9BC-5F08-5256662836A9}"/>
                      </a:ext>
                    </a:extLst>
                  </p:cNvPr>
                  <p:cNvSpPr>
                    <a:spLocks/>
                  </p:cNvSpPr>
                  <p:nvPr/>
                </p:nvSpPr>
                <p:spPr bwMode="auto">
                  <a:xfrm>
                    <a:off x="4541131" y="3985290"/>
                    <a:ext cx="118195" cy="40977"/>
                  </a:xfrm>
                  <a:custGeom>
                    <a:avLst/>
                    <a:gdLst>
                      <a:gd name="T0" fmla="*/ 0 w 246"/>
                      <a:gd name="T1" fmla="*/ 46 h 89"/>
                      <a:gd name="T2" fmla="*/ 237 w 246"/>
                      <a:gd name="T3" fmla="*/ 0 h 89"/>
                      <a:gd name="T4" fmla="*/ 246 w 246"/>
                      <a:gd name="T5" fmla="*/ 43 h 89"/>
                      <a:gd name="T6" fmla="*/ 8 w 246"/>
                      <a:gd name="T7" fmla="*/ 89 h 89"/>
                      <a:gd name="T8" fmla="*/ 0 w 246"/>
                      <a:gd name="T9" fmla="*/ 46 h 89"/>
                    </a:gdLst>
                    <a:ahLst/>
                    <a:cxnLst>
                      <a:cxn ang="0">
                        <a:pos x="T0" y="T1"/>
                      </a:cxn>
                      <a:cxn ang="0">
                        <a:pos x="T2" y="T3"/>
                      </a:cxn>
                      <a:cxn ang="0">
                        <a:pos x="T4" y="T5"/>
                      </a:cxn>
                      <a:cxn ang="0">
                        <a:pos x="T6" y="T7"/>
                      </a:cxn>
                      <a:cxn ang="0">
                        <a:pos x="T8" y="T9"/>
                      </a:cxn>
                    </a:cxnLst>
                    <a:rect l="0" t="0" r="r" b="b"/>
                    <a:pathLst>
                      <a:path w="246" h="89">
                        <a:moveTo>
                          <a:pt x="0" y="46"/>
                        </a:moveTo>
                        <a:lnTo>
                          <a:pt x="237" y="0"/>
                        </a:lnTo>
                        <a:lnTo>
                          <a:pt x="246" y="43"/>
                        </a:lnTo>
                        <a:lnTo>
                          <a:pt x="8" y="89"/>
                        </a:lnTo>
                        <a:lnTo>
                          <a:pt x="0" y="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9" name="Freeform 244">
                    <a:extLst>
                      <a:ext uri="{FF2B5EF4-FFF2-40B4-BE49-F238E27FC236}">
                        <a16:creationId xmlns:a16="http://schemas.microsoft.com/office/drawing/2014/main" id="{BE5BB011-BABA-63CD-55D3-7C2A120A9E47}"/>
                      </a:ext>
                    </a:extLst>
                  </p:cNvPr>
                  <p:cNvSpPr>
                    <a:spLocks/>
                  </p:cNvSpPr>
                  <p:nvPr/>
                </p:nvSpPr>
                <p:spPr bwMode="auto">
                  <a:xfrm>
                    <a:off x="4548337" y="4022028"/>
                    <a:ext cx="118195" cy="45215"/>
                  </a:xfrm>
                  <a:custGeom>
                    <a:avLst/>
                    <a:gdLst>
                      <a:gd name="T0" fmla="*/ 0 w 246"/>
                      <a:gd name="T1" fmla="*/ 52 h 96"/>
                      <a:gd name="T2" fmla="*/ 237 w 246"/>
                      <a:gd name="T3" fmla="*/ 0 h 96"/>
                      <a:gd name="T4" fmla="*/ 246 w 246"/>
                      <a:gd name="T5" fmla="*/ 43 h 96"/>
                      <a:gd name="T6" fmla="*/ 9 w 246"/>
                      <a:gd name="T7" fmla="*/ 96 h 96"/>
                      <a:gd name="T8" fmla="*/ 0 w 246"/>
                      <a:gd name="T9" fmla="*/ 52 h 96"/>
                    </a:gdLst>
                    <a:ahLst/>
                    <a:cxnLst>
                      <a:cxn ang="0">
                        <a:pos x="T0" y="T1"/>
                      </a:cxn>
                      <a:cxn ang="0">
                        <a:pos x="T2" y="T3"/>
                      </a:cxn>
                      <a:cxn ang="0">
                        <a:pos x="T4" y="T5"/>
                      </a:cxn>
                      <a:cxn ang="0">
                        <a:pos x="T6" y="T7"/>
                      </a:cxn>
                      <a:cxn ang="0">
                        <a:pos x="T8" y="T9"/>
                      </a:cxn>
                    </a:cxnLst>
                    <a:rect l="0" t="0" r="r" b="b"/>
                    <a:pathLst>
                      <a:path w="246" h="96">
                        <a:moveTo>
                          <a:pt x="0" y="52"/>
                        </a:moveTo>
                        <a:lnTo>
                          <a:pt x="237" y="0"/>
                        </a:lnTo>
                        <a:lnTo>
                          <a:pt x="246" y="43"/>
                        </a:lnTo>
                        <a:lnTo>
                          <a:pt x="9" y="96"/>
                        </a:lnTo>
                        <a:lnTo>
                          <a:pt x="0" y="5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0" name="Freeform 245">
                    <a:extLst>
                      <a:ext uri="{FF2B5EF4-FFF2-40B4-BE49-F238E27FC236}">
                        <a16:creationId xmlns:a16="http://schemas.microsoft.com/office/drawing/2014/main" id="{3F6F5D75-045E-E9D4-0CBD-805F5B974206}"/>
                      </a:ext>
                    </a:extLst>
                  </p:cNvPr>
                  <p:cNvSpPr>
                    <a:spLocks/>
                  </p:cNvSpPr>
                  <p:nvPr/>
                </p:nvSpPr>
                <p:spPr bwMode="auto">
                  <a:xfrm>
                    <a:off x="4555545" y="4060178"/>
                    <a:ext cx="118195" cy="48041"/>
                  </a:xfrm>
                  <a:custGeom>
                    <a:avLst/>
                    <a:gdLst>
                      <a:gd name="T0" fmla="*/ 0 w 246"/>
                      <a:gd name="T1" fmla="*/ 57 h 100"/>
                      <a:gd name="T2" fmla="*/ 235 w 246"/>
                      <a:gd name="T3" fmla="*/ 0 h 100"/>
                      <a:gd name="T4" fmla="*/ 246 w 246"/>
                      <a:gd name="T5" fmla="*/ 42 h 100"/>
                      <a:gd name="T6" fmla="*/ 10 w 246"/>
                      <a:gd name="T7" fmla="*/ 100 h 100"/>
                      <a:gd name="T8" fmla="*/ 0 w 246"/>
                      <a:gd name="T9" fmla="*/ 57 h 100"/>
                    </a:gdLst>
                    <a:ahLst/>
                    <a:cxnLst>
                      <a:cxn ang="0">
                        <a:pos x="T0" y="T1"/>
                      </a:cxn>
                      <a:cxn ang="0">
                        <a:pos x="T2" y="T3"/>
                      </a:cxn>
                      <a:cxn ang="0">
                        <a:pos x="T4" y="T5"/>
                      </a:cxn>
                      <a:cxn ang="0">
                        <a:pos x="T6" y="T7"/>
                      </a:cxn>
                      <a:cxn ang="0">
                        <a:pos x="T8" y="T9"/>
                      </a:cxn>
                    </a:cxnLst>
                    <a:rect l="0" t="0" r="r" b="b"/>
                    <a:pathLst>
                      <a:path w="246" h="100">
                        <a:moveTo>
                          <a:pt x="0" y="57"/>
                        </a:moveTo>
                        <a:lnTo>
                          <a:pt x="235" y="0"/>
                        </a:lnTo>
                        <a:lnTo>
                          <a:pt x="246" y="42"/>
                        </a:lnTo>
                        <a:lnTo>
                          <a:pt x="10" y="100"/>
                        </a:lnTo>
                        <a:lnTo>
                          <a:pt x="0" y="5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1" name="Freeform 246">
                    <a:extLst>
                      <a:ext uri="{FF2B5EF4-FFF2-40B4-BE49-F238E27FC236}">
                        <a16:creationId xmlns:a16="http://schemas.microsoft.com/office/drawing/2014/main" id="{5EE40947-CB26-42BF-F717-2009B2E5B91B}"/>
                      </a:ext>
                    </a:extLst>
                  </p:cNvPr>
                  <p:cNvSpPr>
                    <a:spLocks/>
                  </p:cNvSpPr>
                  <p:nvPr/>
                </p:nvSpPr>
                <p:spPr bwMode="auto">
                  <a:xfrm>
                    <a:off x="4565634" y="4098328"/>
                    <a:ext cx="116754" cy="49455"/>
                  </a:xfrm>
                  <a:custGeom>
                    <a:avLst/>
                    <a:gdLst>
                      <a:gd name="T0" fmla="*/ 0 w 245"/>
                      <a:gd name="T1" fmla="*/ 64 h 106"/>
                      <a:gd name="T2" fmla="*/ 233 w 245"/>
                      <a:gd name="T3" fmla="*/ 0 h 106"/>
                      <a:gd name="T4" fmla="*/ 245 w 245"/>
                      <a:gd name="T5" fmla="*/ 41 h 106"/>
                      <a:gd name="T6" fmla="*/ 11 w 245"/>
                      <a:gd name="T7" fmla="*/ 106 h 106"/>
                      <a:gd name="T8" fmla="*/ 0 w 245"/>
                      <a:gd name="T9" fmla="*/ 64 h 106"/>
                    </a:gdLst>
                    <a:ahLst/>
                    <a:cxnLst>
                      <a:cxn ang="0">
                        <a:pos x="T0" y="T1"/>
                      </a:cxn>
                      <a:cxn ang="0">
                        <a:pos x="T2" y="T3"/>
                      </a:cxn>
                      <a:cxn ang="0">
                        <a:pos x="T4" y="T5"/>
                      </a:cxn>
                      <a:cxn ang="0">
                        <a:pos x="T6" y="T7"/>
                      </a:cxn>
                      <a:cxn ang="0">
                        <a:pos x="T8" y="T9"/>
                      </a:cxn>
                    </a:cxnLst>
                    <a:rect l="0" t="0" r="r" b="b"/>
                    <a:pathLst>
                      <a:path w="245" h="106">
                        <a:moveTo>
                          <a:pt x="0" y="64"/>
                        </a:moveTo>
                        <a:lnTo>
                          <a:pt x="233" y="0"/>
                        </a:lnTo>
                        <a:lnTo>
                          <a:pt x="245" y="41"/>
                        </a:lnTo>
                        <a:lnTo>
                          <a:pt x="11" y="106"/>
                        </a:lnTo>
                        <a:lnTo>
                          <a:pt x="0" y="6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2" name="Freeform 247">
                    <a:extLst>
                      <a:ext uri="{FF2B5EF4-FFF2-40B4-BE49-F238E27FC236}">
                        <a16:creationId xmlns:a16="http://schemas.microsoft.com/office/drawing/2014/main" id="{641C3762-8DCA-5830-2649-CF122FF0F230}"/>
                      </a:ext>
                    </a:extLst>
                  </p:cNvPr>
                  <p:cNvSpPr>
                    <a:spLocks/>
                  </p:cNvSpPr>
                  <p:nvPr/>
                </p:nvSpPr>
                <p:spPr bwMode="auto">
                  <a:xfrm>
                    <a:off x="4574283" y="4135065"/>
                    <a:ext cx="118195" cy="52280"/>
                  </a:xfrm>
                  <a:custGeom>
                    <a:avLst/>
                    <a:gdLst>
                      <a:gd name="T0" fmla="*/ 0 w 245"/>
                      <a:gd name="T1" fmla="*/ 71 h 113"/>
                      <a:gd name="T2" fmla="*/ 234 w 245"/>
                      <a:gd name="T3" fmla="*/ 0 h 113"/>
                      <a:gd name="T4" fmla="*/ 245 w 245"/>
                      <a:gd name="T5" fmla="*/ 41 h 113"/>
                      <a:gd name="T6" fmla="*/ 13 w 245"/>
                      <a:gd name="T7" fmla="*/ 113 h 113"/>
                      <a:gd name="T8" fmla="*/ 0 w 245"/>
                      <a:gd name="T9" fmla="*/ 71 h 113"/>
                    </a:gdLst>
                    <a:ahLst/>
                    <a:cxnLst>
                      <a:cxn ang="0">
                        <a:pos x="T0" y="T1"/>
                      </a:cxn>
                      <a:cxn ang="0">
                        <a:pos x="T2" y="T3"/>
                      </a:cxn>
                      <a:cxn ang="0">
                        <a:pos x="T4" y="T5"/>
                      </a:cxn>
                      <a:cxn ang="0">
                        <a:pos x="T6" y="T7"/>
                      </a:cxn>
                      <a:cxn ang="0">
                        <a:pos x="T8" y="T9"/>
                      </a:cxn>
                    </a:cxnLst>
                    <a:rect l="0" t="0" r="r" b="b"/>
                    <a:pathLst>
                      <a:path w="245" h="113">
                        <a:moveTo>
                          <a:pt x="0" y="71"/>
                        </a:moveTo>
                        <a:lnTo>
                          <a:pt x="234" y="0"/>
                        </a:lnTo>
                        <a:lnTo>
                          <a:pt x="245" y="41"/>
                        </a:lnTo>
                        <a:lnTo>
                          <a:pt x="13" y="113"/>
                        </a:lnTo>
                        <a:lnTo>
                          <a:pt x="0" y="7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3" name="Freeform 248">
                    <a:extLst>
                      <a:ext uri="{FF2B5EF4-FFF2-40B4-BE49-F238E27FC236}">
                        <a16:creationId xmlns:a16="http://schemas.microsoft.com/office/drawing/2014/main" id="{F10126CA-FA97-7A17-9352-A609AD8AFDDE}"/>
                      </a:ext>
                    </a:extLst>
                  </p:cNvPr>
                  <p:cNvSpPr>
                    <a:spLocks/>
                  </p:cNvSpPr>
                  <p:nvPr/>
                </p:nvSpPr>
                <p:spPr bwMode="auto">
                  <a:xfrm>
                    <a:off x="4587256" y="4171803"/>
                    <a:ext cx="116754" cy="56519"/>
                  </a:xfrm>
                  <a:custGeom>
                    <a:avLst/>
                    <a:gdLst>
                      <a:gd name="T0" fmla="*/ 0 w 243"/>
                      <a:gd name="T1" fmla="*/ 77 h 120"/>
                      <a:gd name="T2" fmla="*/ 229 w 243"/>
                      <a:gd name="T3" fmla="*/ 0 h 120"/>
                      <a:gd name="T4" fmla="*/ 243 w 243"/>
                      <a:gd name="T5" fmla="*/ 41 h 120"/>
                      <a:gd name="T6" fmla="*/ 13 w 243"/>
                      <a:gd name="T7" fmla="*/ 120 h 120"/>
                      <a:gd name="T8" fmla="*/ 0 w 243"/>
                      <a:gd name="T9" fmla="*/ 77 h 120"/>
                    </a:gdLst>
                    <a:ahLst/>
                    <a:cxnLst>
                      <a:cxn ang="0">
                        <a:pos x="T0" y="T1"/>
                      </a:cxn>
                      <a:cxn ang="0">
                        <a:pos x="T2" y="T3"/>
                      </a:cxn>
                      <a:cxn ang="0">
                        <a:pos x="T4" y="T5"/>
                      </a:cxn>
                      <a:cxn ang="0">
                        <a:pos x="T6" y="T7"/>
                      </a:cxn>
                      <a:cxn ang="0">
                        <a:pos x="T8" y="T9"/>
                      </a:cxn>
                    </a:cxnLst>
                    <a:rect l="0" t="0" r="r" b="b"/>
                    <a:pathLst>
                      <a:path w="243" h="120">
                        <a:moveTo>
                          <a:pt x="0" y="77"/>
                        </a:moveTo>
                        <a:lnTo>
                          <a:pt x="229" y="0"/>
                        </a:lnTo>
                        <a:lnTo>
                          <a:pt x="243" y="41"/>
                        </a:lnTo>
                        <a:lnTo>
                          <a:pt x="13" y="120"/>
                        </a:lnTo>
                        <a:lnTo>
                          <a:pt x="0" y="7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4" name="Freeform 249">
                    <a:extLst>
                      <a:ext uri="{FF2B5EF4-FFF2-40B4-BE49-F238E27FC236}">
                        <a16:creationId xmlns:a16="http://schemas.microsoft.com/office/drawing/2014/main" id="{C55F7A1E-BF44-5E2D-EE51-E7BAD6A5A11D}"/>
                      </a:ext>
                    </a:extLst>
                  </p:cNvPr>
                  <p:cNvSpPr>
                    <a:spLocks/>
                  </p:cNvSpPr>
                  <p:nvPr/>
                </p:nvSpPr>
                <p:spPr bwMode="auto">
                  <a:xfrm>
                    <a:off x="4598787" y="4208540"/>
                    <a:ext cx="116754" cy="57932"/>
                  </a:xfrm>
                  <a:custGeom>
                    <a:avLst/>
                    <a:gdLst>
                      <a:gd name="T0" fmla="*/ 0 w 242"/>
                      <a:gd name="T1" fmla="*/ 83 h 124"/>
                      <a:gd name="T2" fmla="*/ 228 w 242"/>
                      <a:gd name="T3" fmla="*/ 0 h 124"/>
                      <a:gd name="T4" fmla="*/ 242 w 242"/>
                      <a:gd name="T5" fmla="*/ 39 h 124"/>
                      <a:gd name="T6" fmla="*/ 14 w 242"/>
                      <a:gd name="T7" fmla="*/ 124 h 124"/>
                      <a:gd name="T8" fmla="*/ 0 w 242"/>
                      <a:gd name="T9" fmla="*/ 83 h 124"/>
                    </a:gdLst>
                    <a:ahLst/>
                    <a:cxnLst>
                      <a:cxn ang="0">
                        <a:pos x="T0" y="T1"/>
                      </a:cxn>
                      <a:cxn ang="0">
                        <a:pos x="T2" y="T3"/>
                      </a:cxn>
                      <a:cxn ang="0">
                        <a:pos x="T4" y="T5"/>
                      </a:cxn>
                      <a:cxn ang="0">
                        <a:pos x="T6" y="T7"/>
                      </a:cxn>
                      <a:cxn ang="0">
                        <a:pos x="T8" y="T9"/>
                      </a:cxn>
                    </a:cxnLst>
                    <a:rect l="0" t="0" r="r" b="b"/>
                    <a:pathLst>
                      <a:path w="242" h="124">
                        <a:moveTo>
                          <a:pt x="0" y="83"/>
                        </a:moveTo>
                        <a:lnTo>
                          <a:pt x="228" y="0"/>
                        </a:lnTo>
                        <a:lnTo>
                          <a:pt x="242" y="39"/>
                        </a:lnTo>
                        <a:lnTo>
                          <a:pt x="14" y="124"/>
                        </a:lnTo>
                        <a:lnTo>
                          <a:pt x="0" y="8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5" name="Freeform 250">
                    <a:extLst>
                      <a:ext uri="{FF2B5EF4-FFF2-40B4-BE49-F238E27FC236}">
                        <a16:creationId xmlns:a16="http://schemas.microsoft.com/office/drawing/2014/main" id="{BCACE8BC-DA9F-30CF-E8AD-EC5D9483C5D1}"/>
                      </a:ext>
                    </a:extLst>
                  </p:cNvPr>
                  <p:cNvSpPr>
                    <a:spLocks/>
                  </p:cNvSpPr>
                  <p:nvPr/>
                </p:nvSpPr>
                <p:spPr bwMode="auto">
                  <a:xfrm>
                    <a:off x="4611759" y="4243865"/>
                    <a:ext cx="116754" cy="62171"/>
                  </a:xfrm>
                  <a:custGeom>
                    <a:avLst/>
                    <a:gdLst>
                      <a:gd name="T0" fmla="*/ 0 w 242"/>
                      <a:gd name="T1" fmla="*/ 89 h 130"/>
                      <a:gd name="T2" fmla="*/ 227 w 242"/>
                      <a:gd name="T3" fmla="*/ 0 h 130"/>
                      <a:gd name="T4" fmla="*/ 242 w 242"/>
                      <a:gd name="T5" fmla="*/ 40 h 130"/>
                      <a:gd name="T6" fmla="*/ 16 w 242"/>
                      <a:gd name="T7" fmla="*/ 130 h 130"/>
                      <a:gd name="T8" fmla="*/ 0 w 242"/>
                      <a:gd name="T9" fmla="*/ 89 h 130"/>
                    </a:gdLst>
                    <a:ahLst/>
                    <a:cxnLst>
                      <a:cxn ang="0">
                        <a:pos x="T0" y="T1"/>
                      </a:cxn>
                      <a:cxn ang="0">
                        <a:pos x="T2" y="T3"/>
                      </a:cxn>
                      <a:cxn ang="0">
                        <a:pos x="T4" y="T5"/>
                      </a:cxn>
                      <a:cxn ang="0">
                        <a:pos x="T6" y="T7"/>
                      </a:cxn>
                      <a:cxn ang="0">
                        <a:pos x="T8" y="T9"/>
                      </a:cxn>
                    </a:cxnLst>
                    <a:rect l="0" t="0" r="r" b="b"/>
                    <a:pathLst>
                      <a:path w="242" h="130">
                        <a:moveTo>
                          <a:pt x="0" y="89"/>
                        </a:moveTo>
                        <a:lnTo>
                          <a:pt x="227" y="0"/>
                        </a:lnTo>
                        <a:lnTo>
                          <a:pt x="242" y="40"/>
                        </a:lnTo>
                        <a:lnTo>
                          <a:pt x="16" y="130"/>
                        </a:lnTo>
                        <a:lnTo>
                          <a:pt x="0" y="8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6" name="Freeform 251">
                    <a:extLst>
                      <a:ext uri="{FF2B5EF4-FFF2-40B4-BE49-F238E27FC236}">
                        <a16:creationId xmlns:a16="http://schemas.microsoft.com/office/drawing/2014/main" id="{3E5CFE6B-2114-97B8-6FE5-840235DF8677}"/>
                      </a:ext>
                    </a:extLst>
                  </p:cNvPr>
                  <p:cNvSpPr>
                    <a:spLocks/>
                  </p:cNvSpPr>
                  <p:nvPr/>
                </p:nvSpPr>
                <p:spPr bwMode="auto">
                  <a:xfrm>
                    <a:off x="4626173" y="4280602"/>
                    <a:ext cx="115312" cy="63584"/>
                  </a:xfrm>
                  <a:custGeom>
                    <a:avLst/>
                    <a:gdLst>
                      <a:gd name="T0" fmla="*/ 0 w 241"/>
                      <a:gd name="T1" fmla="*/ 96 h 136"/>
                      <a:gd name="T2" fmla="*/ 224 w 241"/>
                      <a:gd name="T3" fmla="*/ 0 h 136"/>
                      <a:gd name="T4" fmla="*/ 241 w 241"/>
                      <a:gd name="T5" fmla="*/ 40 h 136"/>
                      <a:gd name="T6" fmla="*/ 16 w 241"/>
                      <a:gd name="T7" fmla="*/ 136 h 136"/>
                      <a:gd name="T8" fmla="*/ 0 w 241"/>
                      <a:gd name="T9" fmla="*/ 96 h 136"/>
                    </a:gdLst>
                    <a:ahLst/>
                    <a:cxnLst>
                      <a:cxn ang="0">
                        <a:pos x="T0" y="T1"/>
                      </a:cxn>
                      <a:cxn ang="0">
                        <a:pos x="T2" y="T3"/>
                      </a:cxn>
                      <a:cxn ang="0">
                        <a:pos x="T4" y="T5"/>
                      </a:cxn>
                      <a:cxn ang="0">
                        <a:pos x="T6" y="T7"/>
                      </a:cxn>
                      <a:cxn ang="0">
                        <a:pos x="T8" y="T9"/>
                      </a:cxn>
                    </a:cxnLst>
                    <a:rect l="0" t="0" r="r" b="b"/>
                    <a:pathLst>
                      <a:path w="241" h="136">
                        <a:moveTo>
                          <a:pt x="0" y="96"/>
                        </a:moveTo>
                        <a:lnTo>
                          <a:pt x="224" y="0"/>
                        </a:lnTo>
                        <a:lnTo>
                          <a:pt x="241" y="40"/>
                        </a:lnTo>
                        <a:lnTo>
                          <a:pt x="16" y="136"/>
                        </a:lnTo>
                        <a:lnTo>
                          <a:pt x="0" y="9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7" name="Freeform 252">
                    <a:extLst>
                      <a:ext uri="{FF2B5EF4-FFF2-40B4-BE49-F238E27FC236}">
                        <a16:creationId xmlns:a16="http://schemas.microsoft.com/office/drawing/2014/main" id="{7FD446BC-21E8-7443-751A-AC762E0300A5}"/>
                      </a:ext>
                    </a:extLst>
                  </p:cNvPr>
                  <p:cNvSpPr>
                    <a:spLocks/>
                  </p:cNvSpPr>
                  <p:nvPr/>
                </p:nvSpPr>
                <p:spPr bwMode="auto">
                  <a:xfrm>
                    <a:off x="4642029" y="4315926"/>
                    <a:ext cx="113871" cy="66410"/>
                  </a:xfrm>
                  <a:custGeom>
                    <a:avLst/>
                    <a:gdLst>
                      <a:gd name="T0" fmla="*/ 0 w 239"/>
                      <a:gd name="T1" fmla="*/ 101 h 141"/>
                      <a:gd name="T2" fmla="*/ 221 w 239"/>
                      <a:gd name="T3" fmla="*/ 0 h 141"/>
                      <a:gd name="T4" fmla="*/ 239 w 239"/>
                      <a:gd name="T5" fmla="*/ 39 h 141"/>
                      <a:gd name="T6" fmla="*/ 18 w 239"/>
                      <a:gd name="T7" fmla="*/ 141 h 141"/>
                      <a:gd name="T8" fmla="*/ 0 w 239"/>
                      <a:gd name="T9" fmla="*/ 101 h 141"/>
                    </a:gdLst>
                    <a:ahLst/>
                    <a:cxnLst>
                      <a:cxn ang="0">
                        <a:pos x="T0" y="T1"/>
                      </a:cxn>
                      <a:cxn ang="0">
                        <a:pos x="T2" y="T3"/>
                      </a:cxn>
                      <a:cxn ang="0">
                        <a:pos x="T4" y="T5"/>
                      </a:cxn>
                      <a:cxn ang="0">
                        <a:pos x="T6" y="T7"/>
                      </a:cxn>
                      <a:cxn ang="0">
                        <a:pos x="T8" y="T9"/>
                      </a:cxn>
                    </a:cxnLst>
                    <a:rect l="0" t="0" r="r" b="b"/>
                    <a:pathLst>
                      <a:path w="239" h="141">
                        <a:moveTo>
                          <a:pt x="0" y="101"/>
                        </a:moveTo>
                        <a:lnTo>
                          <a:pt x="221" y="0"/>
                        </a:lnTo>
                        <a:lnTo>
                          <a:pt x="239" y="39"/>
                        </a:lnTo>
                        <a:lnTo>
                          <a:pt x="18" y="141"/>
                        </a:lnTo>
                        <a:lnTo>
                          <a:pt x="0" y="10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8" name="Freeform 253">
                    <a:extLst>
                      <a:ext uri="{FF2B5EF4-FFF2-40B4-BE49-F238E27FC236}">
                        <a16:creationId xmlns:a16="http://schemas.microsoft.com/office/drawing/2014/main" id="{90AFFD74-609E-9E30-5E9A-21696D8A8C54}"/>
                      </a:ext>
                    </a:extLst>
                  </p:cNvPr>
                  <p:cNvSpPr>
                    <a:spLocks/>
                  </p:cNvSpPr>
                  <p:nvPr/>
                </p:nvSpPr>
                <p:spPr bwMode="auto">
                  <a:xfrm>
                    <a:off x="4657884" y="4351251"/>
                    <a:ext cx="113871" cy="69236"/>
                  </a:xfrm>
                  <a:custGeom>
                    <a:avLst/>
                    <a:gdLst>
                      <a:gd name="T0" fmla="*/ 0 w 237"/>
                      <a:gd name="T1" fmla="*/ 108 h 147"/>
                      <a:gd name="T2" fmla="*/ 218 w 237"/>
                      <a:gd name="T3" fmla="*/ 0 h 147"/>
                      <a:gd name="T4" fmla="*/ 237 w 237"/>
                      <a:gd name="T5" fmla="*/ 40 h 147"/>
                      <a:gd name="T6" fmla="*/ 18 w 237"/>
                      <a:gd name="T7" fmla="*/ 147 h 147"/>
                      <a:gd name="T8" fmla="*/ 0 w 237"/>
                      <a:gd name="T9" fmla="*/ 108 h 147"/>
                    </a:gdLst>
                    <a:ahLst/>
                    <a:cxnLst>
                      <a:cxn ang="0">
                        <a:pos x="T0" y="T1"/>
                      </a:cxn>
                      <a:cxn ang="0">
                        <a:pos x="T2" y="T3"/>
                      </a:cxn>
                      <a:cxn ang="0">
                        <a:pos x="T4" y="T5"/>
                      </a:cxn>
                      <a:cxn ang="0">
                        <a:pos x="T6" y="T7"/>
                      </a:cxn>
                      <a:cxn ang="0">
                        <a:pos x="T8" y="T9"/>
                      </a:cxn>
                    </a:cxnLst>
                    <a:rect l="0" t="0" r="r" b="b"/>
                    <a:pathLst>
                      <a:path w="237" h="147">
                        <a:moveTo>
                          <a:pt x="0" y="108"/>
                        </a:moveTo>
                        <a:lnTo>
                          <a:pt x="218" y="0"/>
                        </a:lnTo>
                        <a:lnTo>
                          <a:pt x="237" y="40"/>
                        </a:lnTo>
                        <a:lnTo>
                          <a:pt x="18" y="147"/>
                        </a:lnTo>
                        <a:lnTo>
                          <a:pt x="0" y="10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9" name="Freeform 254">
                    <a:extLst>
                      <a:ext uri="{FF2B5EF4-FFF2-40B4-BE49-F238E27FC236}">
                        <a16:creationId xmlns:a16="http://schemas.microsoft.com/office/drawing/2014/main" id="{092048F5-1E6C-771B-71C9-15E25DDA3A7E}"/>
                      </a:ext>
                    </a:extLst>
                  </p:cNvPr>
                  <p:cNvSpPr>
                    <a:spLocks/>
                  </p:cNvSpPr>
                  <p:nvPr/>
                </p:nvSpPr>
                <p:spPr bwMode="auto">
                  <a:xfrm>
                    <a:off x="4675181" y="4385162"/>
                    <a:ext cx="113871" cy="72062"/>
                  </a:xfrm>
                  <a:custGeom>
                    <a:avLst/>
                    <a:gdLst>
                      <a:gd name="T0" fmla="*/ 0 w 236"/>
                      <a:gd name="T1" fmla="*/ 113 h 152"/>
                      <a:gd name="T2" fmla="*/ 215 w 236"/>
                      <a:gd name="T3" fmla="*/ 0 h 152"/>
                      <a:gd name="T4" fmla="*/ 236 w 236"/>
                      <a:gd name="T5" fmla="*/ 39 h 152"/>
                      <a:gd name="T6" fmla="*/ 19 w 236"/>
                      <a:gd name="T7" fmla="*/ 152 h 152"/>
                      <a:gd name="T8" fmla="*/ 0 w 236"/>
                      <a:gd name="T9" fmla="*/ 113 h 152"/>
                    </a:gdLst>
                    <a:ahLst/>
                    <a:cxnLst>
                      <a:cxn ang="0">
                        <a:pos x="T0" y="T1"/>
                      </a:cxn>
                      <a:cxn ang="0">
                        <a:pos x="T2" y="T3"/>
                      </a:cxn>
                      <a:cxn ang="0">
                        <a:pos x="T4" y="T5"/>
                      </a:cxn>
                      <a:cxn ang="0">
                        <a:pos x="T6" y="T7"/>
                      </a:cxn>
                      <a:cxn ang="0">
                        <a:pos x="T8" y="T9"/>
                      </a:cxn>
                    </a:cxnLst>
                    <a:rect l="0" t="0" r="r" b="b"/>
                    <a:pathLst>
                      <a:path w="236" h="152">
                        <a:moveTo>
                          <a:pt x="0" y="113"/>
                        </a:moveTo>
                        <a:lnTo>
                          <a:pt x="215" y="0"/>
                        </a:lnTo>
                        <a:lnTo>
                          <a:pt x="236" y="39"/>
                        </a:lnTo>
                        <a:lnTo>
                          <a:pt x="19" y="152"/>
                        </a:lnTo>
                        <a:lnTo>
                          <a:pt x="0" y="11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0" name="Freeform 255">
                    <a:extLst>
                      <a:ext uri="{FF2B5EF4-FFF2-40B4-BE49-F238E27FC236}">
                        <a16:creationId xmlns:a16="http://schemas.microsoft.com/office/drawing/2014/main" id="{86455E79-DD78-151A-94D0-E5692432AB91}"/>
                      </a:ext>
                    </a:extLst>
                  </p:cNvPr>
                  <p:cNvSpPr>
                    <a:spLocks/>
                  </p:cNvSpPr>
                  <p:nvPr/>
                </p:nvSpPr>
                <p:spPr bwMode="auto">
                  <a:xfrm>
                    <a:off x="4693920" y="4420486"/>
                    <a:ext cx="112430" cy="73475"/>
                  </a:xfrm>
                  <a:custGeom>
                    <a:avLst/>
                    <a:gdLst>
                      <a:gd name="T0" fmla="*/ 0 w 233"/>
                      <a:gd name="T1" fmla="*/ 120 h 157"/>
                      <a:gd name="T2" fmla="*/ 212 w 233"/>
                      <a:gd name="T3" fmla="*/ 0 h 157"/>
                      <a:gd name="T4" fmla="*/ 233 w 233"/>
                      <a:gd name="T5" fmla="*/ 39 h 157"/>
                      <a:gd name="T6" fmla="*/ 20 w 233"/>
                      <a:gd name="T7" fmla="*/ 157 h 157"/>
                      <a:gd name="T8" fmla="*/ 0 w 233"/>
                      <a:gd name="T9" fmla="*/ 120 h 157"/>
                    </a:gdLst>
                    <a:ahLst/>
                    <a:cxnLst>
                      <a:cxn ang="0">
                        <a:pos x="T0" y="T1"/>
                      </a:cxn>
                      <a:cxn ang="0">
                        <a:pos x="T2" y="T3"/>
                      </a:cxn>
                      <a:cxn ang="0">
                        <a:pos x="T4" y="T5"/>
                      </a:cxn>
                      <a:cxn ang="0">
                        <a:pos x="T6" y="T7"/>
                      </a:cxn>
                      <a:cxn ang="0">
                        <a:pos x="T8" y="T9"/>
                      </a:cxn>
                    </a:cxnLst>
                    <a:rect l="0" t="0" r="r" b="b"/>
                    <a:pathLst>
                      <a:path w="233" h="157">
                        <a:moveTo>
                          <a:pt x="0" y="120"/>
                        </a:moveTo>
                        <a:lnTo>
                          <a:pt x="212" y="0"/>
                        </a:lnTo>
                        <a:lnTo>
                          <a:pt x="233" y="39"/>
                        </a:lnTo>
                        <a:lnTo>
                          <a:pt x="20" y="157"/>
                        </a:lnTo>
                        <a:lnTo>
                          <a:pt x="0" y="12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1" name="Freeform 256">
                    <a:extLst>
                      <a:ext uri="{FF2B5EF4-FFF2-40B4-BE49-F238E27FC236}">
                        <a16:creationId xmlns:a16="http://schemas.microsoft.com/office/drawing/2014/main" id="{A73D0F35-155D-939B-5CCF-503EC212739E}"/>
                      </a:ext>
                    </a:extLst>
                  </p:cNvPr>
                  <p:cNvSpPr>
                    <a:spLocks/>
                  </p:cNvSpPr>
                  <p:nvPr/>
                </p:nvSpPr>
                <p:spPr bwMode="auto">
                  <a:xfrm>
                    <a:off x="4712657" y="4454397"/>
                    <a:ext cx="110989" cy="76301"/>
                  </a:xfrm>
                  <a:custGeom>
                    <a:avLst/>
                    <a:gdLst>
                      <a:gd name="T0" fmla="*/ 0 w 231"/>
                      <a:gd name="T1" fmla="*/ 125 h 162"/>
                      <a:gd name="T2" fmla="*/ 211 w 231"/>
                      <a:gd name="T3" fmla="*/ 0 h 162"/>
                      <a:gd name="T4" fmla="*/ 231 w 231"/>
                      <a:gd name="T5" fmla="*/ 37 h 162"/>
                      <a:gd name="T6" fmla="*/ 22 w 231"/>
                      <a:gd name="T7" fmla="*/ 162 h 162"/>
                      <a:gd name="T8" fmla="*/ 0 w 231"/>
                      <a:gd name="T9" fmla="*/ 125 h 162"/>
                    </a:gdLst>
                    <a:ahLst/>
                    <a:cxnLst>
                      <a:cxn ang="0">
                        <a:pos x="T0" y="T1"/>
                      </a:cxn>
                      <a:cxn ang="0">
                        <a:pos x="T2" y="T3"/>
                      </a:cxn>
                      <a:cxn ang="0">
                        <a:pos x="T4" y="T5"/>
                      </a:cxn>
                      <a:cxn ang="0">
                        <a:pos x="T6" y="T7"/>
                      </a:cxn>
                      <a:cxn ang="0">
                        <a:pos x="T8" y="T9"/>
                      </a:cxn>
                    </a:cxnLst>
                    <a:rect l="0" t="0" r="r" b="b"/>
                    <a:pathLst>
                      <a:path w="231" h="162">
                        <a:moveTo>
                          <a:pt x="0" y="125"/>
                        </a:moveTo>
                        <a:lnTo>
                          <a:pt x="211" y="0"/>
                        </a:lnTo>
                        <a:lnTo>
                          <a:pt x="231" y="37"/>
                        </a:lnTo>
                        <a:lnTo>
                          <a:pt x="22" y="162"/>
                        </a:lnTo>
                        <a:lnTo>
                          <a:pt x="0" y="12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2" name="Freeform 257">
                    <a:extLst>
                      <a:ext uri="{FF2B5EF4-FFF2-40B4-BE49-F238E27FC236}">
                        <a16:creationId xmlns:a16="http://schemas.microsoft.com/office/drawing/2014/main" id="{47785BB1-754B-4542-DD15-C76471609C2B}"/>
                      </a:ext>
                    </a:extLst>
                  </p:cNvPr>
                  <p:cNvSpPr>
                    <a:spLocks/>
                  </p:cNvSpPr>
                  <p:nvPr/>
                </p:nvSpPr>
                <p:spPr bwMode="auto">
                  <a:xfrm>
                    <a:off x="4732837" y="4486896"/>
                    <a:ext cx="109547" cy="79126"/>
                  </a:xfrm>
                  <a:custGeom>
                    <a:avLst/>
                    <a:gdLst>
                      <a:gd name="T0" fmla="*/ 0 w 228"/>
                      <a:gd name="T1" fmla="*/ 130 h 168"/>
                      <a:gd name="T2" fmla="*/ 206 w 228"/>
                      <a:gd name="T3" fmla="*/ 0 h 168"/>
                      <a:gd name="T4" fmla="*/ 228 w 228"/>
                      <a:gd name="T5" fmla="*/ 37 h 168"/>
                      <a:gd name="T6" fmla="*/ 23 w 228"/>
                      <a:gd name="T7" fmla="*/ 168 h 168"/>
                      <a:gd name="T8" fmla="*/ 0 w 228"/>
                      <a:gd name="T9" fmla="*/ 130 h 168"/>
                    </a:gdLst>
                    <a:ahLst/>
                    <a:cxnLst>
                      <a:cxn ang="0">
                        <a:pos x="T0" y="T1"/>
                      </a:cxn>
                      <a:cxn ang="0">
                        <a:pos x="T2" y="T3"/>
                      </a:cxn>
                      <a:cxn ang="0">
                        <a:pos x="T4" y="T5"/>
                      </a:cxn>
                      <a:cxn ang="0">
                        <a:pos x="T6" y="T7"/>
                      </a:cxn>
                      <a:cxn ang="0">
                        <a:pos x="T8" y="T9"/>
                      </a:cxn>
                    </a:cxnLst>
                    <a:rect l="0" t="0" r="r" b="b"/>
                    <a:pathLst>
                      <a:path w="228" h="168">
                        <a:moveTo>
                          <a:pt x="0" y="130"/>
                        </a:moveTo>
                        <a:lnTo>
                          <a:pt x="206" y="0"/>
                        </a:lnTo>
                        <a:lnTo>
                          <a:pt x="228" y="37"/>
                        </a:lnTo>
                        <a:lnTo>
                          <a:pt x="23" y="168"/>
                        </a:lnTo>
                        <a:lnTo>
                          <a:pt x="0" y="13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3" name="Freeform 258">
                    <a:extLst>
                      <a:ext uri="{FF2B5EF4-FFF2-40B4-BE49-F238E27FC236}">
                        <a16:creationId xmlns:a16="http://schemas.microsoft.com/office/drawing/2014/main" id="{9FC09F24-D807-645A-5C4F-399ED7B2FE60}"/>
                      </a:ext>
                    </a:extLst>
                  </p:cNvPr>
                  <p:cNvSpPr>
                    <a:spLocks/>
                  </p:cNvSpPr>
                  <p:nvPr/>
                </p:nvSpPr>
                <p:spPr bwMode="auto">
                  <a:xfrm>
                    <a:off x="4754459" y="4520808"/>
                    <a:ext cx="108106" cy="80540"/>
                  </a:xfrm>
                  <a:custGeom>
                    <a:avLst/>
                    <a:gdLst>
                      <a:gd name="T0" fmla="*/ 0 w 227"/>
                      <a:gd name="T1" fmla="*/ 136 h 172"/>
                      <a:gd name="T2" fmla="*/ 204 w 227"/>
                      <a:gd name="T3" fmla="*/ 0 h 172"/>
                      <a:gd name="T4" fmla="*/ 227 w 227"/>
                      <a:gd name="T5" fmla="*/ 36 h 172"/>
                      <a:gd name="T6" fmla="*/ 25 w 227"/>
                      <a:gd name="T7" fmla="*/ 172 h 172"/>
                      <a:gd name="T8" fmla="*/ 0 w 227"/>
                      <a:gd name="T9" fmla="*/ 136 h 172"/>
                    </a:gdLst>
                    <a:ahLst/>
                    <a:cxnLst>
                      <a:cxn ang="0">
                        <a:pos x="T0" y="T1"/>
                      </a:cxn>
                      <a:cxn ang="0">
                        <a:pos x="T2" y="T3"/>
                      </a:cxn>
                      <a:cxn ang="0">
                        <a:pos x="T4" y="T5"/>
                      </a:cxn>
                      <a:cxn ang="0">
                        <a:pos x="T6" y="T7"/>
                      </a:cxn>
                      <a:cxn ang="0">
                        <a:pos x="T8" y="T9"/>
                      </a:cxn>
                    </a:cxnLst>
                    <a:rect l="0" t="0" r="r" b="b"/>
                    <a:pathLst>
                      <a:path w="227" h="172">
                        <a:moveTo>
                          <a:pt x="0" y="136"/>
                        </a:moveTo>
                        <a:lnTo>
                          <a:pt x="204" y="0"/>
                        </a:lnTo>
                        <a:lnTo>
                          <a:pt x="227" y="36"/>
                        </a:lnTo>
                        <a:lnTo>
                          <a:pt x="25" y="172"/>
                        </a:lnTo>
                        <a:lnTo>
                          <a:pt x="0" y="13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4" name="Freeform 259">
                    <a:extLst>
                      <a:ext uri="{FF2B5EF4-FFF2-40B4-BE49-F238E27FC236}">
                        <a16:creationId xmlns:a16="http://schemas.microsoft.com/office/drawing/2014/main" id="{6D2BC339-D2E6-A369-EE6A-BCD45F524462}"/>
                      </a:ext>
                    </a:extLst>
                  </p:cNvPr>
                  <p:cNvSpPr>
                    <a:spLocks/>
                  </p:cNvSpPr>
                  <p:nvPr/>
                </p:nvSpPr>
                <p:spPr bwMode="auto">
                  <a:xfrm>
                    <a:off x="4776079" y="4553306"/>
                    <a:ext cx="108106" cy="81952"/>
                  </a:xfrm>
                  <a:custGeom>
                    <a:avLst/>
                    <a:gdLst>
                      <a:gd name="T0" fmla="*/ 0 w 225"/>
                      <a:gd name="T1" fmla="*/ 140 h 176"/>
                      <a:gd name="T2" fmla="*/ 200 w 225"/>
                      <a:gd name="T3" fmla="*/ 0 h 176"/>
                      <a:gd name="T4" fmla="*/ 225 w 225"/>
                      <a:gd name="T5" fmla="*/ 36 h 176"/>
                      <a:gd name="T6" fmla="*/ 25 w 225"/>
                      <a:gd name="T7" fmla="*/ 176 h 176"/>
                      <a:gd name="T8" fmla="*/ 0 w 225"/>
                      <a:gd name="T9" fmla="*/ 140 h 176"/>
                    </a:gdLst>
                    <a:ahLst/>
                    <a:cxnLst>
                      <a:cxn ang="0">
                        <a:pos x="T0" y="T1"/>
                      </a:cxn>
                      <a:cxn ang="0">
                        <a:pos x="T2" y="T3"/>
                      </a:cxn>
                      <a:cxn ang="0">
                        <a:pos x="T4" y="T5"/>
                      </a:cxn>
                      <a:cxn ang="0">
                        <a:pos x="T6" y="T7"/>
                      </a:cxn>
                      <a:cxn ang="0">
                        <a:pos x="T8" y="T9"/>
                      </a:cxn>
                    </a:cxnLst>
                    <a:rect l="0" t="0" r="r" b="b"/>
                    <a:pathLst>
                      <a:path w="225" h="176">
                        <a:moveTo>
                          <a:pt x="0" y="140"/>
                        </a:moveTo>
                        <a:lnTo>
                          <a:pt x="200" y="0"/>
                        </a:lnTo>
                        <a:lnTo>
                          <a:pt x="225" y="36"/>
                        </a:lnTo>
                        <a:lnTo>
                          <a:pt x="25" y="176"/>
                        </a:lnTo>
                        <a:lnTo>
                          <a:pt x="0" y="14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5" name="Freeform 260">
                    <a:extLst>
                      <a:ext uri="{FF2B5EF4-FFF2-40B4-BE49-F238E27FC236}">
                        <a16:creationId xmlns:a16="http://schemas.microsoft.com/office/drawing/2014/main" id="{15E2B35C-7BFD-412C-3E1B-935B64D72D2B}"/>
                      </a:ext>
                    </a:extLst>
                  </p:cNvPr>
                  <p:cNvSpPr>
                    <a:spLocks/>
                  </p:cNvSpPr>
                  <p:nvPr/>
                </p:nvSpPr>
                <p:spPr bwMode="auto">
                  <a:xfrm>
                    <a:off x="4799142" y="4584391"/>
                    <a:ext cx="106664" cy="86192"/>
                  </a:xfrm>
                  <a:custGeom>
                    <a:avLst/>
                    <a:gdLst>
                      <a:gd name="T0" fmla="*/ 0 w 220"/>
                      <a:gd name="T1" fmla="*/ 146 h 182"/>
                      <a:gd name="T2" fmla="*/ 195 w 220"/>
                      <a:gd name="T3" fmla="*/ 0 h 182"/>
                      <a:gd name="T4" fmla="*/ 220 w 220"/>
                      <a:gd name="T5" fmla="*/ 36 h 182"/>
                      <a:gd name="T6" fmla="*/ 24 w 220"/>
                      <a:gd name="T7" fmla="*/ 182 h 182"/>
                      <a:gd name="T8" fmla="*/ 0 w 220"/>
                      <a:gd name="T9" fmla="*/ 146 h 182"/>
                    </a:gdLst>
                    <a:ahLst/>
                    <a:cxnLst>
                      <a:cxn ang="0">
                        <a:pos x="T0" y="T1"/>
                      </a:cxn>
                      <a:cxn ang="0">
                        <a:pos x="T2" y="T3"/>
                      </a:cxn>
                      <a:cxn ang="0">
                        <a:pos x="T4" y="T5"/>
                      </a:cxn>
                      <a:cxn ang="0">
                        <a:pos x="T6" y="T7"/>
                      </a:cxn>
                      <a:cxn ang="0">
                        <a:pos x="T8" y="T9"/>
                      </a:cxn>
                    </a:cxnLst>
                    <a:rect l="0" t="0" r="r" b="b"/>
                    <a:pathLst>
                      <a:path w="220" h="182">
                        <a:moveTo>
                          <a:pt x="0" y="146"/>
                        </a:moveTo>
                        <a:lnTo>
                          <a:pt x="195" y="0"/>
                        </a:lnTo>
                        <a:lnTo>
                          <a:pt x="220" y="36"/>
                        </a:lnTo>
                        <a:lnTo>
                          <a:pt x="24" y="182"/>
                        </a:lnTo>
                        <a:lnTo>
                          <a:pt x="0" y="1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6" name="Freeform 261">
                    <a:extLst>
                      <a:ext uri="{FF2B5EF4-FFF2-40B4-BE49-F238E27FC236}">
                        <a16:creationId xmlns:a16="http://schemas.microsoft.com/office/drawing/2014/main" id="{49D03304-AEF7-03CC-5286-9C6288A146A7}"/>
                      </a:ext>
                    </a:extLst>
                  </p:cNvPr>
                  <p:cNvSpPr>
                    <a:spLocks/>
                  </p:cNvSpPr>
                  <p:nvPr/>
                </p:nvSpPr>
                <p:spPr bwMode="auto">
                  <a:xfrm>
                    <a:off x="4823646" y="4615476"/>
                    <a:ext cx="105223" cy="87604"/>
                  </a:xfrm>
                  <a:custGeom>
                    <a:avLst/>
                    <a:gdLst>
                      <a:gd name="T0" fmla="*/ 0 w 218"/>
                      <a:gd name="T1" fmla="*/ 151 h 186"/>
                      <a:gd name="T2" fmla="*/ 191 w 218"/>
                      <a:gd name="T3" fmla="*/ 0 h 186"/>
                      <a:gd name="T4" fmla="*/ 218 w 218"/>
                      <a:gd name="T5" fmla="*/ 34 h 186"/>
                      <a:gd name="T6" fmla="*/ 26 w 218"/>
                      <a:gd name="T7" fmla="*/ 186 h 186"/>
                      <a:gd name="T8" fmla="*/ 0 w 218"/>
                      <a:gd name="T9" fmla="*/ 151 h 186"/>
                    </a:gdLst>
                    <a:ahLst/>
                    <a:cxnLst>
                      <a:cxn ang="0">
                        <a:pos x="T0" y="T1"/>
                      </a:cxn>
                      <a:cxn ang="0">
                        <a:pos x="T2" y="T3"/>
                      </a:cxn>
                      <a:cxn ang="0">
                        <a:pos x="T4" y="T5"/>
                      </a:cxn>
                      <a:cxn ang="0">
                        <a:pos x="T6" y="T7"/>
                      </a:cxn>
                      <a:cxn ang="0">
                        <a:pos x="T8" y="T9"/>
                      </a:cxn>
                    </a:cxnLst>
                    <a:rect l="0" t="0" r="r" b="b"/>
                    <a:pathLst>
                      <a:path w="218" h="186">
                        <a:moveTo>
                          <a:pt x="0" y="151"/>
                        </a:moveTo>
                        <a:lnTo>
                          <a:pt x="191" y="0"/>
                        </a:lnTo>
                        <a:lnTo>
                          <a:pt x="218" y="34"/>
                        </a:lnTo>
                        <a:lnTo>
                          <a:pt x="26" y="186"/>
                        </a:lnTo>
                        <a:lnTo>
                          <a:pt x="0" y="15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7" name="Freeform 262">
                    <a:extLst>
                      <a:ext uri="{FF2B5EF4-FFF2-40B4-BE49-F238E27FC236}">
                        <a16:creationId xmlns:a16="http://schemas.microsoft.com/office/drawing/2014/main" id="{335A38C4-FB35-B356-7E01-28A818CC4C1A}"/>
                      </a:ext>
                    </a:extLst>
                  </p:cNvPr>
                  <p:cNvSpPr>
                    <a:spLocks/>
                  </p:cNvSpPr>
                  <p:nvPr/>
                </p:nvSpPr>
                <p:spPr bwMode="auto">
                  <a:xfrm>
                    <a:off x="4848149" y="4646562"/>
                    <a:ext cx="102340" cy="89018"/>
                  </a:xfrm>
                  <a:custGeom>
                    <a:avLst/>
                    <a:gdLst>
                      <a:gd name="T0" fmla="*/ 0 w 214"/>
                      <a:gd name="T1" fmla="*/ 156 h 190"/>
                      <a:gd name="T2" fmla="*/ 187 w 214"/>
                      <a:gd name="T3" fmla="*/ 0 h 190"/>
                      <a:gd name="T4" fmla="*/ 214 w 214"/>
                      <a:gd name="T5" fmla="*/ 33 h 190"/>
                      <a:gd name="T6" fmla="*/ 27 w 214"/>
                      <a:gd name="T7" fmla="*/ 190 h 190"/>
                      <a:gd name="T8" fmla="*/ 0 w 214"/>
                      <a:gd name="T9" fmla="*/ 156 h 190"/>
                    </a:gdLst>
                    <a:ahLst/>
                    <a:cxnLst>
                      <a:cxn ang="0">
                        <a:pos x="T0" y="T1"/>
                      </a:cxn>
                      <a:cxn ang="0">
                        <a:pos x="T2" y="T3"/>
                      </a:cxn>
                      <a:cxn ang="0">
                        <a:pos x="T4" y="T5"/>
                      </a:cxn>
                      <a:cxn ang="0">
                        <a:pos x="T6" y="T7"/>
                      </a:cxn>
                      <a:cxn ang="0">
                        <a:pos x="T8" y="T9"/>
                      </a:cxn>
                    </a:cxnLst>
                    <a:rect l="0" t="0" r="r" b="b"/>
                    <a:pathLst>
                      <a:path w="214" h="190">
                        <a:moveTo>
                          <a:pt x="0" y="156"/>
                        </a:moveTo>
                        <a:lnTo>
                          <a:pt x="187" y="0"/>
                        </a:lnTo>
                        <a:lnTo>
                          <a:pt x="214" y="33"/>
                        </a:lnTo>
                        <a:lnTo>
                          <a:pt x="27" y="190"/>
                        </a:lnTo>
                        <a:lnTo>
                          <a:pt x="0" y="15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8" name="Freeform 69">
                    <a:extLst>
                      <a:ext uri="{FF2B5EF4-FFF2-40B4-BE49-F238E27FC236}">
                        <a16:creationId xmlns:a16="http://schemas.microsoft.com/office/drawing/2014/main" id="{4B529604-414A-F3DC-CE1A-52E891F06A08}"/>
                      </a:ext>
                    </a:extLst>
                  </p:cNvPr>
                  <p:cNvSpPr>
                    <a:spLocks/>
                  </p:cNvSpPr>
                  <p:nvPr/>
                </p:nvSpPr>
                <p:spPr bwMode="auto">
                  <a:xfrm>
                    <a:off x="5385794" y="5060563"/>
                    <a:ext cx="67746" cy="113038"/>
                  </a:xfrm>
                  <a:custGeom>
                    <a:avLst/>
                    <a:gdLst>
                      <a:gd name="T0" fmla="*/ 0 w 142"/>
                      <a:gd name="T1" fmla="*/ 223 h 241"/>
                      <a:gd name="T2" fmla="*/ 103 w 142"/>
                      <a:gd name="T3" fmla="*/ 0 h 241"/>
                      <a:gd name="T4" fmla="*/ 142 w 142"/>
                      <a:gd name="T5" fmla="*/ 18 h 241"/>
                      <a:gd name="T6" fmla="*/ 38 w 142"/>
                      <a:gd name="T7" fmla="*/ 241 h 241"/>
                      <a:gd name="T8" fmla="*/ 0 w 142"/>
                      <a:gd name="T9" fmla="*/ 223 h 241"/>
                    </a:gdLst>
                    <a:ahLst/>
                    <a:cxnLst>
                      <a:cxn ang="0">
                        <a:pos x="T0" y="T1"/>
                      </a:cxn>
                      <a:cxn ang="0">
                        <a:pos x="T2" y="T3"/>
                      </a:cxn>
                      <a:cxn ang="0">
                        <a:pos x="T4" y="T5"/>
                      </a:cxn>
                      <a:cxn ang="0">
                        <a:pos x="T6" y="T7"/>
                      </a:cxn>
                      <a:cxn ang="0">
                        <a:pos x="T8" y="T9"/>
                      </a:cxn>
                    </a:cxnLst>
                    <a:rect l="0" t="0" r="r" b="b"/>
                    <a:pathLst>
                      <a:path w="142" h="241">
                        <a:moveTo>
                          <a:pt x="0" y="223"/>
                        </a:moveTo>
                        <a:lnTo>
                          <a:pt x="103" y="0"/>
                        </a:lnTo>
                        <a:lnTo>
                          <a:pt x="142" y="18"/>
                        </a:lnTo>
                        <a:lnTo>
                          <a:pt x="38" y="241"/>
                        </a:lnTo>
                        <a:lnTo>
                          <a:pt x="0" y="22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9" name="Freeform 70">
                    <a:extLst>
                      <a:ext uri="{FF2B5EF4-FFF2-40B4-BE49-F238E27FC236}">
                        <a16:creationId xmlns:a16="http://schemas.microsoft.com/office/drawing/2014/main" id="{F24D3FFC-FD6E-20A4-FE63-D8C337E71856}"/>
                      </a:ext>
                    </a:extLst>
                  </p:cNvPr>
                  <p:cNvSpPr>
                    <a:spLocks/>
                  </p:cNvSpPr>
                  <p:nvPr/>
                </p:nvSpPr>
                <p:spPr bwMode="auto">
                  <a:xfrm>
                    <a:off x="5421829" y="5077519"/>
                    <a:ext cx="66305" cy="114451"/>
                  </a:xfrm>
                  <a:custGeom>
                    <a:avLst/>
                    <a:gdLst>
                      <a:gd name="T0" fmla="*/ 0 w 137"/>
                      <a:gd name="T1" fmla="*/ 226 h 244"/>
                      <a:gd name="T2" fmla="*/ 97 w 137"/>
                      <a:gd name="T3" fmla="*/ 0 h 244"/>
                      <a:gd name="T4" fmla="*/ 137 w 137"/>
                      <a:gd name="T5" fmla="*/ 17 h 244"/>
                      <a:gd name="T6" fmla="*/ 39 w 137"/>
                      <a:gd name="T7" fmla="*/ 244 h 244"/>
                      <a:gd name="T8" fmla="*/ 0 w 137"/>
                      <a:gd name="T9" fmla="*/ 226 h 244"/>
                    </a:gdLst>
                    <a:ahLst/>
                    <a:cxnLst>
                      <a:cxn ang="0">
                        <a:pos x="T0" y="T1"/>
                      </a:cxn>
                      <a:cxn ang="0">
                        <a:pos x="T2" y="T3"/>
                      </a:cxn>
                      <a:cxn ang="0">
                        <a:pos x="T4" y="T5"/>
                      </a:cxn>
                      <a:cxn ang="0">
                        <a:pos x="T6" y="T7"/>
                      </a:cxn>
                      <a:cxn ang="0">
                        <a:pos x="T8" y="T9"/>
                      </a:cxn>
                    </a:cxnLst>
                    <a:rect l="0" t="0" r="r" b="b"/>
                    <a:pathLst>
                      <a:path w="137" h="244">
                        <a:moveTo>
                          <a:pt x="0" y="226"/>
                        </a:moveTo>
                        <a:lnTo>
                          <a:pt x="97" y="0"/>
                        </a:lnTo>
                        <a:lnTo>
                          <a:pt x="137" y="17"/>
                        </a:lnTo>
                        <a:lnTo>
                          <a:pt x="39" y="244"/>
                        </a:lnTo>
                        <a:lnTo>
                          <a:pt x="0" y="22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0" name="Freeform 71">
                    <a:extLst>
                      <a:ext uri="{FF2B5EF4-FFF2-40B4-BE49-F238E27FC236}">
                        <a16:creationId xmlns:a16="http://schemas.microsoft.com/office/drawing/2014/main" id="{2BF31A7C-5E4D-5B94-A757-7B1A23960434}"/>
                      </a:ext>
                    </a:extLst>
                  </p:cNvPr>
                  <p:cNvSpPr>
                    <a:spLocks/>
                  </p:cNvSpPr>
                  <p:nvPr/>
                </p:nvSpPr>
                <p:spPr bwMode="auto">
                  <a:xfrm>
                    <a:off x="5459306" y="5093062"/>
                    <a:ext cx="63422" cy="115864"/>
                  </a:xfrm>
                  <a:custGeom>
                    <a:avLst/>
                    <a:gdLst>
                      <a:gd name="T0" fmla="*/ 0 w 132"/>
                      <a:gd name="T1" fmla="*/ 230 h 245"/>
                      <a:gd name="T2" fmla="*/ 92 w 132"/>
                      <a:gd name="T3" fmla="*/ 0 h 245"/>
                      <a:gd name="T4" fmla="*/ 132 w 132"/>
                      <a:gd name="T5" fmla="*/ 17 h 245"/>
                      <a:gd name="T6" fmla="*/ 39 w 132"/>
                      <a:gd name="T7" fmla="*/ 245 h 245"/>
                      <a:gd name="T8" fmla="*/ 0 w 132"/>
                      <a:gd name="T9" fmla="*/ 230 h 245"/>
                    </a:gdLst>
                    <a:ahLst/>
                    <a:cxnLst>
                      <a:cxn ang="0">
                        <a:pos x="T0" y="T1"/>
                      </a:cxn>
                      <a:cxn ang="0">
                        <a:pos x="T2" y="T3"/>
                      </a:cxn>
                      <a:cxn ang="0">
                        <a:pos x="T4" y="T5"/>
                      </a:cxn>
                      <a:cxn ang="0">
                        <a:pos x="T6" y="T7"/>
                      </a:cxn>
                      <a:cxn ang="0">
                        <a:pos x="T8" y="T9"/>
                      </a:cxn>
                    </a:cxnLst>
                    <a:rect l="0" t="0" r="r" b="b"/>
                    <a:pathLst>
                      <a:path w="132" h="245">
                        <a:moveTo>
                          <a:pt x="0" y="230"/>
                        </a:moveTo>
                        <a:lnTo>
                          <a:pt x="92" y="0"/>
                        </a:lnTo>
                        <a:lnTo>
                          <a:pt x="132" y="17"/>
                        </a:lnTo>
                        <a:lnTo>
                          <a:pt x="39" y="245"/>
                        </a:lnTo>
                        <a:lnTo>
                          <a:pt x="0" y="23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1" name="Freeform 72">
                    <a:extLst>
                      <a:ext uri="{FF2B5EF4-FFF2-40B4-BE49-F238E27FC236}">
                        <a16:creationId xmlns:a16="http://schemas.microsoft.com/office/drawing/2014/main" id="{E67444EE-80F6-8F23-4F7A-6DFBA5F626F8}"/>
                      </a:ext>
                    </a:extLst>
                  </p:cNvPr>
                  <p:cNvSpPr>
                    <a:spLocks/>
                  </p:cNvSpPr>
                  <p:nvPr/>
                </p:nvSpPr>
                <p:spPr bwMode="auto">
                  <a:xfrm>
                    <a:off x="5498223" y="5108604"/>
                    <a:ext cx="60539" cy="115864"/>
                  </a:xfrm>
                  <a:custGeom>
                    <a:avLst/>
                    <a:gdLst>
                      <a:gd name="T0" fmla="*/ 0 w 126"/>
                      <a:gd name="T1" fmla="*/ 230 h 246"/>
                      <a:gd name="T2" fmla="*/ 86 w 126"/>
                      <a:gd name="T3" fmla="*/ 0 h 246"/>
                      <a:gd name="T4" fmla="*/ 126 w 126"/>
                      <a:gd name="T5" fmla="*/ 15 h 246"/>
                      <a:gd name="T6" fmla="*/ 40 w 126"/>
                      <a:gd name="T7" fmla="*/ 246 h 246"/>
                      <a:gd name="T8" fmla="*/ 0 w 126"/>
                      <a:gd name="T9" fmla="*/ 230 h 246"/>
                    </a:gdLst>
                    <a:ahLst/>
                    <a:cxnLst>
                      <a:cxn ang="0">
                        <a:pos x="T0" y="T1"/>
                      </a:cxn>
                      <a:cxn ang="0">
                        <a:pos x="T2" y="T3"/>
                      </a:cxn>
                      <a:cxn ang="0">
                        <a:pos x="T4" y="T5"/>
                      </a:cxn>
                      <a:cxn ang="0">
                        <a:pos x="T6" y="T7"/>
                      </a:cxn>
                      <a:cxn ang="0">
                        <a:pos x="T8" y="T9"/>
                      </a:cxn>
                    </a:cxnLst>
                    <a:rect l="0" t="0" r="r" b="b"/>
                    <a:pathLst>
                      <a:path w="126" h="246">
                        <a:moveTo>
                          <a:pt x="0" y="230"/>
                        </a:moveTo>
                        <a:lnTo>
                          <a:pt x="86" y="0"/>
                        </a:lnTo>
                        <a:lnTo>
                          <a:pt x="126" y="15"/>
                        </a:lnTo>
                        <a:lnTo>
                          <a:pt x="40" y="246"/>
                        </a:lnTo>
                        <a:lnTo>
                          <a:pt x="0" y="23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2" name="Freeform 73">
                    <a:extLst>
                      <a:ext uri="{FF2B5EF4-FFF2-40B4-BE49-F238E27FC236}">
                        <a16:creationId xmlns:a16="http://schemas.microsoft.com/office/drawing/2014/main" id="{EDA29A27-E6ED-DCB2-4545-9840984EF30B}"/>
                      </a:ext>
                    </a:extLst>
                  </p:cNvPr>
                  <p:cNvSpPr>
                    <a:spLocks/>
                  </p:cNvSpPr>
                  <p:nvPr/>
                </p:nvSpPr>
                <p:spPr bwMode="auto">
                  <a:xfrm>
                    <a:off x="5537142" y="5122734"/>
                    <a:ext cx="56215" cy="117277"/>
                  </a:xfrm>
                  <a:custGeom>
                    <a:avLst/>
                    <a:gdLst>
                      <a:gd name="T0" fmla="*/ 0 w 119"/>
                      <a:gd name="T1" fmla="*/ 234 h 248"/>
                      <a:gd name="T2" fmla="*/ 79 w 119"/>
                      <a:gd name="T3" fmla="*/ 0 h 248"/>
                      <a:gd name="T4" fmla="*/ 119 w 119"/>
                      <a:gd name="T5" fmla="*/ 14 h 248"/>
                      <a:gd name="T6" fmla="*/ 40 w 119"/>
                      <a:gd name="T7" fmla="*/ 248 h 248"/>
                      <a:gd name="T8" fmla="*/ 0 w 119"/>
                      <a:gd name="T9" fmla="*/ 234 h 248"/>
                    </a:gdLst>
                    <a:ahLst/>
                    <a:cxnLst>
                      <a:cxn ang="0">
                        <a:pos x="T0" y="T1"/>
                      </a:cxn>
                      <a:cxn ang="0">
                        <a:pos x="T2" y="T3"/>
                      </a:cxn>
                      <a:cxn ang="0">
                        <a:pos x="T4" y="T5"/>
                      </a:cxn>
                      <a:cxn ang="0">
                        <a:pos x="T6" y="T7"/>
                      </a:cxn>
                      <a:cxn ang="0">
                        <a:pos x="T8" y="T9"/>
                      </a:cxn>
                    </a:cxnLst>
                    <a:rect l="0" t="0" r="r" b="b"/>
                    <a:pathLst>
                      <a:path w="119" h="248">
                        <a:moveTo>
                          <a:pt x="0" y="234"/>
                        </a:moveTo>
                        <a:lnTo>
                          <a:pt x="79" y="0"/>
                        </a:lnTo>
                        <a:lnTo>
                          <a:pt x="119" y="14"/>
                        </a:lnTo>
                        <a:lnTo>
                          <a:pt x="40" y="248"/>
                        </a:lnTo>
                        <a:lnTo>
                          <a:pt x="0" y="23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3" name="Freeform 74">
                    <a:extLst>
                      <a:ext uri="{FF2B5EF4-FFF2-40B4-BE49-F238E27FC236}">
                        <a16:creationId xmlns:a16="http://schemas.microsoft.com/office/drawing/2014/main" id="{B9F6A48D-8CD3-C83A-AC01-F77A9B93B17D}"/>
                      </a:ext>
                    </a:extLst>
                  </p:cNvPr>
                  <p:cNvSpPr>
                    <a:spLocks/>
                  </p:cNvSpPr>
                  <p:nvPr/>
                </p:nvSpPr>
                <p:spPr bwMode="auto">
                  <a:xfrm>
                    <a:off x="5576059" y="5135451"/>
                    <a:ext cx="54773" cy="117277"/>
                  </a:xfrm>
                  <a:custGeom>
                    <a:avLst/>
                    <a:gdLst>
                      <a:gd name="T0" fmla="*/ 0 w 114"/>
                      <a:gd name="T1" fmla="*/ 236 h 249"/>
                      <a:gd name="T2" fmla="*/ 73 w 114"/>
                      <a:gd name="T3" fmla="*/ 0 h 249"/>
                      <a:gd name="T4" fmla="*/ 114 w 114"/>
                      <a:gd name="T5" fmla="*/ 15 h 249"/>
                      <a:gd name="T6" fmla="*/ 39 w 114"/>
                      <a:gd name="T7" fmla="*/ 249 h 249"/>
                      <a:gd name="T8" fmla="*/ 0 w 114"/>
                      <a:gd name="T9" fmla="*/ 236 h 249"/>
                    </a:gdLst>
                    <a:ahLst/>
                    <a:cxnLst>
                      <a:cxn ang="0">
                        <a:pos x="T0" y="T1"/>
                      </a:cxn>
                      <a:cxn ang="0">
                        <a:pos x="T2" y="T3"/>
                      </a:cxn>
                      <a:cxn ang="0">
                        <a:pos x="T4" y="T5"/>
                      </a:cxn>
                      <a:cxn ang="0">
                        <a:pos x="T6" y="T7"/>
                      </a:cxn>
                      <a:cxn ang="0">
                        <a:pos x="T8" y="T9"/>
                      </a:cxn>
                    </a:cxnLst>
                    <a:rect l="0" t="0" r="r" b="b"/>
                    <a:pathLst>
                      <a:path w="114" h="249">
                        <a:moveTo>
                          <a:pt x="0" y="236"/>
                        </a:moveTo>
                        <a:lnTo>
                          <a:pt x="73" y="0"/>
                        </a:lnTo>
                        <a:lnTo>
                          <a:pt x="114" y="15"/>
                        </a:lnTo>
                        <a:lnTo>
                          <a:pt x="39" y="249"/>
                        </a:lnTo>
                        <a:lnTo>
                          <a:pt x="0" y="23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4" name="Freeform 75">
                    <a:extLst>
                      <a:ext uri="{FF2B5EF4-FFF2-40B4-BE49-F238E27FC236}">
                        <a16:creationId xmlns:a16="http://schemas.microsoft.com/office/drawing/2014/main" id="{D709C62E-FEAE-574C-D02B-6DD3991A0219}"/>
                      </a:ext>
                    </a:extLst>
                  </p:cNvPr>
                  <p:cNvSpPr>
                    <a:spLocks/>
                  </p:cNvSpPr>
                  <p:nvPr/>
                </p:nvSpPr>
                <p:spPr bwMode="auto">
                  <a:xfrm>
                    <a:off x="5613535" y="5148168"/>
                    <a:ext cx="53332" cy="117277"/>
                  </a:xfrm>
                  <a:custGeom>
                    <a:avLst/>
                    <a:gdLst>
                      <a:gd name="T0" fmla="*/ 0 w 109"/>
                      <a:gd name="T1" fmla="*/ 237 h 249"/>
                      <a:gd name="T2" fmla="*/ 68 w 109"/>
                      <a:gd name="T3" fmla="*/ 0 h 249"/>
                      <a:gd name="T4" fmla="*/ 109 w 109"/>
                      <a:gd name="T5" fmla="*/ 12 h 249"/>
                      <a:gd name="T6" fmla="*/ 41 w 109"/>
                      <a:gd name="T7" fmla="*/ 249 h 249"/>
                      <a:gd name="T8" fmla="*/ 0 w 109"/>
                      <a:gd name="T9" fmla="*/ 237 h 249"/>
                    </a:gdLst>
                    <a:ahLst/>
                    <a:cxnLst>
                      <a:cxn ang="0">
                        <a:pos x="T0" y="T1"/>
                      </a:cxn>
                      <a:cxn ang="0">
                        <a:pos x="T2" y="T3"/>
                      </a:cxn>
                      <a:cxn ang="0">
                        <a:pos x="T4" y="T5"/>
                      </a:cxn>
                      <a:cxn ang="0">
                        <a:pos x="T6" y="T7"/>
                      </a:cxn>
                      <a:cxn ang="0">
                        <a:pos x="T8" y="T9"/>
                      </a:cxn>
                    </a:cxnLst>
                    <a:rect l="0" t="0" r="r" b="b"/>
                    <a:pathLst>
                      <a:path w="109" h="249">
                        <a:moveTo>
                          <a:pt x="0" y="237"/>
                        </a:moveTo>
                        <a:lnTo>
                          <a:pt x="68" y="0"/>
                        </a:lnTo>
                        <a:lnTo>
                          <a:pt x="109" y="12"/>
                        </a:lnTo>
                        <a:lnTo>
                          <a:pt x="41" y="249"/>
                        </a:lnTo>
                        <a:lnTo>
                          <a:pt x="0" y="23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5" name="Freeform 76">
                    <a:extLst>
                      <a:ext uri="{FF2B5EF4-FFF2-40B4-BE49-F238E27FC236}">
                        <a16:creationId xmlns:a16="http://schemas.microsoft.com/office/drawing/2014/main" id="{BF2BC96F-B16F-8BD0-5BF6-64D0D6185FC6}"/>
                      </a:ext>
                    </a:extLst>
                  </p:cNvPr>
                  <p:cNvSpPr>
                    <a:spLocks/>
                  </p:cNvSpPr>
                  <p:nvPr/>
                </p:nvSpPr>
                <p:spPr bwMode="auto">
                  <a:xfrm>
                    <a:off x="5653895" y="5160885"/>
                    <a:ext cx="49008" cy="117277"/>
                  </a:xfrm>
                  <a:custGeom>
                    <a:avLst/>
                    <a:gdLst>
                      <a:gd name="T0" fmla="*/ 0 w 102"/>
                      <a:gd name="T1" fmla="*/ 238 h 250"/>
                      <a:gd name="T2" fmla="*/ 61 w 102"/>
                      <a:gd name="T3" fmla="*/ 0 h 250"/>
                      <a:gd name="T4" fmla="*/ 102 w 102"/>
                      <a:gd name="T5" fmla="*/ 10 h 250"/>
                      <a:gd name="T6" fmla="*/ 41 w 102"/>
                      <a:gd name="T7" fmla="*/ 250 h 250"/>
                      <a:gd name="T8" fmla="*/ 0 w 102"/>
                      <a:gd name="T9" fmla="*/ 238 h 250"/>
                    </a:gdLst>
                    <a:ahLst/>
                    <a:cxnLst>
                      <a:cxn ang="0">
                        <a:pos x="T0" y="T1"/>
                      </a:cxn>
                      <a:cxn ang="0">
                        <a:pos x="T2" y="T3"/>
                      </a:cxn>
                      <a:cxn ang="0">
                        <a:pos x="T4" y="T5"/>
                      </a:cxn>
                      <a:cxn ang="0">
                        <a:pos x="T6" y="T7"/>
                      </a:cxn>
                      <a:cxn ang="0">
                        <a:pos x="T8" y="T9"/>
                      </a:cxn>
                    </a:cxnLst>
                    <a:rect l="0" t="0" r="r" b="b"/>
                    <a:pathLst>
                      <a:path w="102" h="250">
                        <a:moveTo>
                          <a:pt x="0" y="238"/>
                        </a:moveTo>
                        <a:lnTo>
                          <a:pt x="61" y="0"/>
                        </a:lnTo>
                        <a:lnTo>
                          <a:pt x="102" y="10"/>
                        </a:lnTo>
                        <a:lnTo>
                          <a:pt x="41" y="250"/>
                        </a:lnTo>
                        <a:lnTo>
                          <a:pt x="0" y="23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6" name="Freeform 77">
                    <a:extLst>
                      <a:ext uri="{FF2B5EF4-FFF2-40B4-BE49-F238E27FC236}">
                        <a16:creationId xmlns:a16="http://schemas.microsoft.com/office/drawing/2014/main" id="{50199BDC-00D8-50FC-28EC-248B7F677708}"/>
                      </a:ext>
                    </a:extLst>
                  </p:cNvPr>
                  <p:cNvSpPr>
                    <a:spLocks/>
                  </p:cNvSpPr>
                  <p:nvPr/>
                </p:nvSpPr>
                <p:spPr bwMode="auto">
                  <a:xfrm>
                    <a:off x="5694254" y="5170775"/>
                    <a:ext cx="46125" cy="117277"/>
                  </a:xfrm>
                  <a:custGeom>
                    <a:avLst/>
                    <a:gdLst>
                      <a:gd name="T0" fmla="*/ 0 w 97"/>
                      <a:gd name="T1" fmla="*/ 239 h 249"/>
                      <a:gd name="T2" fmla="*/ 56 w 97"/>
                      <a:gd name="T3" fmla="*/ 0 h 249"/>
                      <a:gd name="T4" fmla="*/ 97 w 97"/>
                      <a:gd name="T5" fmla="*/ 10 h 249"/>
                      <a:gd name="T6" fmla="*/ 42 w 97"/>
                      <a:gd name="T7" fmla="*/ 249 h 249"/>
                      <a:gd name="T8" fmla="*/ 0 w 97"/>
                      <a:gd name="T9" fmla="*/ 239 h 249"/>
                    </a:gdLst>
                    <a:ahLst/>
                    <a:cxnLst>
                      <a:cxn ang="0">
                        <a:pos x="T0" y="T1"/>
                      </a:cxn>
                      <a:cxn ang="0">
                        <a:pos x="T2" y="T3"/>
                      </a:cxn>
                      <a:cxn ang="0">
                        <a:pos x="T4" y="T5"/>
                      </a:cxn>
                      <a:cxn ang="0">
                        <a:pos x="T6" y="T7"/>
                      </a:cxn>
                      <a:cxn ang="0">
                        <a:pos x="T8" y="T9"/>
                      </a:cxn>
                    </a:cxnLst>
                    <a:rect l="0" t="0" r="r" b="b"/>
                    <a:pathLst>
                      <a:path w="97" h="249">
                        <a:moveTo>
                          <a:pt x="0" y="239"/>
                        </a:moveTo>
                        <a:lnTo>
                          <a:pt x="56" y="0"/>
                        </a:lnTo>
                        <a:lnTo>
                          <a:pt x="97" y="10"/>
                        </a:lnTo>
                        <a:lnTo>
                          <a:pt x="42" y="249"/>
                        </a:lnTo>
                        <a:lnTo>
                          <a:pt x="0" y="23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7" name="Freeform 78">
                    <a:extLst>
                      <a:ext uri="{FF2B5EF4-FFF2-40B4-BE49-F238E27FC236}">
                        <a16:creationId xmlns:a16="http://schemas.microsoft.com/office/drawing/2014/main" id="{5C3FDED6-4234-FA2E-2F98-11B06921B81E}"/>
                      </a:ext>
                    </a:extLst>
                  </p:cNvPr>
                  <p:cNvSpPr>
                    <a:spLocks/>
                  </p:cNvSpPr>
                  <p:nvPr/>
                </p:nvSpPr>
                <p:spPr bwMode="auto">
                  <a:xfrm>
                    <a:off x="5734613" y="5180667"/>
                    <a:ext cx="43242" cy="117277"/>
                  </a:xfrm>
                  <a:custGeom>
                    <a:avLst/>
                    <a:gdLst>
                      <a:gd name="T0" fmla="*/ 0 w 91"/>
                      <a:gd name="T1" fmla="*/ 241 h 250"/>
                      <a:gd name="T2" fmla="*/ 49 w 91"/>
                      <a:gd name="T3" fmla="*/ 0 h 250"/>
                      <a:gd name="T4" fmla="*/ 91 w 91"/>
                      <a:gd name="T5" fmla="*/ 9 h 250"/>
                      <a:gd name="T6" fmla="*/ 41 w 91"/>
                      <a:gd name="T7" fmla="*/ 250 h 250"/>
                      <a:gd name="T8" fmla="*/ 0 w 91"/>
                      <a:gd name="T9" fmla="*/ 241 h 250"/>
                    </a:gdLst>
                    <a:ahLst/>
                    <a:cxnLst>
                      <a:cxn ang="0">
                        <a:pos x="T0" y="T1"/>
                      </a:cxn>
                      <a:cxn ang="0">
                        <a:pos x="T2" y="T3"/>
                      </a:cxn>
                      <a:cxn ang="0">
                        <a:pos x="T4" y="T5"/>
                      </a:cxn>
                      <a:cxn ang="0">
                        <a:pos x="T6" y="T7"/>
                      </a:cxn>
                      <a:cxn ang="0">
                        <a:pos x="T8" y="T9"/>
                      </a:cxn>
                    </a:cxnLst>
                    <a:rect l="0" t="0" r="r" b="b"/>
                    <a:pathLst>
                      <a:path w="91" h="250">
                        <a:moveTo>
                          <a:pt x="0" y="241"/>
                        </a:moveTo>
                        <a:lnTo>
                          <a:pt x="49" y="0"/>
                        </a:lnTo>
                        <a:lnTo>
                          <a:pt x="91" y="9"/>
                        </a:lnTo>
                        <a:lnTo>
                          <a:pt x="41" y="250"/>
                        </a:lnTo>
                        <a:lnTo>
                          <a:pt x="0" y="24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8" name="Freeform 79">
                    <a:extLst>
                      <a:ext uri="{FF2B5EF4-FFF2-40B4-BE49-F238E27FC236}">
                        <a16:creationId xmlns:a16="http://schemas.microsoft.com/office/drawing/2014/main" id="{8559D235-FD0A-BC51-987B-BFED241A5A0E}"/>
                      </a:ext>
                    </a:extLst>
                  </p:cNvPr>
                  <p:cNvSpPr>
                    <a:spLocks/>
                  </p:cNvSpPr>
                  <p:nvPr/>
                </p:nvSpPr>
                <p:spPr bwMode="auto">
                  <a:xfrm>
                    <a:off x="5773532" y="5189144"/>
                    <a:ext cx="41801" cy="117277"/>
                  </a:xfrm>
                  <a:custGeom>
                    <a:avLst/>
                    <a:gdLst>
                      <a:gd name="T0" fmla="*/ 0 w 86"/>
                      <a:gd name="T1" fmla="*/ 242 h 250"/>
                      <a:gd name="T2" fmla="*/ 44 w 86"/>
                      <a:gd name="T3" fmla="*/ 0 h 250"/>
                      <a:gd name="T4" fmla="*/ 86 w 86"/>
                      <a:gd name="T5" fmla="*/ 8 h 250"/>
                      <a:gd name="T6" fmla="*/ 43 w 86"/>
                      <a:gd name="T7" fmla="*/ 250 h 250"/>
                      <a:gd name="T8" fmla="*/ 0 w 86"/>
                      <a:gd name="T9" fmla="*/ 242 h 250"/>
                    </a:gdLst>
                    <a:ahLst/>
                    <a:cxnLst>
                      <a:cxn ang="0">
                        <a:pos x="T0" y="T1"/>
                      </a:cxn>
                      <a:cxn ang="0">
                        <a:pos x="T2" y="T3"/>
                      </a:cxn>
                      <a:cxn ang="0">
                        <a:pos x="T4" y="T5"/>
                      </a:cxn>
                      <a:cxn ang="0">
                        <a:pos x="T6" y="T7"/>
                      </a:cxn>
                      <a:cxn ang="0">
                        <a:pos x="T8" y="T9"/>
                      </a:cxn>
                    </a:cxnLst>
                    <a:rect l="0" t="0" r="r" b="b"/>
                    <a:pathLst>
                      <a:path w="86" h="250">
                        <a:moveTo>
                          <a:pt x="0" y="242"/>
                        </a:moveTo>
                        <a:lnTo>
                          <a:pt x="44" y="0"/>
                        </a:lnTo>
                        <a:lnTo>
                          <a:pt x="86" y="8"/>
                        </a:lnTo>
                        <a:lnTo>
                          <a:pt x="43" y="250"/>
                        </a:lnTo>
                        <a:lnTo>
                          <a:pt x="0" y="24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9" name="Freeform 80">
                    <a:extLst>
                      <a:ext uri="{FF2B5EF4-FFF2-40B4-BE49-F238E27FC236}">
                        <a16:creationId xmlns:a16="http://schemas.microsoft.com/office/drawing/2014/main" id="{34340D69-9450-A1CB-3970-423AB7324117}"/>
                      </a:ext>
                    </a:extLst>
                  </p:cNvPr>
                  <p:cNvSpPr>
                    <a:spLocks/>
                  </p:cNvSpPr>
                  <p:nvPr/>
                </p:nvSpPr>
                <p:spPr bwMode="auto">
                  <a:xfrm>
                    <a:off x="5815332" y="5196209"/>
                    <a:ext cx="37477" cy="118690"/>
                  </a:xfrm>
                  <a:custGeom>
                    <a:avLst/>
                    <a:gdLst>
                      <a:gd name="T0" fmla="*/ 0 w 79"/>
                      <a:gd name="T1" fmla="*/ 243 h 250"/>
                      <a:gd name="T2" fmla="*/ 37 w 79"/>
                      <a:gd name="T3" fmla="*/ 0 h 250"/>
                      <a:gd name="T4" fmla="*/ 79 w 79"/>
                      <a:gd name="T5" fmla="*/ 6 h 250"/>
                      <a:gd name="T6" fmla="*/ 42 w 79"/>
                      <a:gd name="T7" fmla="*/ 250 h 250"/>
                      <a:gd name="T8" fmla="*/ 0 w 79"/>
                      <a:gd name="T9" fmla="*/ 243 h 250"/>
                    </a:gdLst>
                    <a:ahLst/>
                    <a:cxnLst>
                      <a:cxn ang="0">
                        <a:pos x="T0" y="T1"/>
                      </a:cxn>
                      <a:cxn ang="0">
                        <a:pos x="T2" y="T3"/>
                      </a:cxn>
                      <a:cxn ang="0">
                        <a:pos x="T4" y="T5"/>
                      </a:cxn>
                      <a:cxn ang="0">
                        <a:pos x="T6" y="T7"/>
                      </a:cxn>
                      <a:cxn ang="0">
                        <a:pos x="T8" y="T9"/>
                      </a:cxn>
                    </a:cxnLst>
                    <a:rect l="0" t="0" r="r" b="b"/>
                    <a:pathLst>
                      <a:path w="79" h="250">
                        <a:moveTo>
                          <a:pt x="0" y="243"/>
                        </a:moveTo>
                        <a:lnTo>
                          <a:pt x="37" y="0"/>
                        </a:lnTo>
                        <a:lnTo>
                          <a:pt x="79" y="6"/>
                        </a:lnTo>
                        <a:lnTo>
                          <a:pt x="42" y="250"/>
                        </a:lnTo>
                        <a:lnTo>
                          <a:pt x="0" y="24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60" name="Freeform 81">
                    <a:extLst>
                      <a:ext uri="{FF2B5EF4-FFF2-40B4-BE49-F238E27FC236}">
                        <a16:creationId xmlns:a16="http://schemas.microsoft.com/office/drawing/2014/main" id="{C0BBBB2F-B5C8-E54B-A815-85EE0FD1795B}"/>
                      </a:ext>
                    </a:extLst>
                  </p:cNvPr>
                  <p:cNvSpPr>
                    <a:spLocks/>
                  </p:cNvSpPr>
                  <p:nvPr/>
                </p:nvSpPr>
                <p:spPr bwMode="auto">
                  <a:xfrm>
                    <a:off x="5855691" y="5201861"/>
                    <a:ext cx="34594" cy="118690"/>
                  </a:xfrm>
                  <a:custGeom>
                    <a:avLst/>
                    <a:gdLst>
                      <a:gd name="T0" fmla="*/ 0 w 72"/>
                      <a:gd name="T1" fmla="*/ 245 h 252"/>
                      <a:gd name="T2" fmla="*/ 29 w 72"/>
                      <a:gd name="T3" fmla="*/ 0 h 252"/>
                      <a:gd name="T4" fmla="*/ 72 w 72"/>
                      <a:gd name="T5" fmla="*/ 7 h 252"/>
                      <a:gd name="T6" fmla="*/ 42 w 72"/>
                      <a:gd name="T7" fmla="*/ 252 h 252"/>
                      <a:gd name="T8" fmla="*/ 0 w 72"/>
                      <a:gd name="T9" fmla="*/ 245 h 252"/>
                    </a:gdLst>
                    <a:ahLst/>
                    <a:cxnLst>
                      <a:cxn ang="0">
                        <a:pos x="T0" y="T1"/>
                      </a:cxn>
                      <a:cxn ang="0">
                        <a:pos x="T2" y="T3"/>
                      </a:cxn>
                      <a:cxn ang="0">
                        <a:pos x="T4" y="T5"/>
                      </a:cxn>
                      <a:cxn ang="0">
                        <a:pos x="T6" y="T7"/>
                      </a:cxn>
                      <a:cxn ang="0">
                        <a:pos x="T8" y="T9"/>
                      </a:cxn>
                    </a:cxnLst>
                    <a:rect l="0" t="0" r="r" b="b"/>
                    <a:pathLst>
                      <a:path w="72" h="252">
                        <a:moveTo>
                          <a:pt x="0" y="245"/>
                        </a:moveTo>
                        <a:lnTo>
                          <a:pt x="29" y="0"/>
                        </a:lnTo>
                        <a:lnTo>
                          <a:pt x="72" y="7"/>
                        </a:lnTo>
                        <a:lnTo>
                          <a:pt x="42" y="252"/>
                        </a:lnTo>
                        <a:lnTo>
                          <a:pt x="0" y="24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61" name="Freeform 82">
                    <a:extLst>
                      <a:ext uri="{FF2B5EF4-FFF2-40B4-BE49-F238E27FC236}">
                        <a16:creationId xmlns:a16="http://schemas.microsoft.com/office/drawing/2014/main" id="{11D912A1-5072-78D1-B1A7-5813BF555345}"/>
                      </a:ext>
                    </a:extLst>
                  </p:cNvPr>
                  <p:cNvSpPr>
                    <a:spLocks/>
                  </p:cNvSpPr>
                  <p:nvPr/>
                </p:nvSpPr>
                <p:spPr bwMode="auto">
                  <a:xfrm>
                    <a:off x="5896051" y="5208926"/>
                    <a:ext cx="33153" cy="117277"/>
                  </a:xfrm>
                  <a:custGeom>
                    <a:avLst/>
                    <a:gdLst>
                      <a:gd name="T0" fmla="*/ 0 w 67"/>
                      <a:gd name="T1" fmla="*/ 245 h 250"/>
                      <a:gd name="T2" fmla="*/ 25 w 67"/>
                      <a:gd name="T3" fmla="*/ 0 h 250"/>
                      <a:gd name="T4" fmla="*/ 67 w 67"/>
                      <a:gd name="T5" fmla="*/ 4 h 250"/>
                      <a:gd name="T6" fmla="*/ 43 w 67"/>
                      <a:gd name="T7" fmla="*/ 250 h 250"/>
                      <a:gd name="T8" fmla="*/ 0 w 67"/>
                      <a:gd name="T9" fmla="*/ 245 h 250"/>
                    </a:gdLst>
                    <a:ahLst/>
                    <a:cxnLst>
                      <a:cxn ang="0">
                        <a:pos x="T0" y="T1"/>
                      </a:cxn>
                      <a:cxn ang="0">
                        <a:pos x="T2" y="T3"/>
                      </a:cxn>
                      <a:cxn ang="0">
                        <a:pos x="T4" y="T5"/>
                      </a:cxn>
                      <a:cxn ang="0">
                        <a:pos x="T6" y="T7"/>
                      </a:cxn>
                      <a:cxn ang="0">
                        <a:pos x="T8" y="T9"/>
                      </a:cxn>
                    </a:cxnLst>
                    <a:rect l="0" t="0" r="r" b="b"/>
                    <a:pathLst>
                      <a:path w="67" h="250">
                        <a:moveTo>
                          <a:pt x="0" y="245"/>
                        </a:moveTo>
                        <a:lnTo>
                          <a:pt x="25" y="0"/>
                        </a:lnTo>
                        <a:lnTo>
                          <a:pt x="67" y="4"/>
                        </a:lnTo>
                        <a:lnTo>
                          <a:pt x="43" y="250"/>
                        </a:lnTo>
                        <a:lnTo>
                          <a:pt x="0" y="24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62" name="Freeform 263">
                    <a:extLst>
                      <a:ext uri="{FF2B5EF4-FFF2-40B4-BE49-F238E27FC236}">
                        <a16:creationId xmlns:a16="http://schemas.microsoft.com/office/drawing/2014/main" id="{1A8B3C3B-2C0E-22F5-F9C0-6716D4A5EE74}"/>
                      </a:ext>
                    </a:extLst>
                  </p:cNvPr>
                  <p:cNvSpPr>
                    <a:spLocks/>
                  </p:cNvSpPr>
                  <p:nvPr/>
                </p:nvSpPr>
                <p:spPr bwMode="auto">
                  <a:xfrm>
                    <a:off x="5385794" y="5060563"/>
                    <a:ext cx="67746" cy="113038"/>
                  </a:xfrm>
                  <a:custGeom>
                    <a:avLst/>
                    <a:gdLst>
                      <a:gd name="T0" fmla="*/ 0 w 142"/>
                      <a:gd name="T1" fmla="*/ 223 h 241"/>
                      <a:gd name="T2" fmla="*/ 103 w 142"/>
                      <a:gd name="T3" fmla="*/ 0 h 241"/>
                      <a:gd name="T4" fmla="*/ 142 w 142"/>
                      <a:gd name="T5" fmla="*/ 18 h 241"/>
                      <a:gd name="T6" fmla="*/ 38 w 142"/>
                      <a:gd name="T7" fmla="*/ 241 h 241"/>
                      <a:gd name="T8" fmla="*/ 0 w 142"/>
                      <a:gd name="T9" fmla="*/ 223 h 241"/>
                    </a:gdLst>
                    <a:ahLst/>
                    <a:cxnLst>
                      <a:cxn ang="0">
                        <a:pos x="T0" y="T1"/>
                      </a:cxn>
                      <a:cxn ang="0">
                        <a:pos x="T2" y="T3"/>
                      </a:cxn>
                      <a:cxn ang="0">
                        <a:pos x="T4" y="T5"/>
                      </a:cxn>
                      <a:cxn ang="0">
                        <a:pos x="T6" y="T7"/>
                      </a:cxn>
                      <a:cxn ang="0">
                        <a:pos x="T8" y="T9"/>
                      </a:cxn>
                    </a:cxnLst>
                    <a:rect l="0" t="0" r="r" b="b"/>
                    <a:pathLst>
                      <a:path w="142" h="241">
                        <a:moveTo>
                          <a:pt x="0" y="223"/>
                        </a:moveTo>
                        <a:lnTo>
                          <a:pt x="103" y="0"/>
                        </a:lnTo>
                        <a:lnTo>
                          <a:pt x="142" y="18"/>
                        </a:lnTo>
                        <a:lnTo>
                          <a:pt x="38" y="241"/>
                        </a:lnTo>
                        <a:lnTo>
                          <a:pt x="0" y="22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63" name="Freeform 264">
                    <a:extLst>
                      <a:ext uri="{FF2B5EF4-FFF2-40B4-BE49-F238E27FC236}">
                        <a16:creationId xmlns:a16="http://schemas.microsoft.com/office/drawing/2014/main" id="{ECEA8652-2A21-3ECF-F3AA-AEFE8BF779FF}"/>
                      </a:ext>
                    </a:extLst>
                  </p:cNvPr>
                  <p:cNvSpPr>
                    <a:spLocks/>
                  </p:cNvSpPr>
                  <p:nvPr/>
                </p:nvSpPr>
                <p:spPr bwMode="auto">
                  <a:xfrm>
                    <a:off x="5421828" y="5077519"/>
                    <a:ext cx="66305" cy="114451"/>
                  </a:xfrm>
                  <a:custGeom>
                    <a:avLst/>
                    <a:gdLst>
                      <a:gd name="T0" fmla="*/ 0 w 137"/>
                      <a:gd name="T1" fmla="*/ 226 h 244"/>
                      <a:gd name="T2" fmla="*/ 97 w 137"/>
                      <a:gd name="T3" fmla="*/ 0 h 244"/>
                      <a:gd name="T4" fmla="*/ 137 w 137"/>
                      <a:gd name="T5" fmla="*/ 17 h 244"/>
                      <a:gd name="T6" fmla="*/ 39 w 137"/>
                      <a:gd name="T7" fmla="*/ 244 h 244"/>
                      <a:gd name="T8" fmla="*/ 0 w 137"/>
                      <a:gd name="T9" fmla="*/ 226 h 244"/>
                    </a:gdLst>
                    <a:ahLst/>
                    <a:cxnLst>
                      <a:cxn ang="0">
                        <a:pos x="T0" y="T1"/>
                      </a:cxn>
                      <a:cxn ang="0">
                        <a:pos x="T2" y="T3"/>
                      </a:cxn>
                      <a:cxn ang="0">
                        <a:pos x="T4" y="T5"/>
                      </a:cxn>
                      <a:cxn ang="0">
                        <a:pos x="T6" y="T7"/>
                      </a:cxn>
                      <a:cxn ang="0">
                        <a:pos x="T8" y="T9"/>
                      </a:cxn>
                    </a:cxnLst>
                    <a:rect l="0" t="0" r="r" b="b"/>
                    <a:pathLst>
                      <a:path w="137" h="244">
                        <a:moveTo>
                          <a:pt x="0" y="226"/>
                        </a:moveTo>
                        <a:lnTo>
                          <a:pt x="97" y="0"/>
                        </a:lnTo>
                        <a:lnTo>
                          <a:pt x="137" y="17"/>
                        </a:lnTo>
                        <a:lnTo>
                          <a:pt x="39" y="244"/>
                        </a:lnTo>
                        <a:lnTo>
                          <a:pt x="0" y="22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64" name="Freeform 265">
                    <a:extLst>
                      <a:ext uri="{FF2B5EF4-FFF2-40B4-BE49-F238E27FC236}">
                        <a16:creationId xmlns:a16="http://schemas.microsoft.com/office/drawing/2014/main" id="{20E6845E-F372-239C-7134-C41A4F0D2F6D}"/>
                      </a:ext>
                    </a:extLst>
                  </p:cNvPr>
                  <p:cNvSpPr>
                    <a:spLocks/>
                  </p:cNvSpPr>
                  <p:nvPr/>
                </p:nvSpPr>
                <p:spPr bwMode="auto">
                  <a:xfrm>
                    <a:off x="5459305" y="5093061"/>
                    <a:ext cx="63422" cy="115864"/>
                  </a:xfrm>
                  <a:custGeom>
                    <a:avLst/>
                    <a:gdLst>
                      <a:gd name="T0" fmla="*/ 0 w 132"/>
                      <a:gd name="T1" fmla="*/ 230 h 245"/>
                      <a:gd name="T2" fmla="*/ 92 w 132"/>
                      <a:gd name="T3" fmla="*/ 0 h 245"/>
                      <a:gd name="T4" fmla="*/ 132 w 132"/>
                      <a:gd name="T5" fmla="*/ 17 h 245"/>
                      <a:gd name="T6" fmla="*/ 39 w 132"/>
                      <a:gd name="T7" fmla="*/ 245 h 245"/>
                      <a:gd name="T8" fmla="*/ 0 w 132"/>
                      <a:gd name="T9" fmla="*/ 230 h 245"/>
                    </a:gdLst>
                    <a:ahLst/>
                    <a:cxnLst>
                      <a:cxn ang="0">
                        <a:pos x="T0" y="T1"/>
                      </a:cxn>
                      <a:cxn ang="0">
                        <a:pos x="T2" y="T3"/>
                      </a:cxn>
                      <a:cxn ang="0">
                        <a:pos x="T4" y="T5"/>
                      </a:cxn>
                      <a:cxn ang="0">
                        <a:pos x="T6" y="T7"/>
                      </a:cxn>
                      <a:cxn ang="0">
                        <a:pos x="T8" y="T9"/>
                      </a:cxn>
                    </a:cxnLst>
                    <a:rect l="0" t="0" r="r" b="b"/>
                    <a:pathLst>
                      <a:path w="132" h="245">
                        <a:moveTo>
                          <a:pt x="0" y="230"/>
                        </a:moveTo>
                        <a:lnTo>
                          <a:pt x="92" y="0"/>
                        </a:lnTo>
                        <a:lnTo>
                          <a:pt x="132" y="17"/>
                        </a:lnTo>
                        <a:lnTo>
                          <a:pt x="39" y="245"/>
                        </a:lnTo>
                        <a:lnTo>
                          <a:pt x="0" y="23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65" name="Freeform 266">
                    <a:extLst>
                      <a:ext uri="{FF2B5EF4-FFF2-40B4-BE49-F238E27FC236}">
                        <a16:creationId xmlns:a16="http://schemas.microsoft.com/office/drawing/2014/main" id="{3313BAC7-E43B-4892-3D48-76D4851CE530}"/>
                      </a:ext>
                    </a:extLst>
                  </p:cNvPr>
                  <p:cNvSpPr>
                    <a:spLocks/>
                  </p:cNvSpPr>
                  <p:nvPr/>
                </p:nvSpPr>
                <p:spPr bwMode="auto">
                  <a:xfrm>
                    <a:off x="5498223" y="5108604"/>
                    <a:ext cx="60539" cy="115864"/>
                  </a:xfrm>
                  <a:custGeom>
                    <a:avLst/>
                    <a:gdLst>
                      <a:gd name="T0" fmla="*/ 0 w 126"/>
                      <a:gd name="T1" fmla="*/ 230 h 246"/>
                      <a:gd name="T2" fmla="*/ 86 w 126"/>
                      <a:gd name="T3" fmla="*/ 0 h 246"/>
                      <a:gd name="T4" fmla="*/ 126 w 126"/>
                      <a:gd name="T5" fmla="*/ 15 h 246"/>
                      <a:gd name="T6" fmla="*/ 40 w 126"/>
                      <a:gd name="T7" fmla="*/ 246 h 246"/>
                      <a:gd name="T8" fmla="*/ 0 w 126"/>
                      <a:gd name="T9" fmla="*/ 230 h 246"/>
                    </a:gdLst>
                    <a:ahLst/>
                    <a:cxnLst>
                      <a:cxn ang="0">
                        <a:pos x="T0" y="T1"/>
                      </a:cxn>
                      <a:cxn ang="0">
                        <a:pos x="T2" y="T3"/>
                      </a:cxn>
                      <a:cxn ang="0">
                        <a:pos x="T4" y="T5"/>
                      </a:cxn>
                      <a:cxn ang="0">
                        <a:pos x="T6" y="T7"/>
                      </a:cxn>
                      <a:cxn ang="0">
                        <a:pos x="T8" y="T9"/>
                      </a:cxn>
                    </a:cxnLst>
                    <a:rect l="0" t="0" r="r" b="b"/>
                    <a:pathLst>
                      <a:path w="126" h="246">
                        <a:moveTo>
                          <a:pt x="0" y="230"/>
                        </a:moveTo>
                        <a:lnTo>
                          <a:pt x="86" y="0"/>
                        </a:lnTo>
                        <a:lnTo>
                          <a:pt x="126" y="15"/>
                        </a:lnTo>
                        <a:lnTo>
                          <a:pt x="40" y="246"/>
                        </a:lnTo>
                        <a:lnTo>
                          <a:pt x="0" y="23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66" name="Freeform 267">
                    <a:extLst>
                      <a:ext uri="{FF2B5EF4-FFF2-40B4-BE49-F238E27FC236}">
                        <a16:creationId xmlns:a16="http://schemas.microsoft.com/office/drawing/2014/main" id="{4E17D42D-A547-619F-2084-0A36043020B5}"/>
                      </a:ext>
                    </a:extLst>
                  </p:cNvPr>
                  <p:cNvSpPr>
                    <a:spLocks/>
                  </p:cNvSpPr>
                  <p:nvPr/>
                </p:nvSpPr>
                <p:spPr bwMode="auto">
                  <a:xfrm>
                    <a:off x="5896051" y="5208925"/>
                    <a:ext cx="33153" cy="117277"/>
                  </a:xfrm>
                  <a:custGeom>
                    <a:avLst/>
                    <a:gdLst>
                      <a:gd name="T0" fmla="*/ 0 w 67"/>
                      <a:gd name="T1" fmla="*/ 245 h 250"/>
                      <a:gd name="T2" fmla="*/ 25 w 67"/>
                      <a:gd name="T3" fmla="*/ 0 h 250"/>
                      <a:gd name="T4" fmla="*/ 67 w 67"/>
                      <a:gd name="T5" fmla="*/ 4 h 250"/>
                      <a:gd name="T6" fmla="*/ 43 w 67"/>
                      <a:gd name="T7" fmla="*/ 250 h 250"/>
                      <a:gd name="T8" fmla="*/ 0 w 67"/>
                      <a:gd name="T9" fmla="*/ 245 h 250"/>
                    </a:gdLst>
                    <a:ahLst/>
                    <a:cxnLst>
                      <a:cxn ang="0">
                        <a:pos x="T0" y="T1"/>
                      </a:cxn>
                      <a:cxn ang="0">
                        <a:pos x="T2" y="T3"/>
                      </a:cxn>
                      <a:cxn ang="0">
                        <a:pos x="T4" y="T5"/>
                      </a:cxn>
                      <a:cxn ang="0">
                        <a:pos x="T6" y="T7"/>
                      </a:cxn>
                      <a:cxn ang="0">
                        <a:pos x="T8" y="T9"/>
                      </a:cxn>
                    </a:cxnLst>
                    <a:rect l="0" t="0" r="r" b="b"/>
                    <a:pathLst>
                      <a:path w="67" h="250">
                        <a:moveTo>
                          <a:pt x="0" y="245"/>
                        </a:moveTo>
                        <a:lnTo>
                          <a:pt x="25" y="0"/>
                        </a:lnTo>
                        <a:lnTo>
                          <a:pt x="67" y="4"/>
                        </a:lnTo>
                        <a:lnTo>
                          <a:pt x="43" y="250"/>
                        </a:lnTo>
                        <a:lnTo>
                          <a:pt x="0" y="24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67" name="Freeform 268">
                    <a:extLst>
                      <a:ext uri="{FF2B5EF4-FFF2-40B4-BE49-F238E27FC236}">
                        <a16:creationId xmlns:a16="http://schemas.microsoft.com/office/drawing/2014/main" id="{4A4078EB-BF63-8E12-8BE0-C8A2239FA59E}"/>
                      </a:ext>
                    </a:extLst>
                  </p:cNvPr>
                  <p:cNvSpPr>
                    <a:spLocks/>
                  </p:cNvSpPr>
                  <p:nvPr/>
                </p:nvSpPr>
                <p:spPr bwMode="auto">
                  <a:xfrm>
                    <a:off x="5937851" y="5213164"/>
                    <a:ext cx="28828" cy="117277"/>
                  </a:xfrm>
                  <a:custGeom>
                    <a:avLst/>
                    <a:gdLst>
                      <a:gd name="T0" fmla="*/ 0 w 61"/>
                      <a:gd name="T1" fmla="*/ 246 h 250"/>
                      <a:gd name="T2" fmla="*/ 18 w 61"/>
                      <a:gd name="T3" fmla="*/ 0 h 250"/>
                      <a:gd name="T4" fmla="*/ 61 w 61"/>
                      <a:gd name="T5" fmla="*/ 4 h 250"/>
                      <a:gd name="T6" fmla="*/ 43 w 61"/>
                      <a:gd name="T7" fmla="*/ 250 h 250"/>
                      <a:gd name="T8" fmla="*/ 0 w 61"/>
                      <a:gd name="T9" fmla="*/ 246 h 250"/>
                    </a:gdLst>
                    <a:ahLst/>
                    <a:cxnLst>
                      <a:cxn ang="0">
                        <a:pos x="T0" y="T1"/>
                      </a:cxn>
                      <a:cxn ang="0">
                        <a:pos x="T2" y="T3"/>
                      </a:cxn>
                      <a:cxn ang="0">
                        <a:pos x="T4" y="T5"/>
                      </a:cxn>
                      <a:cxn ang="0">
                        <a:pos x="T6" y="T7"/>
                      </a:cxn>
                      <a:cxn ang="0">
                        <a:pos x="T8" y="T9"/>
                      </a:cxn>
                    </a:cxnLst>
                    <a:rect l="0" t="0" r="r" b="b"/>
                    <a:pathLst>
                      <a:path w="61" h="250">
                        <a:moveTo>
                          <a:pt x="0" y="246"/>
                        </a:moveTo>
                        <a:lnTo>
                          <a:pt x="18" y="0"/>
                        </a:lnTo>
                        <a:lnTo>
                          <a:pt x="61" y="4"/>
                        </a:lnTo>
                        <a:lnTo>
                          <a:pt x="43" y="250"/>
                        </a:lnTo>
                        <a:lnTo>
                          <a:pt x="0" y="2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68" name="Freeform 170">
                    <a:extLst>
                      <a:ext uri="{FF2B5EF4-FFF2-40B4-BE49-F238E27FC236}">
                        <a16:creationId xmlns:a16="http://schemas.microsoft.com/office/drawing/2014/main" id="{74A96533-41D9-444E-5063-007A0BCD2FA5}"/>
                      </a:ext>
                    </a:extLst>
                  </p:cNvPr>
                  <p:cNvSpPr>
                    <a:spLocks/>
                  </p:cNvSpPr>
                  <p:nvPr/>
                </p:nvSpPr>
                <p:spPr bwMode="auto">
                  <a:xfrm>
                    <a:off x="6854585" y="2405587"/>
                    <a:ext cx="76395" cy="110212"/>
                  </a:xfrm>
                  <a:custGeom>
                    <a:avLst/>
                    <a:gdLst>
                      <a:gd name="T0" fmla="*/ 158 w 158"/>
                      <a:gd name="T1" fmla="*/ 22 h 236"/>
                      <a:gd name="T2" fmla="*/ 37 w 158"/>
                      <a:gd name="T3" fmla="*/ 236 h 236"/>
                      <a:gd name="T4" fmla="*/ 0 w 158"/>
                      <a:gd name="T5" fmla="*/ 214 h 236"/>
                      <a:gd name="T6" fmla="*/ 121 w 158"/>
                      <a:gd name="T7" fmla="*/ 0 h 236"/>
                      <a:gd name="T8" fmla="*/ 158 w 158"/>
                      <a:gd name="T9" fmla="*/ 22 h 236"/>
                    </a:gdLst>
                    <a:ahLst/>
                    <a:cxnLst>
                      <a:cxn ang="0">
                        <a:pos x="T0" y="T1"/>
                      </a:cxn>
                      <a:cxn ang="0">
                        <a:pos x="T2" y="T3"/>
                      </a:cxn>
                      <a:cxn ang="0">
                        <a:pos x="T4" y="T5"/>
                      </a:cxn>
                      <a:cxn ang="0">
                        <a:pos x="T6" y="T7"/>
                      </a:cxn>
                      <a:cxn ang="0">
                        <a:pos x="T8" y="T9"/>
                      </a:cxn>
                    </a:cxnLst>
                    <a:rect l="0" t="0" r="r" b="b"/>
                    <a:pathLst>
                      <a:path w="158" h="236">
                        <a:moveTo>
                          <a:pt x="158" y="22"/>
                        </a:moveTo>
                        <a:lnTo>
                          <a:pt x="37" y="236"/>
                        </a:lnTo>
                        <a:lnTo>
                          <a:pt x="0" y="214"/>
                        </a:lnTo>
                        <a:lnTo>
                          <a:pt x="121" y="0"/>
                        </a:lnTo>
                        <a:lnTo>
                          <a:pt x="158" y="2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69" name="Freeform 171">
                    <a:extLst>
                      <a:ext uri="{FF2B5EF4-FFF2-40B4-BE49-F238E27FC236}">
                        <a16:creationId xmlns:a16="http://schemas.microsoft.com/office/drawing/2014/main" id="{34FDF809-2AD5-4CC5-4BAD-B7E10FA48E92}"/>
                      </a:ext>
                    </a:extLst>
                  </p:cNvPr>
                  <p:cNvSpPr>
                    <a:spLocks/>
                  </p:cNvSpPr>
                  <p:nvPr/>
                </p:nvSpPr>
                <p:spPr bwMode="auto">
                  <a:xfrm>
                    <a:off x="6821432" y="2384392"/>
                    <a:ext cx="73512" cy="111625"/>
                  </a:xfrm>
                  <a:custGeom>
                    <a:avLst/>
                    <a:gdLst>
                      <a:gd name="T0" fmla="*/ 153 w 153"/>
                      <a:gd name="T1" fmla="*/ 20 h 237"/>
                      <a:gd name="T2" fmla="*/ 39 w 153"/>
                      <a:gd name="T3" fmla="*/ 237 h 237"/>
                      <a:gd name="T4" fmla="*/ 0 w 153"/>
                      <a:gd name="T5" fmla="*/ 216 h 237"/>
                      <a:gd name="T6" fmla="*/ 115 w 153"/>
                      <a:gd name="T7" fmla="*/ 0 h 237"/>
                      <a:gd name="T8" fmla="*/ 153 w 153"/>
                      <a:gd name="T9" fmla="*/ 20 h 237"/>
                    </a:gdLst>
                    <a:ahLst/>
                    <a:cxnLst>
                      <a:cxn ang="0">
                        <a:pos x="T0" y="T1"/>
                      </a:cxn>
                      <a:cxn ang="0">
                        <a:pos x="T2" y="T3"/>
                      </a:cxn>
                      <a:cxn ang="0">
                        <a:pos x="T4" y="T5"/>
                      </a:cxn>
                      <a:cxn ang="0">
                        <a:pos x="T6" y="T7"/>
                      </a:cxn>
                      <a:cxn ang="0">
                        <a:pos x="T8" y="T9"/>
                      </a:cxn>
                    </a:cxnLst>
                    <a:rect l="0" t="0" r="r" b="b"/>
                    <a:pathLst>
                      <a:path w="153" h="237">
                        <a:moveTo>
                          <a:pt x="153" y="20"/>
                        </a:moveTo>
                        <a:lnTo>
                          <a:pt x="39" y="237"/>
                        </a:lnTo>
                        <a:lnTo>
                          <a:pt x="0" y="216"/>
                        </a:lnTo>
                        <a:lnTo>
                          <a:pt x="115" y="0"/>
                        </a:lnTo>
                        <a:lnTo>
                          <a:pt x="153" y="2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70" name="Freeform 172">
                    <a:extLst>
                      <a:ext uri="{FF2B5EF4-FFF2-40B4-BE49-F238E27FC236}">
                        <a16:creationId xmlns:a16="http://schemas.microsoft.com/office/drawing/2014/main" id="{1BA8DA78-5C89-188E-B089-E9262252A1A9}"/>
                      </a:ext>
                    </a:extLst>
                  </p:cNvPr>
                  <p:cNvSpPr>
                    <a:spLocks/>
                  </p:cNvSpPr>
                  <p:nvPr/>
                </p:nvSpPr>
                <p:spPr bwMode="auto">
                  <a:xfrm>
                    <a:off x="6788280" y="2364611"/>
                    <a:ext cx="70629" cy="113038"/>
                  </a:xfrm>
                  <a:custGeom>
                    <a:avLst/>
                    <a:gdLst>
                      <a:gd name="T0" fmla="*/ 147 w 147"/>
                      <a:gd name="T1" fmla="*/ 20 h 240"/>
                      <a:gd name="T2" fmla="*/ 37 w 147"/>
                      <a:gd name="T3" fmla="*/ 240 h 240"/>
                      <a:gd name="T4" fmla="*/ 0 w 147"/>
                      <a:gd name="T5" fmla="*/ 221 h 240"/>
                      <a:gd name="T6" fmla="*/ 109 w 147"/>
                      <a:gd name="T7" fmla="*/ 0 h 240"/>
                      <a:gd name="T8" fmla="*/ 147 w 147"/>
                      <a:gd name="T9" fmla="*/ 20 h 240"/>
                    </a:gdLst>
                    <a:ahLst/>
                    <a:cxnLst>
                      <a:cxn ang="0">
                        <a:pos x="T0" y="T1"/>
                      </a:cxn>
                      <a:cxn ang="0">
                        <a:pos x="T2" y="T3"/>
                      </a:cxn>
                      <a:cxn ang="0">
                        <a:pos x="T4" y="T5"/>
                      </a:cxn>
                      <a:cxn ang="0">
                        <a:pos x="T6" y="T7"/>
                      </a:cxn>
                      <a:cxn ang="0">
                        <a:pos x="T8" y="T9"/>
                      </a:cxn>
                    </a:cxnLst>
                    <a:rect l="0" t="0" r="r" b="b"/>
                    <a:pathLst>
                      <a:path w="147" h="240">
                        <a:moveTo>
                          <a:pt x="147" y="20"/>
                        </a:moveTo>
                        <a:lnTo>
                          <a:pt x="37" y="240"/>
                        </a:lnTo>
                        <a:lnTo>
                          <a:pt x="0" y="221"/>
                        </a:lnTo>
                        <a:lnTo>
                          <a:pt x="109" y="0"/>
                        </a:lnTo>
                        <a:lnTo>
                          <a:pt x="147" y="2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71" name="Freeform 173">
                    <a:extLst>
                      <a:ext uri="{FF2B5EF4-FFF2-40B4-BE49-F238E27FC236}">
                        <a16:creationId xmlns:a16="http://schemas.microsoft.com/office/drawing/2014/main" id="{4E11819C-E653-1054-2D72-E5BDA42801BD}"/>
                      </a:ext>
                    </a:extLst>
                  </p:cNvPr>
                  <p:cNvSpPr>
                    <a:spLocks/>
                  </p:cNvSpPr>
                  <p:nvPr/>
                </p:nvSpPr>
                <p:spPr bwMode="auto">
                  <a:xfrm>
                    <a:off x="6753687" y="2346242"/>
                    <a:ext cx="67746" cy="114451"/>
                  </a:xfrm>
                  <a:custGeom>
                    <a:avLst/>
                    <a:gdLst>
                      <a:gd name="T0" fmla="*/ 142 w 142"/>
                      <a:gd name="T1" fmla="*/ 19 h 242"/>
                      <a:gd name="T2" fmla="*/ 39 w 142"/>
                      <a:gd name="T3" fmla="*/ 242 h 242"/>
                      <a:gd name="T4" fmla="*/ 0 w 142"/>
                      <a:gd name="T5" fmla="*/ 223 h 242"/>
                      <a:gd name="T6" fmla="*/ 104 w 142"/>
                      <a:gd name="T7" fmla="*/ 0 h 242"/>
                      <a:gd name="T8" fmla="*/ 142 w 142"/>
                      <a:gd name="T9" fmla="*/ 19 h 242"/>
                    </a:gdLst>
                    <a:ahLst/>
                    <a:cxnLst>
                      <a:cxn ang="0">
                        <a:pos x="T0" y="T1"/>
                      </a:cxn>
                      <a:cxn ang="0">
                        <a:pos x="T2" y="T3"/>
                      </a:cxn>
                      <a:cxn ang="0">
                        <a:pos x="T4" y="T5"/>
                      </a:cxn>
                      <a:cxn ang="0">
                        <a:pos x="T6" y="T7"/>
                      </a:cxn>
                      <a:cxn ang="0">
                        <a:pos x="T8" y="T9"/>
                      </a:cxn>
                    </a:cxnLst>
                    <a:rect l="0" t="0" r="r" b="b"/>
                    <a:pathLst>
                      <a:path w="142" h="242">
                        <a:moveTo>
                          <a:pt x="142" y="19"/>
                        </a:moveTo>
                        <a:lnTo>
                          <a:pt x="39" y="242"/>
                        </a:lnTo>
                        <a:lnTo>
                          <a:pt x="0" y="223"/>
                        </a:lnTo>
                        <a:lnTo>
                          <a:pt x="104" y="0"/>
                        </a:lnTo>
                        <a:lnTo>
                          <a:pt x="142" y="1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72" name="Freeform 174">
                    <a:extLst>
                      <a:ext uri="{FF2B5EF4-FFF2-40B4-BE49-F238E27FC236}">
                        <a16:creationId xmlns:a16="http://schemas.microsoft.com/office/drawing/2014/main" id="{3A9A2678-88B1-7CDE-4BC7-754CCA92D005}"/>
                      </a:ext>
                    </a:extLst>
                  </p:cNvPr>
                  <p:cNvSpPr>
                    <a:spLocks/>
                  </p:cNvSpPr>
                  <p:nvPr/>
                </p:nvSpPr>
                <p:spPr bwMode="auto">
                  <a:xfrm>
                    <a:off x="6719093" y="2327873"/>
                    <a:ext cx="66305" cy="114451"/>
                  </a:xfrm>
                  <a:custGeom>
                    <a:avLst/>
                    <a:gdLst>
                      <a:gd name="T0" fmla="*/ 137 w 137"/>
                      <a:gd name="T1" fmla="*/ 17 h 243"/>
                      <a:gd name="T2" fmla="*/ 40 w 137"/>
                      <a:gd name="T3" fmla="*/ 243 h 243"/>
                      <a:gd name="T4" fmla="*/ 0 w 137"/>
                      <a:gd name="T5" fmla="*/ 226 h 243"/>
                      <a:gd name="T6" fmla="*/ 98 w 137"/>
                      <a:gd name="T7" fmla="*/ 0 h 243"/>
                      <a:gd name="T8" fmla="*/ 137 w 137"/>
                      <a:gd name="T9" fmla="*/ 17 h 243"/>
                    </a:gdLst>
                    <a:ahLst/>
                    <a:cxnLst>
                      <a:cxn ang="0">
                        <a:pos x="T0" y="T1"/>
                      </a:cxn>
                      <a:cxn ang="0">
                        <a:pos x="T2" y="T3"/>
                      </a:cxn>
                      <a:cxn ang="0">
                        <a:pos x="T4" y="T5"/>
                      </a:cxn>
                      <a:cxn ang="0">
                        <a:pos x="T6" y="T7"/>
                      </a:cxn>
                      <a:cxn ang="0">
                        <a:pos x="T8" y="T9"/>
                      </a:cxn>
                    </a:cxnLst>
                    <a:rect l="0" t="0" r="r" b="b"/>
                    <a:pathLst>
                      <a:path w="137" h="243">
                        <a:moveTo>
                          <a:pt x="137" y="17"/>
                        </a:moveTo>
                        <a:lnTo>
                          <a:pt x="40" y="243"/>
                        </a:lnTo>
                        <a:lnTo>
                          <a:pt x="0" y="226"/>
                        </a:lnTo>
                        <a:lnTo>
                          <a:pt x="98" y="0"/>
                        </a:lnTo>
                        <a:lnTo>
                          <a:pt x="137" y="1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73" name="Freeform 175">
                    <a:extLst>
                      <a:ext uri="{FF2B5EF4-FFF2-40B4-BE49-F238E27FC236}">
                        <a16:creationId xmlns:a16="http://schemas.microsoft.com/office/drawing/2014/main" id="{0881A67F-85BF-4225-7357-D16CFBF122CE}"/>
                      </a:ext>
                    </a:extLst>
                  </p:cNvPr>
                  <p:cNvSpPr>
                    <a:spLocks/>
                  </p:cNvSpPr>
                  <p:nvPr/>
                </p:nvSpPr>
                <p:spPr bwMode="auto">
                  <a:xfrm>
                    <a:off x="6684499" y="2312331"/>
                    <a:ext cx="63422" cy="114451"/>
                  </a:xfrm>
                  <a:custGeom>
                    <a:avLst/>
                    <a:gdLst>
                      <a:gd name="T0" fmla="*/ 132 w 132"/>
                      <a:gd name="T1" fmla="*/ 16 h 244"/>
                      <a:gd name="T2" fmla="*/ 40 w 132"/>
                      <a:gd name="T3" fmla="*/ 244 h 244"/>
                      <a:gd name="T4" fmla="*/ 0 w 132"/>
                      <a:gd name="T5" fmla="*/ 228 h 244"/>
                      <a:gd name="T6" fmla="*/ 93 w 132"/>
                      <a:gd name="T7" fmla="*/ 0 h 244"/>
                      <a:gd name="T8" fmla="*/ 132 w 132"/>
                      <a:gd name="T9" fmla="*/ 16 h 244"/>
                    </a:gdLst>
                    <a:ahLst/>
                    <a:cxnLst>
                      <a:cxn ang="0">
                        <a:pos x="T0" y="T1"/>
                      </a:cxn>
                      <a:cxn ang="0">
                        <a:pos x="T2" y="T3"/>
                      </a:cxn>
                      <a:cxn ang="0">
                        <a:pos x="T4" y="T5"/>
                      </a:cxn>
                      <a:cxn ang="0">
                        <a:pos x="T6" y="T7"/>
                      </a:cxn>
                      <a:cxn ang="0">
                        <a:pos x="T8" y="T9"/>
                      </a:cxn>
                    </a:cxnLst>
                    <a:rect l="0" t="0" r="r" b="b"/>
                    <a:pathLst>
                      <a:path w="132" h="244">
                        <a:moveTo>
                          <a:pt x="132" y="16"/>
                        </a:moveTo>
                        <a:lnTo>
                          <a:pt x="40" y="244"/>
                        </a:lnTo>
                        <a:lnTo>
                          <a:pt x="0" y="228"/>
                        </a:lnTo>
                        <a:lnTo>
                          <a:pt x="93" y="0"/>
                        </a:lnTo>
                        <a:lnTo>
                          <a:pt x="132" y="1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74" name="Freeform 176">
                    <a:extLst>
                      <a:ext uri="{FF2B5EF4-FFF2-40B4-BE49-F238E27FC236}">
                        <a16:creationId xmlns:a16="http://schemas.microsoft.com/office/drawing/2014/main" id="{4817A725-A62F-7F3A-9A56-8E2AF58DA678}"/>
                      </a:ext>
                    </a:extLst>
                  </p:cNvPr>
                  <p:cNvSpPr>
                    <a:spLocks/>
                  </p:cNvSpPr>
                  <p:nvPr/>
                </p:nvSpPr>
                <p:spPr bwMode="auto">
                  <a:xfrm>
                    <a:off x="6648464" y="2295375"/>
                    <a:ext cx="60539" cy="115864"/>
                  </a:xfrm>
                  <a:custGeom>
                    <a:avLst/>
                    <a:gdLst>
                      <a:gd name="T0" fmla="*/ 126 w 126"/>
                      <a:gd name="T1" fmla="*/ 16 h 246"/>
                      <a:gd name="T2" fmla="*/ 40 w 126"/>
                      <a:gd name="T3" fmla="*/ 246 h 246"/>
                      <a:gd name="T4" fmla="*/ 0 w 126"/>
                      <a:gd name="T5" fmla="*/ 231 h 246"/>
                      <a:gd name="T6" fmla="*/ 86 w 126"/>
                      <a:gd name="T7" fmla="*/ 0 h 246"/>
                      <a:gd name="T8" fmla="*/ 126 w 126"/>
                      <a:gd name="T9" fmla="*/ 16 h 246"/>
                    </a:gdLst>
                    <a:ahLst/>
                    <a:cxnLst>
                      <a:cxn ang="0">
                        <a:pos x="T0" y="T1"/>
                      </a:cxn>
                      <a:cxn ang="0">
                        <a:pos x="T2" y="T3"/>
                      </a:cxn>
                      <a:cxn ang="0">
                        <a:pos x="T4" y="T5"/>
                      </a:cxn>
                      <a:cxn ang="0">
                        <a:pos x="T6" y="T7"/>
                      </a:cxn>
                      <a:cxn ang="0">
                        <a:pos x="T8" y="T9"/>
                      </a:cxn>
                    </a:cxnLst>
                    <a:rect l="0" t="0" r="r" b="b"/>
                    <a:pathLst>
                      <a:path w="126" h="246">
                        <a:moveTo>
                          <a:pt x="126" y="16"/>
                        </a:moveTo>
                        <a:lnTo>
                          <a:pt x="40" y="246"/>
                        </a:lnTo>
                        <a:lnTo>
                          <a:pt x="0" y="231"/>
                        </a:lnTo>
                        <a:lnTo>
                          <a:pt x="86" y="0"/>
                        </a:lnTo>
                        <a:lnTo>
                          <a:pt x="126" y="1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75" name="Freeform 177">
                    <a:extLst>
                      <a:ext uri="{FF2B5EF4-FFF2-40B4-BE49-F238E27FC236}">
                        <a16:creationId xmlns:a16="http://schemas.microsoft.com/office/drawing/2014/main" id="{83690153-9BB2-E551-F998-76ACC423F86E}"/>
                      </a:ext>
                    </a:extLst>
                  </p:cNvPr>
                  <p:cNvSpPr>
                    <a:spLocks/>
                  </p:cNvSpPr>
                  <p:nvPr/>
                </p:nvSpPr>
                <p:spPr bwMode="auto">
                  <a:xfrm>
                    <a:off x="6612429" y="2281246"/>
                    <a:ext cx="57656" cy="115864"/>
                  </a:xfrm>
                  <a:custGeom>
                    <a:avLst/>
                    <a:gdLst>
                      <a:gd name="T0" fmla="*/ 120 w 120"/>
                      <a:gd name="T1" fmla="*/ 14 h 248"/>
                      <a:gd name="T2" fmla="*/ 41 w 120"/>
                      <a:gd name="T3" fmla="*/ 248 h 248"/>
                      <a:gd name="T4" fmla="*/ 0 w 120"/>
                      <a:gd name="T5" fmla="*/ 233 h 248"/>
                      <a:gd name="T6" fmla="*/ 80 w 120"/>
                      <a:gd name="T7" fmla="*/ 0 h 248"/>
                      <a:gd name="T8" fmla="*/ 120 w 120"/>
                      <a:gd name="T9" fmla="*/ 14 h 248"/>
                    </a:gdLst>
                    <a:ahLst/>
                    <a:cxnLst>
                      <a:cxn ang="0">
                        <a:pos x="T0" y="T1"/>
                      </a:cxn>
                      <a:cxn ang="0">
                        <a:pos x="T2" y="T3"/>
                      </a:cxn>
                      <a:cxn ang="0">
                        <a:pos x="T4" y="T5"/>
                      </a:cxn>
                      <a:cxn ang="0">
                        <a:pos x="T6" y="T7"/>
                      </a:cxn>
                      <a:cxn ang="0">
                        <a:pos x="T8" y="T9"/>
                      </a:cxn>
                    </a:cxnLst>
                    <a:rect l="0" t="0" r="r" b="b"/>
                    <a:pathLst>
                      <a:path w="120" h="248">
                        <a:moveTo>
                          <a:pt x="120" y="14"/>
                        </a:moveTo>
                        <a:lnTo>
                          <a:pt x="41" y="248"/>
                        </a:lnTo>
                        <a:lnTo>
                          <a:pt x="0" y="233"/>
                        </a:lnTo>
                        <a:lnTo>
                          <a:pt x="80" y="0"/>
                        </a:lnTo>
                        <a:lnTo>
                          <a:pt x="120" y="1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76" name="Freeform 178">
                    <a:extLst>
                      <a:ext uri="{FF2B5EF4-FFF2-40B4-BE49-F238E27FC236}">
                        <a16:creationId xmlns:a16="http://schemas.microsoft.com/office/drawing/2014/main" id="{2674963F-4D89-4F25-F2A1-08325233A2DB}"/>
                      </a:ext>
                    </a:extLst>
                  </p:cNvPr>
                  <p:cNvSpPr>
                    <a:spLocks/>
                  </p:cNvSpPr>
                  <p:nvPr/>
                </p:nvSpPr>
                <p:spPr bwMode="auto">
                  <a:xfrm>
                    <a:off x="6576394" y="2267116"/>
                    <a:ext cx="54773" cy="117277"/>
                  </a:xfrm>
                  <a:custGeom>
                    <a:avLst/>
                    <a:gdLst>
                      <a:gd name="T0" fmla="*/ 114 w 114"/>
                      <a:gd name="T1" fmla="*/ 14 h 248"/>
                      <a:gd name="T2" fmla="*/ 41 w 114"/>
                      <a:gd name="T3" fmla="*/ 248 h 248"/>
                      <a:gd name="T4" fmla="*/ 0 w 114"/>
                      <a:gd name="T5" fmla="*/ 236 h 248"/>
                      <a:gd name="T6" fmla="*/ 73 w 114"/>
                      <a:gd name="T7" fmla="*/ 0 h 248"/>
                      <a:gd name="T8" fmla="*/ 114 w 114"/>
                      <a:gd name="T9" fmla="*/ 14 h 248"/>
                    </a:gdLst>
                    <a:ahLst/>
                    <a:cxnLst>
                      <a:cxn ang="0">
                        <a:pos x="T0" y="T1"/>
                      </a:cxn>
                      <a:cxn ang="0">
                        <a:pos x="T2" y="T3"/>
                      </a:cxn>
                      <a:cxn ang="0">
                        <a:pos x="T4" y="T5"/>
                      </a:cxn>
                      <a:cxn ang="0">
                        <a:pos x="T6" y="T7"/>
                      </a:cxn>
                      <a:cxn ang="0">
                        <a:pos x="T8" y="T9"/>
                      </a:cxn>
                    </a:cxnLst>
                    <a:rect l="0" t="0" r="r" b="b"/>
                    <a:pathLst>
                      <a:path w="114" h="248">
                        <a:moveTo>
                          <a:pt x="114" y="14"/>
                        </a:moveTo>
                        <a:lnTo>
                          <a:pt x="41" y="248"/>
                        </a:lnTo>
                        <a:lnTo>
                          <a:pt x="0" y="236"/>
                        </a:lnTo>
                        <a:lnTo>
                          <a:pt x="73" y="0"/>
                        </a:lnTo>
                        <a:lnTo>
                          <a:pt x="114" y="1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77" name="Freeform 179">
                    <a:extLst>
                      <a:ext uri="{FF2B5EF4-FFF2-40B4-BE49-F238E27FC236}">
                        <a16:creationId xmlns:a16="http://schemas.microsoft.com/office/drawing/2014/main" id="{09F3C5A5-0AE2-2097-C5E7-9F1A653D031C}"/>
                      </a:ext>
                    </a:extLst>
                  </p:cNvPr>
                  <p:cNvSpPr>
                    <a:spLocks/>
                  </p:cNvSpPr>
                  <p:nvPr/>
                </p:nvSpPr>
                <p:spPr bwMode="auto">
                  <a:xfrm>
                    <a:off x="6540359" y="2254399"/>
                    <a:ext cx="51891" cy="117277"/>
                  </a:xfrm>
                  <a:custGeom>
                    <a:avLst/>
                    <a:gdLst>
                      <a:gd name="T0" fmla="*/ 107 w 107"/>
                      <a:gd name="T1" fmla="*/ 13 h 248"/>
                      <a:gd name="T2" fmla="*/ 41 w 107"/>
                      <a:gd name="T3" fmla="*/ 248 h 248"/>
                      <a:gd name="T4" fmla="*/ 0 w 107"/>
                      <a:gd name="T5" fmla="*/ 237 h 248"/>
                      <a:gd name="T6" fmla="*/ 66 w 107"/>
                      <a:gd name="T7" fmla="*/ 0 h 248"/>
                      <a:gd name="T8" fmla="*/ 107 w 107"/>
                      <a:gd name="T9" fmla="*/ 13 h 248"/>
                    </a:gdLst>
                    <a:ahLst/>
                    <a:cxnLst>
                      <a:cxn ang="0">
                        <a:pos x="T0" y="T1"/>
                      </a:cxn>
                      <a:cxn ang="0">
                        <a:pos x="T2" y="T3"/>
                      </a:cxn>
                      <a:cxn ang="0">
                        <a:pos x="T4" y="T5"/>
                      </a:cxn>
                      <a:cxn ang="0">
                        <a:pos x="T6" y="T7"/>
                      </a:cxn>
                      <a:cxn ang="0">
                        <a:pos x="T8" y="T9"/>
                      </a:cxn>
                    </a:cxnLst>
                    <a:rect l="0" t="0" r="r" b="b"/>
                    <a:pathLst>
                      <a:path w="107" h="248">
                        <a:moveTo>
                          <a:pt x="107" y="13"/>
                        </a:moveTo>
                        <a:lnTo>
                          <a:pt x="41" y="248"/>
                        </a:lnTo>
                        <a:lnTo>
                          <a:pt x="0" y="237"/>
                        </a:lnTo>
                        <a:lnTo>
                          <a:pt x="66" y="0"/>
                        </a:lnTo>
                        <a:lnTo>
                          <a:pt x="107" y="1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78" name="Freeform 180">
                    <a:extLst>
                      <a:ext uri="{FF2B5EF4-FFF2-40B4-BE49-F238E27FC236}">
                        <a16:creationId xmlns:a16="http://schemas.microsoft.com/office/drawing/2014/main" id="{F2139E36-FF3D-380C-0E1F-7348DB3BA842}"/>
                      </a:ext>
                    </a:extLst>
                  </p:cNvPr>
                  <p:cNvSpPr>
                    <a:spLocks/>
                  </p:cNvSpPr>
                  <p:nvPr/>
                </p:nvSpPr>
                <p:spPr bwMode="auto">
                  <a:xfrm>
                    <a:off x="6504323" y="2243095"/>
                    <a:ext cx="49008" cy="117277"/>
                  </a:xfrm>
                  <a:custGeom>
                    <a:avLst/>
                    <a:gdLst>
                      <a:gd name="T0" fmla="*/ 102 w 102"/>
                      <a:gd name="T1" fmla="*/ 11 h 249"/>
                      <a:gd name="T2" fmla="*/ 41 w 102"/>
                      <a:gd name="T3" fmla="*/ 249 h 249"/>
                      <a:gd name="T4" fmla="*/ 0 w 102"/>
                      <a:gd name="T5" fmla="*/ 239 h 249"/>
                      <a:gd name="T6" fmla="*/ 61 w 102"/>
                      <a:gd name="T7" fmla="*/ 0 h 249"/>
                      <a:gd name="T8" fmla="*/ 102 w 102"/>
                      <a:gd name="T9" fmla="*/ 11 h 249"/>
                    </a:gdLst>
                    <a:ahLst/>
                    <a:cxnLst>
                      <a:cxn ang="0">
                        <a:pos x="T0" y="T1"/>
                      </a:cxn>
                      <a:cxn ang="0">
                        <a:pos x="T2" y="T3"/>
                      </a:cxn>
                      <a:cxn ang="0">
                        <a:pos x="T4" y="T5"/>
                      </a:cxn>
                      <a:cxn ang="0">
                        <a:pos x="T6" y="T7"/>
                      </a:cxn>
                      <a:cxn ang="0">
                        <a:pos x="T8" y="T9"/>
                      </a:cxn>
                    </a:cxnLst>
                    <a:rect l="0" t="0" r="r" b="b"/>
                    <a:pathLst>
                      <a:path w="102" h="249">
                        <a:moveTo>
                          <a:pt x="102" y="11"/>
                        </a:moveTo>
                        <a:lnTo>
                          <a:pt x="41" y="249"/>
                        </a:lnTo>
                        <a:lnTo>
                          <a:pt x="0" y="239"/>
                        </a:lnTo>
                        <a:lnTo>
                          <a:pt x="61" y="0"/>
                        </a:lnTo>
                        <a:lnTo>
                          <a:pt x="102" y="1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79" name="Freeform 181">
                    <a:extLst>
                      <a:ext uri="{FF2B5EF4-FFF2-40B4-BE49-F238E27FC236}">
                        <a16:creationId xmlns:a16="http://schemas.microsoft.com/office/drawing/2014/main" id="{08A2E352-7502-0664-CC5A-94AA47FF03B0}"/>
                      </a:ext>
                    </a:extLst>
                  </p:cNvPr>
                  <p:cNvSpPr>
                    <a:spLocks/>
                  </p:cNvSpPr>
                  <p:nvPr/>
                </p:nvSpPr>
                <p:spPr bwMode="auto">
                  <a:xfrm>
                    <a:off x="6466847" y="2231791"/>
                    <a:ext cx="46125" cy="117277"/>
                  </a:xfrm>
                  <a:custGeom>
                    <a:avLst/>
                    <a:gdLst>
                      <a:gd name="T0" fmla="*/ 97 w 97"/>
                      <a:gd name="T1" fmla="*/ 11 h 250"/>
                      <a:gd name="T2" fmla="*/ 41 w 97"/>
                      <a:gd name="T3" fmla="*/ 250 h 250"/>
                      <a:gd name="T4" fmla="*/ 0 w 97"/>
                      <a:gd name="T5" fmla="*/ 240 h 250"/>
                      <a:gd name="T6" fmla="*/ 55 w 97"/>
                      <a:gd name="T7" fmla="*/ 0 h 250"/>
                      <a:gd name="T8" fmla="*/ 97 w 97"/>
                      <a:gd name="T9" fmla="*/ 11 h 250"/>
                    </a:gdLst>
                    <a:ahLst/>
                    <a:cxnLst>
                      <a:cxn ang="0">
                        <a:pos x="T0" y="T1"/>
                      </a:cxn>
                      <a:cxn ang="0">
                        <a:pos x="T2" y="T3"/>
                      </a:cxn>
                      <a:cxn ang="0">
                        <a:pos x="T4" y="T5"/>
                      </a:cxn>
                      <a:cxn ang="0">
                        <a:pos x="T6" y="T7"/>
                      </a:cxn>
                      <a:cxn ang="0">
                        <a:pos x="T8" y="T9"/>
                      </a:cxn>
                    </a:cxnLst>
                    <a:rect l="0" t="0" r="r" b="b"/>
                    <a:pathLst>
                      <a:path w="97" h="250">
                        <a:moveTo>
                          <a:pt x="97" y="11"/>
                        </a:moveTo>
                        <a:lnTo>
                          <a:pt x="41" y="250"/>
                        </a:lnTo>
                        <a:lnTo>
                          <a:pt x="0" y="240"/>
                        </a:lnTo>
                        <a:lnTo>
                          <a:pt x="55" y="0"/>
                        </a:lnTo>
                        <a:lnTo>
                          <a:pt x="97" y="1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80" name="Freeform 182">
                    <a:extLst>
                      <a:ext uri="{FF2B5EF4-FFF2-40B4-BE49-F238E27FC236}">
                        <a16:creationId xmlns:a16="http://schemas.microsoft.com/office/drawing/2014/main" id="{82F1FF97-A12F-92D7-285D-87E2D2DFF16C}"/>
                      </a:ext>
                    </a:extLst>
                  </p:cNvPr>
                  <p:cNvSpPr>
                    <a:spLocks/>
                  </p:cNvSpPr>
                  <p:nvPr/>
                </p:nvSpPr>
                <p:spPr bwMode="auto">
                  <a:xfrm>
                    <a:off x="6429370" y="2221901"/>
                    <a:ext cx="43242" cy="118690"/>
                  </a:xfrm>
                  <a:custGeom>
                    <a:avLst/>
                    <a:gdLst>
                      <a:gd name="T0" fmla="*/ 91 w 91"/>
                      <a:gd name="T1" fmla="*/ 9 h 250"/>
                      <a:gd name="T2" fmla="*/ 42 w 91"/>
                      <a:gd name="T3" fmla="*/ 250 h 250"/>
                      <a:gd name="T4" fmla="*/ 0 w 91"/>
                      <a:gd name="T5" fmla="*/ 241 h 250"/>
                      <a:gd name="T6" fmla="*/ 50 w 91"/>
                      <a:gd name="T7" fmla="*/ 0 h 250"/>
                      <a:gd name="T8" fmla="*/ 91 w 91"/>
                      <a:gd name="T9" fmla="*/ 9 h 250"/>
                    </a:gdLst>
                    <a:ahLst/>
                    <a:cxnLst>
                      <a:cxn ang="0">
                        <a:pos x="T0" y="T1"/>
                      </a:cxn>
                      <a:cxn ang="0">
                        <a:pos x="T2" y="T3"/>
                      </a:cxn>
                      <a:cxn ang="0">
                        <a:pos x="T4" y="T5"/>
                      </a:cxn>
                      <a:cxn ang="0">
                        <a:pos x="T6" y="T7"/>
                      </a:cxn>
                      <a:cxn ang="0">
                        <a:pos x="T8" y="T9"/>
                      </a:cxn>
                    </a:cxnLst>
                    <a:rect l="0" t="0" r="r" b="b"/>
                    <a:pathLst>
                      <a:path w="91" h="250">
                        <a:moveTo>
                          <a:pt x="91" y="9"/>
                        </a:moveTo>
                        <a:lnTo>
                          <a:pt x="42" y="250"/>
                        </a:lnTo>
                        <a:lnTo>
                          <a:pt x="0" y="241"/>
                        </a:lnTo>
                        <a:lnTo>
                          <a:pt x="50" y="0"/>
                        </a:lnTo>
                        <a:lnTo>
                          <a:pt x="91" y="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81" name="Freeform 183">
                    <a:extLst>
                      <a:ext uri="{FF2B5EF4-FFF2-40B4-BE49-F238E27FC236}">
                        <a16:creationId xmlns:a16="http://schemas.microsoft.com/office/drawing/2014/main" id="{36DC292F-FA55-2D99-300A-AC5BE333E77A}"/>
                      </a:ext>
                    </a:extLst>
                  </p:cNvPr>
                  <p:cNvSpPr>
                    <a:spLocks/>
                  </p:cNvSpPr>
                  <p:nvPr/>
                </p:nvSpPr>
                <p:spPr bwMode="auto">
                  <a:xfrm>
                    <a:off x="6391894" y="2213423"/>
                    <a:ext cx="41801" cy="118690"/>
                  </a:xfrm>
                  <a:custGeom>
                    <a:avLst/>
                    <a:gdLst>
                      <a:gd name="T0" fmla="*/ 86 w 86"/>
                      <a:gd name="T1" fmla="*/ 8 h 250"/>
                      <a:gd name="T2" fmla="*/ 42 w 86"/>
                      <a:gd name="T3" fmla="*/ 250 h 250"/>
                      <a:gd name="T4" fmla="*/ 0 w 86"/>
                      <a:gd name="T5" fmla="*/ 242 h 250"/>
                      <a:gd name="T6" fmla="*/ 43 w 86"/>
                      <a:gd name="T7" fmla="*/ 0 h 250"/>
                      <a:gd name="T8" fmla="*/ 86 w 86"/>
                      <a:gd name="T9" fmla="*/ 8 h 250"/>
                    </a:gdLst>
                    <a:ahLst/>
                    <a:cxnLst>
                      <a:cxn ang="0">
                        <a:pos x="T0" y="T1"/>
                      </a:cxn>
                      <a:cxn ang="0">
                        <a:pos x="T2" y="T3"/>
                      </a:cxn>
                      <a:cxn ang="0">
                        <a:pos x="T4" y="T5"/>
                      </a:cxn>
                      <a:cxn ang="0">
                        <a:pos x="T6" y="T7"/>
                      </a:cxn>
                      <a:cxn ang="0">
                        <a:pos x="T8" y="T9"/>
                      </a:cxn>
                    </a:cxnLst>
                    <a:rect l="0" t="0" r="r" b="b"/>
                    <a:pathLst>
                      <a:path w="86" h="250">
                        <a:moveTo>
                          <a:pt x="86" y="8"/>
                        </a:moveTo>
                        <a:lnTo>
                          <a:pt x="42" y="250"/>
                        </a:lnTo>
                        <a:lnTo>
                          <a:pt x="0" y="242"/>
                        </a:lnTo>
                        <a:lnTo>
                          <a:pt x="43" y="0"/>
                        </a:lnTo>
                        <a:lnTo>
                          <a:pt x="86" y="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82" name="Freeform 197">
                    <a:extLst>
                      <a:ext uri="{FF2B5EF4-FFF2-40B4-BE49-F238E27FC236}">
                        <a16:creationId xmlns:a16="http://schemas.microsoft.com/office/drawing/2014/main" id="{71231055-84A9-1034-3FEA-B7D58CA06256}"/>
                      </a:ext>
                    </a:extLst>
                  </p:cNvPr>
                  <p:cNvSpPr>
                    <a:spLocks/>
                  </p:cNvSpPr>
                  <p:nvPr/>
                </p:nvSpPr>
                <p:spPr bwMode="auto">
                  <a:xfrm>
                    <a:off x="5258948" y="2415478"/>
                    <a:ext cx="82161" cy="107386"/>
                  </a:xfrm>
                  <a:custGeom>
                    <a:avLst/>
                    <a:gdLst>
                      <a:gd name="T0" fmla="*/ 36 w 169"/>
                      <a:gd name="T1" fmla="*/ 0 h 230"/>
                      <a:gd name="T2" fmla="*/ 169 w 169"/>
                      <a:gd name="T3" fmla="*/ 206 h 230"/>
                      <a:gd name="T4" fmla="*/ 133 w 169"/>
                      <a:gd name="T5" fmla="*/ 230 h 230"/>
                      <a:gd name="T6" fmla="*/ 0 w 169"/>
                      <a:gd name="T7" fmla="*/ 24 h 230"/>
                      <a:gd name="T8" fmla="*/ 36 w 169"/>
                      <a:gd name="T9" fmla="*/ 0 h 230"/>
                    </a:gdLst>
                    <a:ahLst/>
                    <a:cxnLst>
                      <a:cxn ang="0">
                        <a:pos x="T0" y="T1"/>
                      </a:cxn>
                      <a:cxn ang="0">
                        <a:pos x="T2" y="T3"/>
                      </a:cxn>
                      <a:cxn ang="0">
                        <a:pos x="T4" y="T5"/>
                      </a:cxn>
                      <a:cxn ang="0">
                        <a:pos x="T6" y="T7"/>
                      </a:cxn>
                      <a:cxn ang="0">
                        <a:pos x="T8" y="T9"/>
                      </a:cxn>
                    </a:cxnLst>
                    <a:rect l="0" t="0" r="r" b="b"/>
                    <a:pathLst>
                      <a:path w="169" h="230">
                        <a:moveTo>
                          <a:pt x="36" y="0"/>
                        </a:moveTo>
                        <a:lnTo>
                          <a:pt x="169" y="206"/>
                        </a:lnTo>
                        <a:lnTo>
                          <a:pt x="133" y="230"/>
                        </a:lnTo>
                        <a:lnTo>
                          <a:pt x="0" y="24"/>
                        </a:lnTo>
                        <a:lnTo>
                          <a:pt x="36"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83" name="Freeform 198">
                    <a:extLst>
                      <a:ext uri="{FF2B5EF4-FFF2-40B4-BE49-F238E27FC236}">
                        <a16:creationId xmlns:a16="http://schemas.microsoft.com/office/drawing/2014/main" id="{4AFC6945-0831-0164-E011-AFFB8D0D3310}"/>
                      </a:ext>
                    </a:extLst>
                  </p:cNvPr>
                  <p:cNvSpPr>
                    <a:spLocks/>
                  </p:cNvSpPr>
                  <p:nvPr/>
                </p:nvSpPr>
                <p:spPr bwMode="auto">
                  <a:xfrm>
                    <a:off x="5224351" y="2436673"/>
                    <a:ext cx="83601" cy="107386"/>
                  </a:xfrm>
                  <a:custGeom>
                    <a:avLst/>
                    <a:gdLst>
                      <a:gd name="T0" fmla="*/ 36 w 173"/>
                      <a:gd name="T1" fmla="*/ 0 h 227"/>
                      <a:gd name="T2" fmla="*/ 173 w 173"/>
                      <a:gd name="T3" fmla="*/ 203 h 227"/>
                      <a:gd name="T4" fmla="*/ 139 w 173"/>
                      <a:gd name="T5" fmla="*/ 227 h 227"/>
                      <a:gd name="T6" fmla="*/ 0 w 173"/>
                      <a:gd name="T7" fmla="*/ 24 h 227"/>
                      <a:gd name="T8" fmla="*/ 36 w 173"/>
                      <a:gd name="T9" fmla="*/ 0 h 227"/>
                    </a:gdLst>
                    <a:ahLst/>
                    <a:cxnLst>
                      <a:cxn ang="0">
                        <a:pos x="T0" y="T1"/>
                      </a:cxn>
                      <a:cxn ang="0">
                        <a:pos x="T2" y="T3"/>
                      </a:cxn>
                      <a:cxn ang="0">
                        <a:pos x="T4" y="T5"/>
                      </a:cxn>
                      <a:cxn ang="0">
                        <a:pos x="T6" y="T7"/>
                      </a:cxn>
                      <a:cxn ang="0">
                        <a:pos x="T8" y="T9"/>
                      </a:cxn>
                    </a:cxnLst>
                    <a:rect l="0" t="0" r="r" b="b"/>
                    <a:pathLst>
                      <a:path w="173" h="227">
                        <a:moveTo>
                          <a:pt x="36" y="0"/>
                        </a:moveTo>
                        <a:lnTo>
                          <a:pt x="173" y="203"/>
                        </a:lnTo>
                        <a:lnTo>
                          <a:pt x="139" y="227"/>
                        </a:lnTo>
                        <a:lnTo>
                          <a:pt x="0" y="24"/>
                        </a:lnTo>
                        <a:lnTo>
                          <a:pt x="36"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84" name="Freeform 199">
                    <a:extLst>
                      <a:ext uri="{FF2B5EF4-FFF2-40B4-BE49-F238E27FC236}">
                        <a16:creationId xmlns:a16="http://schemas.microsoft.com/office/drawing/2014/main" id="{C6FFC875-9E54-C6EC-CBEB-2363BA5C9702}"/>
                      </a:ext>
                    </a:extLst>
                  </p:cNvPr>
                  <p:cNvSpPr>
                    <a:spLocks/>
                  </p:cNvSpPr>
                  <p:nvPr/>
                </p:nvSpPr>
                <p:spPr bwMode="auto">
                  <a:xfrm>
                    <a:off x="5191194" y="2460692"/>
                    <a:ext cx="85043" cy="104560"/>
                  </a:xfrm>
                  <a:custGeom>
                    <a:avLst/>
                    <a:gdLst>
                      <a:gd name="T0" fmla="*/ 35 w 178"/>
                      <a:gd name="T1" fmla="*/ 0 h 224"/>
                      <a:gd name="T2" fmla="*/ 178 w 178"/>
                      <a:gd name="T3" fmla="*/ 198 h 224"/>
                      <a:gd name="T4" fmla="*/ 144 w 178"/>
                      <a:gd name="T5" fmla="*/ 224 h 224"/>
                      <a:gd name="T6" fmla="*/ 0 w 178"/>
                      <a:gd name="T7" fmla="*/ 25 h 224"/>
                      <a:gd name="T8" fmla="*/ 35 w 178"/>
                      <a:gd name="T9" fmla="*/ 0 h 224"/>
                    </a:gdLst>
                    <a:ahLst/>
                    <a:cxnLst>
                      <a:cxn ang="0">
                        <a:pos x="T0" y="T1"/>
                      </a:cxn>
                      <a:cxn ang="0">
                        <a:pos x="T2" y="T3"/>
                      </a:cxn>
                      <a:cxn ang="0">
                        <a:pos x="T4" y="T5"/>
                      </a:cxn>
                      <a:cxn ang="0">
                        <a:pos x="T6" y="T7"/>
                      </a:cxn>
                      <a:cxn ang="0">
                        <a:pos x="T8" y="T9"/>
                      </a:cxn>
                    </a:cxnLst>
                    <a:rect l="0" t="0" r="r" b="b"/>
                    <a:pathLst>
                      <a:path w="178" h="224">
                        <a:moveTo>
                          <a:pt x="35" y="0"/>
                        </a:moveTo>
                        <a:lnTo>
                          <a:pt x="178" y="198"/>
                        </a:lnTo>
                        <a:lnTo>
                          <a:pt x="144" y="224"/>
                        </a:lnTo>
                        <a:lnTo>
                          <a:pt x="0" y="25"/>
                        </a:lnTo>
                        <a:lnTo>
                          <a:pt x="35"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85" name="Freeform 200">
                    <a:extLst>
                      <a:ext uri="{FF2B5EF4-FFF2-40B4-BE49-F238E27FC236}">
                        <a16:creationId xmlns:a16="http://schemas.microsoft.com/office/drawing/2014/main" id="{2E21637F-AA43-1462-A636-B0244CF37AC0}"/>
                      </a:ext>
                    </a:extLst>
                  </p:cNvPr>
                  <p:cNvSpPr>
                    <a:spLocks/>
                  </p:cNvSpPr>
                  <p:nvPr/>
                </p:nvSpPr>
                <p:spPr bwMode="auto">
                  <a:xfrm>
                    <a:off x="5158036" y="2483301"/>
                    <a:ext cx="87926" cy="104560"/>
                  </a:xfrm>
                  <a:custGeom>
                    <a:avLst/>
                    <a:gdLst>
                      <a:gd name="T0" fmla="*/ 34 w 183"/>
                      <a:gd name="T1" fmla="*/ 0 h 222"/>
                      <a:gd name="T2" fmla="*/ 183 w 183"/>
                      <a:gd name="T3" fmla="*/ 196 h 222"/>
                      <a:gd name="T4" fmla="*/ 148 w 183"/>
                      <a:gd name="T5" fmla="*/ 222 h 222"/>
                      <a:gd name="T6" fmla="*/ 0 w 183"/>
                      <a:gd name="T7" fmla="*/ 27 h 222"/>
                      <a:gd name="T8" fmla="*/ 34 w 183"/>
                      <a:gd name="T9" fmla="*/ 0 h 222"/>
                    </a:gdLst>
                    <a:ahLst/>
                    <a:cxnLst>
                      <a:cxn ang="0">
                        <a:pos x="T0" y="T1"/>
                      </a:cxn>
                      <a:cxn ang="0">
                        <a:pos x="T2" y="T3"/>
                      </a:cxn>
                      <a:cxn ang="0">
                        <a:pos x="T4" y="T5"/>
                      </a:cxn>
                      <a:cxn ang="0">
                        <a:pos x="T6" y="T7"/>
                      </a:cxn>
                      <a:cxn ang="0">
                        <a:pos x="T8" y="T9"/>
                      </a:cxn>
                    </a:cxnLst>
                    <a:rect l="0" t="0" r="r" b="b"/>
                    <a:pathLst>
                      <a:path w="183" h="222">
                        <a:moveTo>
                          <a:pt x="34" y="0"/>
                        </a:moveTo>
                        <a:lnTo>
                          <a:pt x="183" y="196"/>
                        </a:lnTo>
                        <a:lnTo>
                          <a:pt x="148" y="222"/>
                        </a:lnTo>
                        <a:lnTo>
                          <a:pt x="0" y="27"/>
                        </a:lnTo>
                        <a:lnTo>
                          <a:pt x="34"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86" name="Freeform 201">
                    <a:extLst>
                      <a:ext uri="{FF2B5EF4-FFF2-40B4-BE49-F238E27FC236}">
                        <a16:creationId xmlns:a16="http://schemas.microsoft.com/office/drawing/2014/main" id="{E070191E-D376-58FF-7A05-A1296E132B01}"/>
                      </a:ext>
                    </a:extLst>
                  </p:cNvPr>
                  <p:cNvSpPr>
                    <a:spLocks/>
                  </p:cNvSpPr>
                  <p:nvPr/>
                </p:nvSpPr>
                <p:spPr bwMode="auto">
                  <a:xfrm>
                    <a:off x="5124889" y="2508731"/>
                    <a:ext cx="89367" cy="103148"/>
                  </a:xfrm>
                  <a:custGeom>
                    <a:avLst/>
                    <a:gdLst>
                      <a:gd name="T0" fmla="*/ 33 w 187"/>
                      <a:gd name="T1" fmla="*/ 0 h 220"/>
                      <a:gd name="T2" fmla="*/ 187 w 187"/>
                      <a:gd name="T3" fmla="*/ 191 h 220"/>
                      <a:gd name="T4" fmla="*/ 153 w 187"/>
                      <a:gd name="T5" fmla="*/ 220 h 220"/>
                      <a:gd name="T6" fmla="*/ 0 w 187"/>
                      <a:gd name="T7" fmla="*/ 29 h 220"/>
                      <a:gd name="T8" fmla="*/ 33 w 187"/>
                      <a:gd name="T9" fmla="*/ 0 h 220"/>
                    </a:gdLst>
                    <a:ahLst/>
                    <a:cxnLst>
                      <a:cxn ang="0">
                        <a:pos x="T0" y="T1"/>
                      </a:cxn>
                      <a:cxn ang="0">
                        <a:pos x="T2" y="T3"/>
                      </a:cxn>
                      <a:cxn ang="0">
                        <a:pos x="T4" y="T5"/>
                      </a:cxn>
                      <a:cxn ang="0">
                        <a:pos x="T6" y="T7"/>
                      </a:cxn>
                      <a:cxn ang="0">
                        <a:pos x="T8" y="T9"/>
                      </a:cxn>
                    </a:cxnLst>
                    <a:rect l="0" t="0" r="r" b="b"/>
                    <a:pathLst>
                      <a:path w="187" h="220">
                        <a:moveTo>
                          <a:pt x="33" y="0"/>
                        </a:moveTo>
                        <a:lnTo>
                          <a:pt x="187" y="191"/>
                        </a:lnTo>
                        <a:lnTo>
                          <a:pt x="153" y="220"/>
                        </a:lnTo>
                        <a:lnTo>
                          <a:pt x="0" y="29"/>
                        </a:lnTo>
                        <a:lnTo>
                          <a:pt x="3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87" name="Freeform 202">
                    <a:extLst>
                      <a:ext uri="{FF2B5EF4-FFF2-40B4-BE49-F238E27FC236}">
                        <a16:creationId xmlns:a16="http://schemas.microsoft.com/office/drawing/2014/main" id="{8B501D10-E3AE-E88D-8C97-8508D1A43DF6}"/>
                      </a:ext>
                    </a:extLst>
                  </p:cNvPr>
                  <p:cNvSpPr>
                    <a:spLocks/>
                  </p:cNvSpPr>
                  <p:nvPr/>
                </p:nvSpPr>
                <p:spPr bwMode="auto">
                  <a:xfrm>
                    <a:off x="5093185" y="2534164"/>
                    <a:ext cx="90809" cy="101734"/>
                  </a:xfrm>
                  <a:custGeom>
                    <a:avLst/>
                    <a:gdLst>
                      <a:gd name="T0" fmla="*/ 32 w 190"/>
                      <a:gd name="T1" fmla="*/ 0 h 216"/>
                      <a:gd name="T2" fmla="*/ 190 w 190"/>
                      <a:gd name="T3" fmla="*/ 186 h 216"/>
                      <a:gd name="T4" fmla="*/ 158 w 190"/>
                      <a:gd name="T5" fmla="*/ 216 h 216"/>
                      <a:gd name="T6" fmla="*/ 0 w 190"/>
                      <a:gd name="T7" fmla="*/ 29 h 216"/>
                      <a:gd name="T8" fmla="*/ 32 w 190"/>
                      <a:gd name="T9" fmla="*/ 0 h 216"/>
                    </a:gdLst>
                    <a:ahLst/>
                    <a:cxnLst>
                      <a:cxn ang="0">
                        <a:pos x="T0" y="T1"/>
                      </a:cxn>
                      <a:cxn ang="0">
                        <a:pos x="T2" y="T3"/>
                      </a:cxn>
                      <a:cxn ang="0">
                        <a:pos x="T4" y="T5"/>
                      </a:cxn>
                      <a:cxn ang="0">
                        <a:pos x="T6" y="T7"/>
                      </a:cxn>
                      <a:cxn ang="0">
                        <a:pos x="T8" y="T9"/>
                      </a:cxn>
                    </a:cxnLst>
                    <a:rect l="0" t="0" r="r" b="b"/>
                    <a:pathLst>
                      <a:path w="190" h="216">
                        <a:moveTo>
                          <a:pt x="32" y="0"/>
                        </a:moveTo>
                        <a:lnTo>
                          <a:pt x="190" y="186"/>
                        </a:lnTo>
                        <a:lnTo>
                          <a:pt x="158" y="216"/>
                        </a:lnTo>
                        <a:lnTo>
                          <a:pt x="0" y="29"/>
                        </a:lnTo>
                        <a:lnTo>
                          <a:pt x="3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88" name="Freeform 203">
                    <a:extLst>
                      <a:ext uri="{FF2B5EF4-FFF2-40B4-BE49-F238E27FC236}">
                        <a16:creationId xmlns:a16="http://schemas.microsoft.com/office/drawing/2014/main" id="{072A7625-2421-83B3-D31B-CD6F557ABAB0}"/>
                      </a:ext>
                    </a:extLst>
                  </p:cNvPr>
                  <p:cNvSpPr>
                    <a:spLocks/>
                  </p:cNvSpPr>
                  <p:nvPr/>
                </p:nvSpPr>
                <p:spPr bwMode="auto">
                  <a:xfrm>
                    <a:off x="5060039" y="2561009"/>
                    <a:ext cx="93692" cy="98908"/>
                  </a:xfrm>
                  <a:custGeom>
                    <a:avLst/>
                    <a:gdLst>
                      <a:gd name="T0" fmla="*/ 32 w 195"/>
                      <a:gd name="T1" fmla="*/ 0 h 212"/>
                      <a:gd name="T2" fmla="*/ 195 w 195"/>
                      <a:gd name="T3" fmla="*/ 183 h 212"/>
                      <a:gd name="T4" fmla="*/ 164 w 195"/>
                      <a:gd name="T5" fmla="*/ 212 h 212"/>
                      <a:gd name="T6" fmla="*/ 0 w 195"/>
                      <a:gd name="T7" fmla="*/ 29 h 212"/>
                      <a:gd name="T8" fmla="*/ 32 w 195"/>
                      <a:gd name="T9" fmla="*/ 0 h 212"/>
                    </a:gdLst>
                    <a:ahLst/>
                    <a:cxnLst>
                      <a:cxn ang="0">
                        <a:pos x="T0" y="T1"/>
                      </a:cxn>
                      <a:cxn ang="0">
                        <a:pos x="T2" y="T3"/>
                      </a:cxn>
                      <a:cxn ang="0">
                        <a:pos x="T4" y="T5"/>
                      </a:cxn>
                      <a:cxn ang="0">
                        <a:pos x="T6" y="T7"/>
                      </a:cxn>
                      <a:cxn ang="0">
                        <a:pos x="T8" y="T9"/>
                      </a:cxn>
                    </a:cxnLst>
                    <a:rect l="0" t="0" r="r" b="b"/>
                    <a:pathLst>
                      <a:path w="195" h="212">
                        <a:moveTo>
                          <a:pt x="32" y="0"/>
                        </a:moveTo>
                        <a:lnTo>
                          <a:pt x="195" y="183"/>
                        </a:lnTo>
                        <a:lnTo>
                          <a:pt x="164" y="212"/>
                        </a:lnTo>
                        <a:lnTo>
                          <a:pt x="0" y="29"/>
                        </a:lnTo>
                        <a:lnTo>
                          <a:pt x="3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89" name="Freeform 204">
                    <a:extLst>
                      <a:ext uri="{FF2B5EF4-FFF2-40B4-BE49-F238E27FC236}">
                        <a16:creationId xmlns:a16="http://schemas.microsoft.com/office/drawing/2014/main" id="{0485D070-AC1D-D62C-63DC-D1DCB1ACECD0}"/>
                      </a:ext>
                    </a:extLst>
                  </p:cNvPr>
                  <p:cNvSpPr>
                    <a:spLocks/>
                  </p:cNvSpPr>
                  <p:nvPr/>
                </p:nvSpPr>
                <p:spPr bwMode="auto">
                  <a:xfrm>
                    <a:off x="5029767" y="2587852"/>
                    <a:ext cx="95133" cy="97496"/>
                  </a:xfrm>
                  <a:custGeom>
                    <a:avLst/>
                    <a:gdLst>
                      <a:gd name="T0" fmla="*/ 31 w 199"/>
                      <a:gd name="T1" fmla="*/ 0 h 209"/>
                      <a:gd name="T2" fmla="*/ 199 w 199"/>
                      <a:gd name="T3" fmla="*/ 178 h 209"/>
                      <a:gd name="T4" fmla="*/ 168 w 199"/>
                      <a:gd name="T5" fmla="*/ 209 h 209"/>
                      <a:gd name="T6" fmla="*/ 0 w 199"/>
                      <a:gd name="T7" fmla="*/ 31 h 209"/>
                      <a:gd name="T8" fmla="*/ 31 w 199"/>
                      <a:gd name="T9" fmla="*/ 0 h 209"/>
                    </a:gdLst>
                    <a:ahLst/>
                    <a:cxnLst>
                      <a:cxn ang="0">
                        <a:pos x="T0" y="T1"/>
                      </a:cxn>
                      <a:cxn ang="0">
                        <a:pos x="T2" y="T3"/>
                      </a:cxn>
                      <a:cxn ang="0">
                        <a:pos x="T4" y="T5"/>
                      </a:cxn>
                      <a:cxn ang="0">
                        <a:pos x="T6" y="T7"/>
                      </a:cxn>
                      <a:cxn ang="0">
                        <a:pos x="T8" y="T9"/>
                      </a:cxn>
                    </a:cxnLst>
                    <a:rect l="0" t="0" r="r" b="b"/>
                    <a:pathLst>
                      <a:path w="199" h="209">
                        <a:moveTo>
                          <a:pt x="31" y="0"/>
                        </a:moveTo>
                        <a:lnTo>
                          <a:pt x="199" y="178"/>
                        </a:lnTo>
                        <a:lnTo>
                          <a:pt x="168" y="209"/>
                        </a:lnTo>
                        <a:lnTo>
                          <a:pt x="0" y="31"/>
                        </a:lnTo>
                        <a:lnTo>
                          <a:pt x="31"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90" name="Freeform 206">
                    <a:extLst>
                      <a:ext uri="{FF2B5EF4-FFF2-40B4-BE49-F238E27FC236}">
                        <a16:creationId xmlns:a16="http://schemas.microsoft.com/office/drawing/2014/main" id="{7E91BD57-A9B1-C6C7-76CC-76FE085B32C0}"/>
                      </a:ext>
                    </a:extLst>
                  </p:cNvPr>
                  <p:cNvSpPr>
                    <a:spLocks/>
                  </p:cNvSpPr>
                  <p:nvPr/>
                </p:nvSpPr>
                <p:spPr bwMode="auto">
                  <a:xfrm>
                    <a:off x="5000929" y="2616112"/>
                    <a:ext cx="96575" cy="96082"/>
                  </a:xfrm>
                  <a:custGeom>
                    <a:avLst/>
                    <a:gdLst>
                      <a:gd name="T0" fmla="*/ 29 w 202"/>
                      <a:gd name="T1" fmla="*/ 0 h 203"/>
                      <a:gd name="T2" fmla="*/ 202 w 202"/>
                      <a:gd name="T3" fmla="*/ 173 h 203"/>
                      <a:gd name="T4" fmla="*/ 171 w 202"/>
                      <a:gd name="T5" fmla="*/ 203 h 203"/>
                      <a:gd name="T6" fmla="*/ 0 w 202"/>
                      <a:gd name="T7" fmla="*/ 30 h 203"/>
                      <a:gd name="T8" fmla="*/ 29 w 202"/>
                      <a:gd name="T9" fmla="*/ 0 h 203"/>
                    </a:gdLst>
                    <a:ahLst/>
                    <a:cxnLst>
                      <a:cxn ang="0">
                        <a:pos x="T0" y="T1"/>
                      </a:cxn>
                      <a:cxn ang="0">
                        <a:pos x="T2" y="T3"/>
                      </a:cxn>
                      <a:cxn ang="0">
                        <a:pos x="T4" y="T5"/>
                      </a:cxn>
                      <a:cxn ang="0">
                        <a:pos x="T6" y="T7"/>
                      </a:cxn>
                      <a:cxn ang="0">
                        <a:pos x="T8" y="T9"/>
                      </a:cxn>
                    </a:cxnLst>
                    <a:rect l="0" t="0" r="r" b="b"/>
                    <a:pathLst>
                      <a:path w="202" h="203">
                        <a:moveTo>
                          <a:pt x="29" y="0"/>
                        </a:moveTo>
                        <a:lnTo>
                          <a:pt x="202" y="173"/>
                        </a:lnTo>
                        <a:lnTo>
                          <a:pt x="171" y="203"/>
                        </a:lnTo>
                        <a:lnTo>
                          <a:pt x="0" y="30"/>
                        </a:lnTo>
                        <a:lnTo>
                          <a:pt x="29"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91" name="Freeform 207">
                    <a:extLst>
                      <a:ext uri="{FF2B5EF4-FFF2-40B4-BE49-F238E27FC236}">
                        <a16:creationId xmlns:a16="http://schemas.microsoft.com/office/drawing/2014/main" id="{7B57E952-57F1-824D-355D-F6E8E7098F76}"/>
                      </a:ext>
                    </a:extLst>
                  </p:cNvPr>
                  <p:cNvSpPr>
                    <a:spLocks/>
                  </p:cNvSpPr>
                  <p:nvPr/>
                </p:nvSpPr>
                <p:spPr bwMode="auto">
                  <a:xfrm>
                    <a:off x="4970664" y="2644376"/>
                    <a:ext cx="99457" cy="94670"/>
                  </a:xfrm>
                  <a:custGeom>
                    <a:avLst/>
                    <a:gdLst>
                      <a:gd name="T0" fmla="*/ 30 w 207"/>
                      <a:gd name="T1" fmla="*/ 0 h 200"/>
                      <a:gd name="T2" fmla="*/ 207 w 207"/>
                      <a:gd name="T3" fmla="*/ 168 h 200"/>
                      <a:gd name="T4" fmla="*/ 177 w 207"/>
                      <a:gd name="T5" fmla="*/ 200 h 200"/>
                      <a:gd name="T6" fmla="*/ 0 w 207"/>
                      <a:gd name="T7" fmla="*/ 31 h 200"/>
                      <a:gd name="T8" fmla="*/ 30 w 207"/>
                      <a:gd name="T9" fmla="*/ 0 h 200"/>
                    </a:gdLst>
                    <a:ahLst/>
                    <a:cxnLst>
                      <a:cxn ang="0">
                        <a:pos x="T0" y="T1"/>
                      </a:cxn>
                      <a:cxn ang="0">
                        <a:pos x="T2" y="T3"/>
                      </a:cxn>
                      <a:cxn ang="0">
                        <a:pos x="T4" y="T5"/>
                      </a:cxn>
                      <a:cxn ang="0">
                        <a:pos x="T6" y="T7"/>
                      </a:cxn>
                      <a:cxn ang="0">
                        <a:pos x="T8" y="T9"/>
                      </a:cxn>
                    </a:cxnLst>
                    <a:rect l="0" t="0" r="r" b="b"/>
                    <a:pathLst>
                      <a:path w="207" h="200">
                        <a:moveTo>
                          <a:pt x="30" y="0"/>
                        </a:moveTo>
                        <a:lnTo>
                          <a:pt x="207" y="168"/>
                        </a:lnTo>
                        <a:lnTo>
                          <a:pt x="177" y="200"/>
                        </a:lnTo>
                        <a:lnTo>
                          <a:pt x="0" y="31"/>
                        </a:lnTo>
                        <a:lnTo>
                          <a:pt x="30"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92" name="Freeform 208">
                    <a:extLst>
                      <a:ext uri="{FF2B5EF4-FFF2-40B4-BE49-F238E27FC236}">
                        <a16:creationId xmlns:a16="http://schemas.microsoft.com/office/drawing/2014/main" id="{83E9C3CD-5E9F-7F07-33F3-0055E5F8C493}"/>
                      </a:ext>
                    </a:extLst>
                  </p:cNvPr>
                  <p:cNvSpPr>
                    <a:spLocks/>
                  </p:cNvSpPr>
                  <p:nvPr/>
                </p:nvSpPr>
                <p:spPr bwMode="auto">
                  <a:xfrm>
                    <a:off x="4941833" y="2674041"/>
                    <a:ext cx="100898" cy="93256"/>
                  </a:xfrm>
                  <a:custGeom>
                    <a:avLst/>
                    <a:gdLst>
                      <a:gd name="T0" fmla="*/ 29 w 209"/>
                      <a:gd name="T1" fmla="*/ 0 h 196"/>
                      <a:gd name="T2" fmla="*/ 209 w 209"/>
                      <a:gd name="T3" fmla="*/ 164 h 196"/>
                      <a:gd name="T4" fmla="*/ 181 w 209"/>
                      <a:gd name="T5" fmla="*/ 196 h 196"/>
                      <a:gd name="T6" fmla="*/ 0 w 209"/>
                      <a:gd name="T7" fmla="*/ 32 h 196"/>
                      <a:gd name="T8" fmla="*/ 29 w 209"/>
                      <a:gd name="T9" fmla="*/ 0 h 196"/>
                    </a:gdLst>
                    <a:ahLst/>
                    <a:cxnLst>
                      <a:cxn ang="0">
                        <a:pos x="T0" y="T1"/>
                      </a:cxn>
                      <a:cxn ang="0">
                        <a:pos x="T2" y="T3"/>
                      </a:cxn>
                      <a:cxn ang="0">
                        <a:pos x="T4" y="T5"/>
                      </a:cxn>
                      <a:cxn ang="0">
                        <a:pos x="T6" y="T7"/>
                      </a:cxn>
                      <a:cxn ang="0">
                        <a:pos x="T8" y="T9"/>
                      </a:cxn>
                    </a:cxnLst>
                    <a:rect l="0" t="0" r="r" b="b"/>
                    <a:pathLst>
                      <a:path w="209" h="196">
                        <a:moveTo>
                          <a:pt x="29" y="0"/>
                        </a:moveTo>
                        <a:lnTo>
                          <a:pt x="209" y="164"/>
                        </a:lnTo>
                        <a:lnTo>
                          <a:pt x="181" y="196"/>
                        </a:lnTo>
                        <a:lnTo>
                          <a:pt x="0" y="32"/>
                        </a:lnTo>
                        <a:lnTo>
                          <a:pt x="29"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93" name="Freeform 209">
                    <a:extLst>
                      <a:ext uri="{FF2B5EF4-FFF2-40B4-BE49-F238E27FC236}">
                        <a16:creationId xmlns:a16="http://schemas.microsoft.com/office/drawing/2014/main" id="{38038E49-AE21-28ED-9F09-2BFA7261EE44}"/>
                      </a:ext>
                    </a:extLst>
                  </p:cNvPr>
                  <p:cNvSpPr>
                    <a:spLocks/>
                  </p:cNvSpPr>
                  <p:nvPr/>
                </p:nvSpPr>
                <p:spPr bwMode="auto">
                  <a:xfrm>
                    <a:off x="4914435" y="2705119"/>
                    <a:ext cx="102340" cy="90429"/>
                  </a:xfrm>
                  <a:custGeom>
                    <a:avLst/>
                    <a:gdLst>
                      <a:gd name="T0" fmla="*/ 27 w 212"/>
                      <a:gd name="T1" fmla="*/ 0 h 192"/>
                      <a:gd name="T2" fmla="*/ 212 w 212"/>
                      <a:gd name="T3" fmla="*/ 159 h 192"/>
                      <a:gd name="T4" fmla="*/ 184 w 212"/>
                      <a:gd name="T5" fmla="*/ 192 h 192"/>
                      <a:gd name="T6" fmla="*/ 0 w 212"/>
                      <a:gd name="T7" fmla="*/ 33 h 192"/>
                      <a:gd name="T8" fmla="*/ 27 w 212"/>
                      <a:gd name="T9" fmla="*/ 0 h 192"/>
                    </a:gdLst>
                    <a:ahLst/>
                    <a:cxnLst>
                      <a:cxn ang="0">
                        <a:pos x="T0" y="T1"/>
                      </a:cxn>
                      <a:cxn ang="0">
                        <a:pos x="T2" y="T3"/>
                      </a:cxn>
                      <a:cxn ang="0">
                        <a:pos x="T4" y="T5"/>
                      </a:cxn>
                      <a:cxn ang="0">
                        <a:pos x="T6" y="T7"/>
                      </a:cxn>
                      <a:cxn ang="0">
                        <a:pos x="T8" y="T9"/>
                      </a:cxn>
                    </a:cxnLst>
                    <a:rect l="0" t="0" r="r" b="b"/>
                    <a:pathLst>
                      <a:path w="212" h="192">
                        <a:moveTo>
                          <a:pt x="27" y="0"/>
                        </a:moveTo>
                        <a:lnTo>
                          <a:pt x="212" y="159"/>
                        </a:lnTo>
                        <a:lnTo>
                          <a:pt x="184" y="192"/>
                        </a:lnTo>
                        <a:lnTo>
                          <a:pt x="0" y="33"/>
                        </a:lnTo>
                        <a:lnTo>
                          <a:pt x="27"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94" name="Freeform 210">
                    <a:extLst>
                      <a:ext uri="{FF2B5EF4-FFF2-40B4-BE49-F238E27FC236}">
                        <a16:creationId xmlns:a16="http://schemas.microsoft.com/office/drawing/2014/main" id="{FFFA9C75-6A3C-B69D-AF29-DDB5C1DFD352}"/>
                      </a:ext>
                    </a:extLst>
                  </p:cNvPr>
                  <p:cNvSpPr>
                    <a:spLocks/>
                  </p:cNvSpPr>
                  <p:nvPr/>
                </p:nvSpPr>
                <p:spPr bwMode="auto">
                  <a:xfrm>
                    <a:off x="4887048" y="2734796"/>
                    <a:ext cx="105223" cy="89017"/>
                  </a:xfrm>
                  <a:custGeom>
                    <a:avLst/>
                    <a:gdLst>
                      <a:gd name="T0" fmla="*/ 27 w 217"/>
                      <a:gd name="T1" fmla="*/ 0 h 189"/>
                      <a:gd name="T2" fmla="*/ 217 w 217"/>
                      <a:gd name="T3" fmla="*/ 155 h 189"/>
                      <a:gd name="T4" fmla="*/ 190 w 217"/>
                      <a:gd name="T5" fmla="*/ 189 h 189"/>
                      <a:gd name="T6" fmla="*/ 0 w 217"/>
                      <a:gd name="T7" fmla="*/ 35 h 189"/>
                      <a:gd name="T8" fmla="*/ 27 w 217"/>
                      <a:gd name="T9" fmla="*/ 0 h 189"/>
                    </a:gdLst>
                    <a:ahLst/>
                    <a:cxnLst>
                      <a:cxn ang="0">
                        <a:pos x="T0" y="T1"/>
                      </a:cxn>
                      <a:cxn ang="0">
                        <a:pos x="T2" y="T3"/>
                      </a:cxn>
                      <a:cxn ang="0">
                        <a:pos x="T4" y="T5"/>
                      </a:cxn>
                      <a:cxn ang="0">
                        <a:pos x="T6" y="T7"/>
                      </a:cxn>
                      <a:cxn ang="0">
                        <a:pos x="T8" y="T9"/>
                      </a:cxn>
                    </a:cxnLst>
                    <a:rect l="0" t="0" r="r" b="b"/>
                    <a:pathLst>
                      <a:path w="217" h="189">
                        <a:moveTo>
                          <a:pt x="27" y="0"/>
                        </a:moveTo>
                        <a:lnTo>
                          <a:pt x="217" y="155"/>
                        </a:lnTo>
                        <a:lnTo>
                          <a:pt x="190" y="189"/>
                        </a:lnTo>
                        <a:lnTo>
                          <a:pt x="0" y="35"/>
                        </a:lnTo>
                        <a:lnTo>
                          <a:pt x="27"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95" name="Freeform 158">
                    <a:extLst>
                      <a:ext uri="{FF2B5EF4-FFF2-40B4-BE49-F238E27FC236}">
                        <a16:creationId xmlns:a16="http://schemas.microsoft.com/office/drawing/2014/main" id="{14C547B8-7900-4E58-0B5E-7EAC4E842442}"/>
                      </a:ext>
                    </a:extLst>
                  </p:cNvPr>
                  <p:cNvSpPr>
                    <a:spLocks/>
                  </p:cNvSpPr>
                  <p:nvPr/>
                </p:nvSpPr>
                <p:spPr bwMode="auto">
                  <a:xfrm>
                    <a:off x="7206283" y="2720680"/>
                    <a:ext cx="100898" cy="93256"/>
                  </a:xfrm>
                  <a:custGeom>
                    <a:avLst/>
                    <a:gdLst>
                      <a:gd name="T0" fmla="*/ 208 w 208"/>
                      <a:gd name="T1" fmla="*/ 32 h 197"/>
                      <a:gd name="T2" fmla="*/ 28 w 208"/>
                      <a:gd name="T3" fmla="*/ 197 h 197"/>
                      <a:gd name="T4" fmla="*/ 0 w 208"/>
                      <a:gd name="T5" fmla="*/ 165 h 197"/>
                      <a:gd name="T6" fmla="*/ 180 w 208"/>
                      <a:gd name="T7" fmla="*/ 0 h 197"/>
                      <a:gd name="T8" fmla="*/ 208 w 208"/>
                      <a:gd name="T9" fmla="*/ 32 h 197"/>
                    </a:gdLst>
                    <a:ahLst/>
                    <a:cxnLst>
                      <a:cxn ang="0">
                        <a:pos x="T0" y="T1"/>
                      </a:cxn>
                      <a:cxn ang="0">
                        <a:pos x="T2" y="T3"/>
                      </a:cxn>
                      <a:cxn ang="0">
                        <a:pos x="T4" y="T5"/>
                      </a:cxn>
                      <a:cxn ang="0">
                        <a:pos x="T6" y="T7"/>
                      </a:cxn>
                      <a:cxn ang="0">
                        <a:pos x="T8" y="T9"/>
                      </a:cxn>
                    </a:cxnLst>
                    <a:rect l="0" t="0" r="r" b="b"/>
                    <a:pathLst>
                      <a:path w="208" h="197">
                        <a:moveTo>
                          <a:pt x="208" y="32"/>
                        </a:moveTo>
                        <a:lnTo>
                          <a:pt x="28" y="197"/>
                        </a:lnTo>
                        <a:lnTo>
                          <a:pt x="0" y="165"/>
                        </a:lnTo>
                        <a:lnTo>
                          <a:pt x="180" y="0"/>
                        </a:lnTo>
                        <a:lnTo>
                          <a:pt x="208" y="3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96" name="Freeform 159">
                    <a:extLst>
                      <a:ext uri="{FF2B5EF4-FFF2-40B4-BE49-F238E27FC236}">
                        <a16:creationId xmlns:a16="http://schemas.microsoft.com/office/drawing/2014/main" id="{F618E61B-16BB-B8BB-8D5B-2AB2DCE76F56}"/>
                      </a:ext>
                    </a:extLst>
                  </p:cNvPr>
                  <p:cNvSpPr>
                    <a:spLocks/>
                  </p:cNvSpPr>
                  <p:nvPr/>
                </p:nvSpPr>
                <p:spPr bwMode="auto">
                  <a:xfrm>
                    <a:off x="7180340" y="2689592"/>
                    <a:ext cx="99457" cy="96082"/>
                  </a:xfrm>
                  <a:custGeom>
                    <a:avLst/>
                    <a:gdLst>
                      <a:gd name="T0" fmla="*/ 205 w 205"/>
                      <a:gd name="T1" fmla="*/ 31 h 203"/>
                      <a:gd name="T2" fmla="*/ 30 w 205"/>
                      <a:gd name="T3" fmla="*/ 203 h 203"/>
                      <a:gd name="T4" fmla="*/ 0 w 205"/>
                      <a:gd name="T5" fmla="*/ 171 h 203"/>
                      <a:gd name="T6" fmla="*/ 176 w 205"/>
                      <a:gd name="T7" fmla="*/ 0 h 203"/>
                      <a:gd name="T8" fmla="*/ 205 w 205"/>
                      <a:gd name="T9" fmla="*/ 31 h 203"/>
                    </a:gdLst>
                    <a:ahLst/>
                    <a:cxnLst>
                      <a:cxn ang="0">
                        <a:pos x="T0" y="T1"/>
                      </a:cxn>
                      <a:cxn ang="0">
                        <a:pos x="T2" y="T3"/>
                      </a:cxn>
                      <a:cxn ang="0">
                        <a:pos x="T4" y="T5"/>
                      </a:cxn>
                      <a:cxn ang="0">
                        <a:pos x="T6" y="T7"/>
                      </a:cxn>
                      <a:cxn ang="0">
                        <a:pos x="T8" y="T9"/>
                      </a:cxn>
                    </a:cxnLst>
                    <a:rect l="0" t="0" r="r" b="b"/>
                    <a:pathLst>
                      <a:path w="205" h="203">
                        <a:moveTo>
                          <a:pt x="205" y="31"/>
                        </a:moveTo>
                        <a:lnTo>
                          <a:pt x="30" y="203"/>
                        </a:lnTo>
                        <a:lnTo>
                          <a:pt x="0" y="171"/>
                        </a:lnTo>
                        <a:lnTo>
                          <a:pt x="176" y="0"/>
                        </a:lnTo>
                        <a:lnTo>
                          <a:pt x="205" y="3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97" name="Freeform 160">
                    <a:extLst>
                      <a:ext uri="{FF2B5EF4-FFF2-40B4-BE49-F238E27FC236}">
                        <a16:creationId xmlns:a16="http://schemas.microsoft.com/office/drawing/2014/main" id="{683302A6-34A4-A08D-414D-41248AED8EA2}"/>
                      </a:ext>
                    </a:extLst>
                  </p:cNvPr>
                  <p:cNvSpPr>
                    <a:spLocks/>
                  </p:cNvSpPr>
                  <p:nvPr/>
                </p:nvSpPr>
                <p:spPr bwMode="auto">
                  <a:xfrm>
                    <a:off x="7155834" y="2659918"/>
                    <a:ext cx="95133" cy="97496"/>
                  </a:xfrm>
                  <a:custGeom>
                    <a:avLst/>
                    <a:gdLst>
                      <a:gd name="T0" fmla="*/ 199 w 199"/>
                      <a:gd name="T1" fmla="*/ 31 h 206"/>
                      <a:gd name="T2" fmla="*/ 29 w 199"/>
                      <a:gd name="T3" fmla="*/ 206 h 206"/>
                      <a:gd name="T4" fmla="*/ 0 w 199"/>
                      <a:gd name="T5" fmla="*/ 176 h 206"/>
                      <a:gd name="T6" fmla="*/ 170 w 199"/>
                      <a:gd name="T7" fmla="*/ 0 h 206"/>
                      <a:gd name="T8" fmla="*/ 199 w 199"/>
                      <a:gd name="T9" fmla="*/ 31 h 206"/>
                    </a:gdLst>
                    <a:ahLst/>
                    <a:cxnLst>
                      <a:cxn ang="0">
                        <a:pos x="T0" y="T1"/>
                      </a:cxn>
                      <a:cxn ang="0">
                        <a:pos x="T2" y="T3"/>
                      </a:cxn>
                      <a:cxn ang="0">
                        <a:pos x="T4" y="T5"/>
                      </a:cxn>
                      <a:cxn ang="0">
                        <a:pos x="T6" y="T7"/>
                      </a:cxn>
                      <a:cxn ang="0">
                        <a:pos x="T8" y="T9"/>
                      </a:cxn>
                    </a:cxnLst>
                    <a:rect l="0" t="0" r="r" b="b"/>
                    <a:pathLst>
                      <a:path w="199" h="206">
                        <a:moveTo>
                          <a:pt x="199" y="31"/>
                        </a:moveTo>
                        <a:lnTo>
                          <a:pt x="29" y="206"/>
                        </a:lnTo>
                        <a:lnTo>
                          <a:pt x="0" y="176"/>
                        </a:lnTo>
                        <a:lnTo>
                          <a:pt x="170" y="0"/>
                        </a:lnTo>
                        <a:lnTo>
                          <a:pt x="199" y="3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98" name="Freeform 161">
                    <a:extLst>
                      <a:ext uri="{FF2B5EF4-FFF2-40B4-BE49-F238E27FC236}">
                        <a16:creationId xmlns:a16="http://schemas.microsoft.com/office/drawing/2014/main" id="{40A06D3C-59EA-778D-20BE-FD4D036C6E8E}"/>
                      </a:ext>
                    </a:extLst>
                  </p:cNvPr>
                  <p:cNvSpPr>
                    <a:spLocks/>
                  </p:cNvSpPr>
                  <p:nvPr/>
                </p:nvSpPr>
                <p:spPr bwMode="auto">
                  <a:xfrm>
                    <a:off x="7128458" y="2631657"/>
                    <a:ext cx="95133" cy="97495"/>
                  </a:xfrm>
                  <a:custGeom>
                    <a:avLst/>
                    <a:gdLst>
                      <a:gd name="T0" fmla="*/ 198 w 198"/>
                      <a:gd name="T1" fmla="*/ 29 h 208"/>
                      <a:gd name="T2" fmla="*/ 31 w 198"/>
                      <a:gd name="T3" fmla="*/ 208 h 208"/>
                      <a:gd name="T4" fmla="*/ 0 w 198"/>
                      <a:gd name="T5" fmla="*/ 179 h 208"/>
                      <a:gd name="T6" fmla="*/ 166 w 198"/>
                      <a:gd name="T7" fmla="*/ 0 h 208"/>
                      <a:gd name="T8" fmla="*/ 198 w 198"/>
                      <a:gd name="T9" fmla="*/ 29 h 208"/>
                    </a:gdLst>
                    <a:ahLst/>
                    <a:cxnLst>
                      <a:cxn ang="0">
                        <a:pos x="T0" y="T1"/>
                      </a:cxn>
                      <a:cxn ang="0">
                        <a:pos x="T2" y="T3"/>
                      </a:cxn>
                      <a:cxn ang="0">
                        <a:pos x="T4" y="T5"/>
                      </a:cxn>
                      <a:cxn ang="0">
                        <a:pos x="T6" y="T7"/>
                      </a:cxn>
                      <a:cxn ang="0">
                        <a:pos x="T8" y="T9"/>
                      </a:cxn>
                    </a:cxnLst>
                    <a:rect l="0" t="0" r="r" b="b"/>
                    <a:pathLst>
                      <a:path w="198" h="208">
                        <a:moveTo>
                          <a:pt x="198" y="29"/>
                        </a:moveTo>
                        <a:lnTo>
                          <a:pt x="31" y="208"/>
                        </a:lnTo>
                        <a:lnTo>
                          <a:pt x="0" y="179"/>
                        </a:lnTo>
                        <a:lnTo>
                          <a:pt x="166" y="0"/>
                        </a:lnTo>
                        <a:lnTo>
                          <a:pt x="198" y="2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99" name="Freeform 162">
                    <a:extLst>
                      <a:ext uri="{FF2B5EF4-FFF2-40B4-BE49-F238E27FC236}">
                        <a16:creationId xmlns:a16="http://schemas.microsoft.com/office/drawing/2014/main" id="{C4CE6265-525F-568E-E7F0-4E786E4DDBF7}"/>
                      </a:ext>
                    </a:extLst>
                  </p:cNvPr>
                  <p:cNvSpPr>
                    <a:spLocks/>
                  </p:cNvSpPr>
                  <p:nvPr/>
                </p:nvSpPr>
                <p:spPr bwMode="auto">
                  <a:xfrm>
                    <a:off x="7099636" y="2601987"/>
                    <a:ext cx="93692" cy="100322"/>
                  </a:xfrm>
                  <a:custGeom>
                    <a:avLst/>
                    <a:gdLst>
                      <a:gd name="T0" fmla="*/ 194 w 194"/>
                      <a:gd name="T1" fmla="*/ 29 h 213"/>
                      <a:gd name="T2" fmla="*/ 32 w 194"/>
                      <a:gd name="T3" fmla="*/ 213 h 213"/>
                      <a:gd name="T4" fmla="*/ 0 w 194"/>
                      <a:gd name="T5" fmla="*/ 184 h 213"/>
                      <a:gd name="T6" fmla="*/ 162 w 194"/>
                      <a:gd name="T7" fmla="*/ 0 h 213"/>
                      <a:gd name="T8" fmla="*/ 194 w 194"/>
                      <a:gd name="T9" fmla="*/ 29 h 213"/>
                    </a:gdLst>
                    <a:ahLst/>
                    <a:cxnLst>
                      <a:cxn ang="0">
                        <a:pos x="T0" y="T1"/>
                      </a:cxn>
                      <a:cxn ang="0">
                        <a:pos x="T2" y="T3"/>
                      </a:cxn>
                      <a:cxn ang="0">
                        <a:pos x="T4" y="T5"/>
                      </a:cxn>
                      <a:cxn ang="0">
                        <a:pos x="T6" y="T7"/>
                      </a:cxn>
                      <a:cxn ang="0">
                        <a:pos x="T8" y="T9"/>
                      </a:cxn>
                    </a:cxnLst>
                    <a:rect l="0" t="0" r="r" b="b"/>
                    <a:pathLst>
                      <a:path w="194" h="213">
                        <a:moveTo>
                          <a:pt x="194" y="29"/>
                        </a:moveTo>
                        <a:lnTo>
                          <a:pt x="32" y="213"/>
                        </a:lnTo>
                        <a:lnTo>
                          <a:pt x="0" y="184"/>
                        </a:lnTo>
                        <a:lnTo>
                          <a:pt x="162" y="0"/>
                        </a:lnTo>
                        <a:lnTo>
                          <a:pt x="194" y="2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00" name="Freeform 163">
                    <a:extLst>
                      <a:ext uri="{FF2B5EF4-FFF2-40B4-BE49-F238E27FC236}">
                        <a16:creationId xmlns:a16="http://schemas.microsoft.com/office/drawing/2014/main" id="{0FCFAC52-3648-0C48-012A-B1D8246C9234}"/>
                      </a:ext>
                    </a:extLst>
                  </p:cNvPr>
                  <p:cNvSpPr>
                    <a:spLocks/>
                  </p:cNvSpPr>
                  <p:nvPr/>
                </p:nvSpPr>
                <p:spPr bwMode="auto">
                  <a:xfrm>
                    <a:off x="7070797" y="2575144"/>
                    <a:ext cx="92250" cy="101734"/>
                  </a:xfrm>
                  <a:custGeom>
                    <a:avLst/>
                    <a:gdLst>
                      <a:gd name="T0" fmla="*/ 190 w 190"/>
                      <a:gd name="T1" fmla="*/ 29 h 217"/>
                      <a:gd name="T2" fmla="*/ 34 w 190"/>
                      <a:gd name="T3" fmla="*/ 217 h 217"/>
                      <a:gd name="T4" fmla="*/ 0 w 190"/>
                      <a:gd name="T5" fmla="*/ 189 h 217"/>
                      <a:gd name="T6" fmla="*/ 157 w 190"/>
                      <a:gd name="T7" fmla="*/ 0 h 217"/>
                      <a:gd name="T8" fmla="*/ 190 w 190"/>
                      <a:gd name="T9" fmla="*/ 29 h 217"/>
                    </a:gdLst>
                    <a:ahLst/>
                    <a:cxnLst>
                      <a:cxn ang="0">
                        <a:pos x="T0" y="T1"/>
                      </a:cxn>
                      <a:cxn ang="0">
                        <a:pos x="T2" y="T3"/>
                      </a:cxn>
                      <a:cxn ang="0">
                        <a:pos x="T4" y="T5"/>
                      </a:cxn>
                      <a:cxn ang="0">
                        <a:pos x="T6" y="T7"/>
                      </a:cxn>
                      <a:cxn ang="0">
                        <a:pos x="T8" y="T9"/>
                      </a:cxn>
                    </a:cxnLst>
                    <a:rect l="0" t="0" r="r" b="b"/>
                    <a:pathLst>
                      <a:path w="190" h="217">
                        <a:moveTo>
                          <a:pt x="190" y="29"/>
                        </a:moveTo>
                        <a:lnTo>
                          <a:pt x="34" y="217"/>
                        </a:lnTo>
                        <a:lnTo>
                          <a:pt x="0" y="189"/>
                        </a:lnTo>
                        <a:lnTo>
                          <a:pt x="157" y="0"/>
                        </a:lnTo>
                        <a:lnTo>
                          <a:pt x="190" y="2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01" name="Freeform 164">
                    <a:extLst>
                      <a:ext uri="{FF2B5EF4-FFF2-40B4-BE49-F238E27FC236}">
                        <a16:creationId xmlns:a16="http://schemas.microsoft.com/office/drawing/2014/main" id="{B1D18E25-3D81-B198-038B-2063DDB3A92C}"/>
                      </a:ext>
                    </a:extLst>
                  </p:cNvPr>
                  <p:cNvSpPr>
                    <a:spLocks/>
                  </p:cNvSpPr>
                  <p:nvPr/>
                </p:nvSpPr>
                <p:spPr bwMode="auto">
                  <a:xfrm>
                    <a:off x="7041957" y="2548297"/>
                    <a:ext cx="89367" cy="103148"/>
                  </a:xfrm>
                  <a:custGeom>
                    <a:avLst/>
                    <a:gdLst>
                      <a:gd name="T0" fmla="*/ 185 w 185"/>
                      <a:gd name="T1" fmla="*/ 27 h 219"/>
                      <a:gd name="T2" fmla="*/ 33 w 185"/>
                      <a:gd name="T3" fmla="*/ 219 h 219"/>
                      <a:gd name="T4" fmla="*/ 0 w 185"/>
                      <a:gd name="T5" fmla="*/ 192 h 219"/>
                      <a:gd name="T6" fmla="*/ 151 w 185"/>
                      <a:gd name="T7" fmla="*/ 0 h 219"/>
                      <a:gd name="T8" fmla="*/ 185 w 185"/>
                      <a:gd name="T9" fmla="*/ 27 h 219"/>
                    </a:gdLst>
                    <a:ahLst/>
                    <a:cxnLst>
                      <a:cxn ang="0">
                        <a:pos x="T0" y="T1"/>
                      </a:cxn>
                      <a:cxn ang="0">
                        <a:pos x="T2" y="T3"/>
                      </a:cxn>
                      <a:cxn ang="0">
                        <a:pos x="T4" y="T5"/>
                      </a:cxn>
                      <a:cxn ang="0">
                        <a:pos x="T6" y="T7"/>
                      </a:cxn>
                      <a:cxn ang="0">
                        <a:pos x="T8" y="T9"/>
                      </a:cxn>
                    </a:cxnLst>
                    <a:rect l="0" t="0" r="r" b="b"/>
                    <a:pathLst>
                      <a:path w="185" h="219">
                        <a:moveTo>
                          <a:pt x="185" y="27"/>
                        </a:moveTo>
                        <a:lnTo>
                          <a:pt x="33" y="219"/>
                        </a:lnTo>
                        <a:lnTo>
                          <a:pt x="0" y="192"/>
                        </a:lnTo>
                        <a:lnTo>
                          <a:pt x="151" y="0"/>
                        </a:lnTo>
                        <a:lnTo>
                          <a:pt x="185" y="2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02" name="Freeform 165">
                    <a:extLst>
                      <a:ext uri="{FF2B5EF4-FFF2-40B4-BE49-F238E27FC236}">
                        <a16:creationId xmlns:a16="http://schemas.microsoft.com/office/drawing/2014/main" id="{C59521B5-65AB-3E24-3D85-0F5C5B794EA6}"/>
                      </a:ext>
                    </a:extLst>
                  </p:cNvPr>
                  <p:cNvSpPr>
                    <a:spLocks/>
                  </p:cNvSpPr>
                  <p:nvPr/>
                </p:nvSpPr>
                <p:spPr bwMode="auto">
                  <a:xfrm>
                    <a:off x="7013116" y="2522865"/>
                    <a:ext cx="86484" cy="104560"/>
                  </a:xfrm>
                  <a:custGeom>
                    <a:avLst/>
                    <a:gdLst>
                      <a:gd name="T0" fmla="*/ 180 w 180"/>
                      <a:gd name="T1" fmla="*/ 25 h 222"/>
                      <a:gd name="T2" fmla="*/ 33 w 180"/>
                      <a:gd name="T3" fmla="*/ 222 h 222"/>
                      <a:gd name="T4" fmla="*/ 0 w 180"/>
                      <a:gd name="T5" fmla="*/ 196 h 222"/>
                      <a:gd name="T6" fmla="*/ 146 w 180"/>
                      <a:gd name="T7" fmla="*/ 0 h 222"/>
                      <a:gd name="T8" fmla="*/ 180 w 180"/>
                      <a:gd name="T9" fmla="*/ 25 h 222"/>
                    </a:gdLst>
                    <a:ahLst/>
                    <a:cxnLst>
                      <a:cxn ang="0">
                        <a:pos x="T0" y="T1"/>
                      </a:cxn>
                      <a:cxn ang="0">
                        <a:pos x="T2" y="T3"/>
                      </a:cxn>
                      <a:cxn ang="0">
                        <a:pos x="T4" y="T5"/>
                      </a:cxn>
                      <a:cxn ang="0">
                        <a:pos x="T6" y="T7"/>
                      </a:cxn>
                      <a:cxn ang="0">
                        <a:pos x="T8" y="T9"/>
                      </a:cxn>
                    </a:cxnLst>
                    <a:rect l="0" t="0" r="r" b="b"/>
                    <a:pathLst>
                      <a:path w="180" h="222">
                        <a:moveTo>
                          <a:pt x="180" y="25"/>
                        </a:moveTo>
                        <a:lnTo>
                          <a:pt x="33" y="222"/>
                        </a:lnTo>
                        <a:lnTo>
                          <a:pt x="0" y="196"/>
                        </a:lnTo>
                        <a:lnTo>
                          <a:pt x="146" y="0"/>
                        </a:lnTo>
                        <a:lnTo>
                          <a:pt x="180" y="2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03" name="Freeform 166">
                    <a:extLst>
                      <a:ext uri="{FF2B5EF4-FFF2-40B4-BE49-F238E27FC236}">
                        <a16:creationId xmlns:a16="http://schemas.microsoft.com/office/drawing/2014/main" id="{38A52CC1-D7A8-3E0B-6684-12664579041D}"/>
                      </a:ext>
                    </a:extLst>
                  </p:cNvPr>
                  <p:cNvSpPr>
                    <a:spLocks/>
                  </p:cNvSpPr>
                  <p:nvPr/>
                </p:nvSpPr>
                <p:spPr bwMode="auto">
                  <a:xfrm>
                    <a:off x="6982863" y="2497429"/>
                    <a:ext cx="83601" cy="105974"/>
                  </a:xfrm>
                  <a:custGeom>
                    <a:avLst/>
                    <a:gdLst>
                      <a:gd name="T0" fmla="*/ 176 w 176"/>
                      <a:gd name="T1" fmla="*/ 26 h 226"/>
                      <a:gd name="T2" fmla="*/ 34 w 176"/>
                      <a:gd name="T3" fmla="*/ 226 h 226"/>
                      <a:gd name="T4" fmla="*/ 0 w 176"/>
                      <a:gd name="T5" fmla="*/ 200 h 226"/>
                      <a:gd name="T6" fmla="*/ 142 w 176"/>
                      <a:gd name="T7" fmla="*/ 0 h 226"/>
                      <a:gd name="T8" fmla="*/ 176 w 176"/>
                      <a:gd name="T9" fmla="*/ 26 h 226"/>
                    </a:gdLst>
                    <a:ahLst/>
                    <a:cxnLst>
                      <a:cxn ang="0">
                        <a:pos x="T0" y="T1"/>
                      </a:cxn>
                      <a:cxn ang="0">
                        <a:pos x="T2" y="T3"/>
                      </a:cxn>
                      <a:cxn ang="0">
                        <a:pos x="T4" y="T5"/>
                      </a:cxn>
                      <a:cxn ang="0">
                        <a:pos x="T6" y="T7"/>
                      </a:cxn>
                      <a:cxn ang="0">
                        <a:pos x="T8" y="T9"/>
                      </a:cxn>
                    </a:cxnLst>
                    <a:rect l="0" t="0" r="r" b="b"/>
                    <a:pathLst>
                      <a:path w="176" h="226">
                        <a:moveTo>
                          <a:pt x="176" y="26"/>
                        </a:moveTo>
                        <a:lnTo>
                          <a:pt x="34" y="226"/>
                        </a:lnTo>
                        <a:lnTo>
                          <a:pt x="0" y="200"/>
                        </a:lnTo>
                        <a:lnTo>
                          <a:pt x="142" y="0"/>
                        </a:lnTo>
                        <a:lnTo>
                          <a:pt x="176" y="2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04" name="Freeform 167">
                    <a:extLst>
                      <a:ext uri="{FF2B5EF4-FFF2-40B4-BE49-F238E27FC236}">
                        <a16:creationId xmlns:a16="http://schemas.microsoft.com/office/drawing/2014/main" id="{51B1111A-944D-9F52-A230-CCD382523431}"/>
                      </a:ext>
                    </a:extLst>
                  </p:cNvPr>
                  <p:cNvSpPr>
                    <a:spLocks/>
                  </p:cNvSpPr>
                  <p:nvPr/>
                </p:nvSpPr>
                <p:spPr bwMode="auto">
                  <a:xfrm>
                    <a:off x="6951132" y="2473408"/>
                    <a:ext cx="82159" cy="107386"/>
                  </a:xfrm>
                  <a:custGeom>
                    <a:avLst/>
                    <a:gdLst>
                      <a:gd name="T0" fmla="*/ 172 w 172"/>
                      <a:gd name="T1" fmla="*/ 24 h 228"/>
                      <a:gd name="T2" fmla="*/ 35 w 172"/>
                      <a:gd name="T3" fmla="*/ 228 h 228"/>
                      <a:gd name="T4" fmla="*/ 0 w 172"/>
                      <a:gd name="T5" fmla="*/ 204 h 228"/>
                      <a:gd name="T6" fmla="*/ 136 w 172"/>
                      <a:gd name="T7" fmla="*/ 0 h 228"/>
                      <a:gd name="T8" fmla="*/ 172 w 172"/>
                      <a:gd name="T9" fmla="*/ 24 h 228"/>
                    </a:gdLst>
                    <a:ahLst/>
                    <a:cxnLst>
                      <a:cxn ang="0">
                        <a:pos x="T0" y="T1"/>
                      </a:cxn>
                      <a:cxn ang="0">
                        <a:pos x="T2" y="T3"/>
                      </a:cxn>
                      <a:cxn ang="0">
                        <a:pos x="T4" y="T5"/>
                      </a:cxn>
                      <a:cxn ang="0">
                        <a:pos x="T6" y="T7"/>
                      </a:cxn>
                      <a:cxn ang="0">
                        <a:pos x="T8" y="T9"/>
                      </a:cxn>
                    </a:cxnLst>
                    <a:rect l="0" t="0" r="r" b="b"/>
                    <a:pathLst>
                      <a:path w="172" h="228">
                        <a:moveTo>
                          <a:pt x="172" y="24"/>
                        </a:moveTo>
                        <a:lnTo>
                          <a:pt x="35" y="228"/>
                        </a:lnTo>
                        <a:lnTo>
                          <a:pt x="0" y="204"/>
                        </a:lnTo>
                        <a:lnTo>
                          <a:pt x="136" y="0"/>
                        </a:lnTo>
                        <a:lnTo>
                          <a:pt x="172" y="2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05" name="Freeform 168">
                    <a:extLst>
                      <a:ext uri="{FF2B5EF4-FFF2-40B4-BE49-F238E27FC236}">
                        <a16:creationId xmlns:a16="http://schemas.microsoft.com/office/drawing/2014/main" id="{A5DFD3A1-D25F-C5EA-9A6D-D38C79CA8A08}"/>
                      </a:ext>
                    </a:extLst>
                  </p:cNvPr>
                  <p:cNvSpPr>
                    <a:spLocks/>
                  </p:cNvSpPr>
                  <p:nvPr/>
                </p:nvSpPr>
                <p:spPr bwMode="auto">
                  <a:xfrm>
                    <a:off x="6919407" y="2449385"/>
                    <a:ext cx="80718" cy="108798"/>
                  </a:xfrm>
                  <a:custGeom>
                    <a:avLst/>
                    <a:gdLst>
                      <a:gd name="T0" fmla="*/ 167 w 167"/>
                      <a:gd name="T1" fmla="*/ 23 h 230"/>
                      <a:gd name="T2" fmla="*/ 36 w 167"/>
                      <a:gd name="T3" fmla="*/ 230 h 230"/>
                      <a:gd name="T4" fmla="*/ 0 w 167"/>
                      <a:gd name="T5" fmla="*/ 207 h 230"/>
                      <a:gd name="T6" fmla="*/ 131 w 167"/>
                      <a:gd name="T7" fmla="*/ 0 h 230"/>
                      <a:gd name="T8" fmla="*/ 167 w 167"/>
                      <a:gd name="T9" fmla="*/ 23 h 230"/>
                    </a:gdLst>
                    <a:ahLst/>
                    <a:cxnLst>
                      <a:cxn ang="0">
                        <a:pos x="T0" y="T1"/>
                      </a:cxn>
                      <a:cxn ang="0">
                        <a:pos x="T2" y="T3"/>
                      </a:cxn>
                      <a:cxn ang="0">
                        <a:pos x="T4" y="T5"/>
                      </a:cxn>
                      <a:cxn ang="0">
                        <a:pos x="T6" y="T7"/>
                      </a:cxn>
                      <a:cxn ang="0">
                        <a:pos x="T8" y="T9"/>
                      </a:cxn>
                    </a:cxnLst>
                    <a:rect l="0" t="0" r="r" b="b"/>
                    <a:pathLst>
                      <a:path w="167" h="230">
                        <a:moveTo>
                          <a:pt x="167" y="23"/>
                        </a:moveTo>
                        <a:lnTo>
                          <a:pt x="36" y="230"/>
                        </a:lnTo>
                        <a:lnTo>
                          <a:pt x="0" y="207"/>
                        </a:lnTo>
                        <a:lnTo>
                          <a:pt x="131" y="0"/>
                        </a:lnTo>
                        <a:lnTo>
                          <a:pt x="167" y="2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06" name="Freeform 169">
                    <a:extLst>
                      <a:ext uri="{FF2B5EF4-FFF2-40B4-BE49-F238E27FC236}">
                        <a16:creationId xmlns:a16="http://schemas.microsoft.com/office/drawing/2014/main" id="{90456280-E1DB-6AAE-BA80-86F1FF38EE76}"/>
                      </a:ext>
                    </a:extLst>
                  </p:cNvPr>
                  <p:cNvSpPr>
                    <a:spLocks/>
                  </p:cNvSpPr>
                  <p:nvPr/>
                </p:nvSpPr>
                <p:spPr bwMode="auto">
                  <a:xfrm>
                    <a:off x="6887711" y="2426777"/>
                    <a:ext cx="77835" cy="110212"/>
                  </a:xfrm>
                  <a:custGeom>
                    <a:avLst/>
                    <a:gdLst>
                      <a:gd name="T0" fmla="*/ 163 w 163"/>
                      <a:gd name="T1" fmla="*/ 22 h 234"/>
                      <a:gd name="T2" fmla="*/ 37 w 163"/>
                      <a:gd name="T3" fmla="*/ 234 h 234"/>
                      <a:gd name="T4" fmla="*/ 0 w 163"/>
                      <a:gd name="T5" fmla="*/ 211 h 234"/>
                      <a:gd name="T6" fmla="*/ 127 w 163"/>
                      <a:gd name="T7" fmla="*/ 0 h 234"/>
                      <a:gd name="T8" fmla="*/ 163 w 163"/>
                      <a:gd name="T9" fmla="*/ 22 h 234"/>
                    </a:gdLst>
                    <a:ahLst/>
                    <a:cxnLst>
                      <a:cxn ang="0">
                        <a:pos x="T0" y="T1"/>
                      </a:cxn>
                      <a:cxn ang="0">
                        <a:pos x="T2" y="T3"/>
                      </a:cxn>
                      <a:cxn ang="0">
                        <a:pos x="T4" y="T5"/>
                      </a:cxn>
                      <a:cxn ang="0">
                        <a:pos x="T6" y="T7"/>
                      </a:cxn>
                      <a:cxn ang="0">
                        <a:pos x="T8" y="T9"/>
                      </a:cxn>
                    </a:cxnLst>
                    <a:rect l="0" t="0" r="r" b="b"/>
                    <a:pathLst>
                      <a:path w="163" h="234">
                        <a:moveTo>
                          <a:pt x="163" y="22"/>
                        </a:moveTo>
                        <a:lnTo>
                          <a:pt x="37" y="234"/>
                        </a:lnTo>
                        <a:lnTo>
                          <a:pt x="0" y="211"/>
                        </a:lnTo>
                        <a:lnTo>
                          <a:pt x="127" y="0"/>
                        </a:lnTo>
                        <a:lnTo>
                          <a:pt x="163" y="2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07" name="Freeform 184">
                    <a:extLst>
                      <a:ext uri="{FF2B5EF4-FFF2-40B4-BE49-F238E27FC236}">
                        <a16:creationId xmlns:a16="http://schemas.microsoft.com/office/drawing/2014/main" id="{25B7FCF1-D045-AC1C-E26A-CCCE06341AB1}"/>
                      </a:ext>
                    </a:extLst>
                  </p:cNvPr>
                  <p:cNvSpPr>
                    <a:spLocks/>
                  </p:cNvSpPr>
                  <p:nvPr/>
                </p:nvSpPr>
                <p:spPr bwMode="auto">
                  <a:xfrm>
                    <a:off x="6354416" y="2206356"/>
                    <a:ext cx="37477" cy="117276"/>
                  </a:xfrm>
                  <a:custGeom>
                    <a:avLst/>
                    <a:gdLst>
                      <a:gd name="T0" fmla="*/ 79 w 79"/>
                      <a:gd name="T1" fmla="*/ 7 h 251"/>
                      <a:gd name="T2" fmla="*/ 42 w 79"/>
                      <a:gd name="T3" fmla="*/ 251 h 251"/>
                      <a:gd name="T4" fmla="*/ 0 w 79"/>
                      <a:gd name="T5" fmla="*/ 245 h 251"/>
                      <a:gd name="T6" fmla="*/ 37 w 79"/>
                      <a:gd name="T7" fmla="*/ 0 h 251"/>
                      <a:gd name="T8" fmla="*/ 79 w 79"/>
                      <a:gd name="T9" fmla="*/ 7 h 251"/>
                    </a:gdLst>
                    <a:ahLst/>
                    <a:cxnLst>
                      <a:cxn ang="0">
                        <a:pos x="T0" y="T1"/>
                      </a:cxn>
                      <a:cxn ang="0">
                        <a:pos x="T2" y="T3"/>
                      </a:cxn>
                      <a:cxn ang="0">
                        <a:pos x="T4" y="T5"/>
                      </a:cxn>
                      <a:cxn ang="0">
                        <a:pos x="T6" y="T7"/>
                      </a:cxn>
                      <a:cxn ang="0">
                        <a:pos x="T8" y="T9"/>
                      </a:cxn>
                    </a:cxnLst>
                    <a:rect l="0" t="0" r="r" b="b"/>
                    <a:pathLst>
                      <a:path w="79" h="251">
                        <a:moveTo>
                          <a:pt x="79" y="7"/>
                        </a:moveTo>
                        <a:lnTo>
                          <a:pt x="42" y="251"/>
                        </a:lnTo>
                        <a:lnTo>
                          <a:pt x="0" y="245"/>
                        </a:lnTo>
                        <a:lnTo>
                          <a:pt x="37" y="0"/>
                        </a:lnTo>
                        <a:lnTo>
                          <a:pt x="79" y="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08" name="Freeform 185">
                    <a:extLst>
                      <a:ext uri="{FF2B5EF4-FFF2-40B4-BE49-F238E27FC236}">
                        <a16:creationId xmlns:a16="http://schemas.microsoft.com/office/drawing/2014/main" id="{397AED09-9609-9C08-5FC1-66B7DB7D067E}"/>
                      </a:ext>
                    </a:extLst>
                  </p:cNvPr>
                  <p:cNvSpPr>
                    <a:spLocks/>
                  </p:cNvSpPr>
                  <p:nvPr/>
                </p:nvSpPr>
                <p:spPr bwMode="auto">
                  <a:xfrm>
                    <a:off x="6315502" y="2199293"/>
                    <a:ext cx="36036" cy="118690"/>
                  </a:xfrm>
                  <a:custGeom>
                    <a:avLst/>
                    <a:gdLst>
                      <a:gd name="T0" fmla="*/ 73 w 73"/>
                      <a:gd name="T1" fmla="*/ 6 h 250"/>
                      <a:gd name="T2" fmla="*/ 44 w 73"/>
                      <a:gd name="T3" fmla="*/ 250 h 250"/>
                      <a:gd name="T4" fmla="*/ 0 w 73"/>
                      <a:gd name="T5" fmla="*/ 244 h 250"/>
                      <a:gd name="T6" fmla="*/ 31 w 73"/>
                      <a:gd name="T7" fmla="*/ 0 h 250"/>
                      <a:gd name="T8" fmla="*/ 73 w 73"/>
                      <a:gd name="T9" fmla="*/ 6 h 250"/>
                    </a:gdLst>
                    <a:ahLst/>
                    <a:cxnLst>
                      <a:cxn ang="0">
                        <a:pos x="T0" y="T1"/>
                      </a:cxn>
                      <a:cxn ang="0">
                        <a:pos x="T2" y="T3"/>
                      </a:cxn>
                      <a:cxn ang="0">
                        <a:pos x="T4" y="T5"/>
                      </a:cxn>
                      <a:cxn ang="0">
                        <a:pos x="T6" y="T7"/>
                      </a:cxn>
                      <a:cxn ang="0">
                        <a:pos x="T8" y="T9"/>
                      </a:cxn>
                    </a:cxnLst>
                    <a:rect l="0" t="0" r="r" b="b"/>
                    <a:pathLst>
                      <a:path w="73" h="250">
                        <a:moveTo>
                          <a:pt x="73" y="6"/>
                        </a:moveTo>
                        <a:lnTo>
                          <a:pt x="44" y="250"/>
                        </a:lnTo>
                        <a:lnTo>
                          <a:pt x="0" y="244"/>
                        </a:lnTo>
                        <a:lnTo>
                          <a:pt x="31" y="0"/>
                        </a:lnTo>
                        <a:lnTo>
                          <a:pt x="73" y="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09" name="Freeform 186">
                    <a:extLst>
                      <a:ext uri="{FF2B5EF4-FFF2-40B4-BE49-F238E27FC236}">
                        <a16:creationId xmlns:a16="http://schemas.microsoft.com/office/drawing/2014/main" id="{BDF649BB-39B0-C4B1-7006-DD9316C806E6}"/>
                      </a:ext>
                    </a:extLst>
                  </p:cNvPr>
                  <p:cNvSpPr>
                    <a:spLocks/>
                  </p:cNvSpPr>
                  <p:nvPr/>
                </p:nvSpPr>
                <p:spPr bwMode="auto">
                  <a:xfrm>
                    <a:off x="6278026" y="2195054"/>
                    <a:ext cx="33153" cy="117277"/>
                  </a:xfrm>
                  <a:custGeom>
                    <a:avLst/>
                    <a:gdLst>
                      <a:gd name="T0" fmla="*/ 67 w 67"/>
                      <a:gd name="T1" fmla="*/ 4 h 249"/>
                      <a:gd name="T2" fmla="*/ 42 w 67"/>
                      <a:gd name="T3" fmla="*/ 249 h 249"/>
                      <a:gd name="T4" fmla="*/ 0 w 67"/>
                      <a:gd name="T5" fmla="*/ 245 h 249"/>
                      <a:gd name="T6" fmla="*/ 24 w 67"/>
                      <a:gd name="T7" fmla="*/ 0 h 249"/>
                      <a:gd name="T8" fmla="*/ 67 w 67"/>
                      <a:gd name="T9" fmla="*/ 4 h 249"/>
                    </a:gdLst>
                    <a:ahLst/>
                    <a:cxnLst>
                      <a:cxn ang="0">
                        <a:pos x="T0" y="T1"/>
                      </a:cxn>
                      <a:cxn ang="0">
                        <a:pos x="T2" y="T3"/>
                      </a:cxn>
                      <a:cxn ang="0">
                        <a:pos x="T4" y="T5"/>
                      </a:cxn>
                      <a:cxn ang="0">
                        <a:pos x="T6" y="T7"/>
                      </a:cxn>
                      <a:cxn ang="0">
                        <a:pos x="T8" y="T9"/>
                      </a:cxn>
                    </a:cxnLst>
                    <a:rect l="0" t="0" r="r" b="b"/>
                    <a:pathLst>
                      <a:path w="67" h="249">
                        <a:moveTo>
                          <a:pt x="67" y="4"/>
                        </a:moveTo>
                        <a:lnTo>
                          <a:pt x="42" y="249"/>
                        </a:lnTo>
                        <a:lnTo>
                          <a:pt x="0" y="245"/>
                        </a:lnTo>
                        <a:lnTo>
                          <a:pt x="24" y="0"/>
                        </a:lnTo>
                        <a:lnTo>
                          <a:pt x="67" y="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10" name="Freeform 187">
                    <a:extLst>
                      <a:ext uri="{FF2B5EF4-FFF2-40B4-BE49-F238E27FC236}">
                        <a16:creationId xmlns:a16="http://schemas.microsoft.com/office/drawing/2014/main" id="{F30D79F2-212F-D0A1-554C-37E25ACF70D4}"/>
                      </a:ext>
                    </a:extLst>
                  </p:cNvPr>
                  <p:cNvSpPr>
                    <a:spLocks/>
                  </p:cNvSpPr>
                  <p:nvPr/>
                </p:nvSpPr>
                <p:spPr bwMode="auto">
                  <a:xfrm>
                    <a:off x="6240545" y="2189402"/>
                    <a:ext cx="28828" cy="118690"/>
                  </a:xfrm>
                  <a:custGeom>
                    <a:avLst/>
                    <a:gdLst>
                      <a:gd name="T0" fmla="*/ 61 w 61"/>
                      <a:gd name="T1" fmla="*/ 3 h 250"/>
                      <a:gd name="T2" fmla="*/ 43 w 61"/>
                      <a:gd name="T3" fmla="*/ 250 h 250"/>
                      <a:gd name="T4" fmla="*/ 0 w 61"/>
                      <a:gd name="T5" fmla="*/ 246 h 250"/>
                      <a:gd name="T6" fmla="*/ 18 w 61"/>
                      <a:gd name="T7" fmla="*/ 0 h 250"/>
                      <a:gd name="T8" fmla="*/ 61 w 61"/>
                      <a:gd name="T9" fmla="*/ 3 h 250"/>
                    </a:gdLst>
                    <a:ahLst/>
                    <a:cxnLst>
                      <a:cxn ang="0">
                        <a:pos x="T0" y="T1"/>
                      </a:cxn>
                      <a:cxn ang="0">
                        <a:pos x="T2" y="T3"/>
                      </a:cxn>
                      <a:cxn ang="0">
                        <a:pos x="T4" y="T5"/>
                      </a:cxn>
                      <a:cxn ang="0">
                        <a:pos x="T6" y="T7"/>
                      </a:cxn>
                      <a:cxn ang="0">
                        <a:pos x="T8" y="T9"/>
                      </a:cxn>
                    </a:cxnLst>
                    <a:rect l="0" t="0" r="r" b="b"/>
                    <a:pathLst>
                      <a:path w="61" h="250">
                        <a:moveTo>
                          <a:pt x="61" y="3"/>
                        </a:moveTo>
                        <a:lnTo>
                          <a:pt x="43" y="250"/>
                        </a:lnTo>
                        <a:lnTo>
                          <a:pt x="0" y="246"/>
                        </a:lnTo>
                        <a:lnTo>
                          <a:pt x="18" y="0"/>
                        </a:lnTo>
                        <a:lnTo>
                          <a:pt x="61" y="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11" name="Freeform 188">
                    <a:extLst>
                      <a:ext uri="{FF2B5EF4-FFF2-40B4-BE49-F238E27FC236}">
                        <a16:creationId xmlns:a16="http://schemas.microsoft.com/office/drawing/2014/main" id="{292F0264-4B78-46A9-2289-50A6A5937893}"/>
                      </a:ext>
                    </a:extLst>
                  </p:cNvPr>
                  <p:cNvSpPr>
                    <a:spLocks/>
                  </p:cNvSpPr>
                  <p:nvPr/>
                </p:nvSpPr>
                <p:spPr bwMode="auto">
                  <a:xfrm>
                    <a:off x="6201634" y="2186576"/>
                    <a:ext cx="25945" cy="117277"/>
                  </a:xfrm>
                  <a:custGeom>
                    <a:avLst/>
                    <a:gdLst>
                      <a:gd name="T0" fmla="*/ 54 w 54"/>
                      <a:gd name="T1" fmla="*/ 3 h 249"/>
                      <a:gd name="T2" fmla="*/ 42 w 54"/>
                      <a:gd name="T3" fmla="*/ 249 h 249"/>
                      <a:gd name="T4" fmla="*/ 0 w 54"/>
                      <a:gd name="T5" fmla="*/ 246 h 249"/>
                      <a:gd name="T6" fmla="*/ 12 w 54"/>
                      <a:gd name="T7" fmla="*/ 0 h 249"/>
                      <a:gd name="T8" fmla="*/ 54 w 54"/>
                      <a:gd name="T9" fmla="*/ 3 h 249"/>
                    </a:gdLst>
                    <a:ahLst/>
                    <a:cxnLst>
                      <a:cxn ang="0">
                        <a:pos x="T0" y="T1"/>
                      </a:cxn>
                      <a:cxn ang="0">
                        <a:pos x="T2" y="T3"/>
                      </a:cxn>
                      <a:cxn ang="0">
                        <a:pos x="T4" y="T5"/>
                      </a:cxn>
                      <a:cxn ang="0">
                        <a:pos x="T6" y="T7"/>
                      </a:cxn>
                      <a:cxn ang="0">
                        <a:pos x="T8" y="T9"/>
                      </a:cxn>
                    </a:cxnLst>
                    <a:rect l="0" t="0" r="r" b="b"/>
                    <a:pathLst>
                      <a:path w="54" h="249">
                        <a:moveTo>
                          <a:pt x="54" y="3"/>
                        </a:moveTo>
                        <a:lnTo>
                          <a:pt x="42" y="249"/>
                        </a:lnTo>
                        <a:lnTo>
                          <a:pt x="0" y="246"/>
                        </a:lnTo>
                        <a:lnTo>
                          <a:pt x="12" y="0"/>
                        </a:lnTo>
                        <a:lnTo>
                          <a:pt x="54" y="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12" name="Freeform 189">
                    <a:extLst>
                      <a:ext uri="{FF2B5EF4-FFF2-40B4-BE49-F238E27FC236}">
                        <a16:creationId xmlns:a16="http://schemas.microsoft.com/office/drawing/2014/main" id="{339B6C25-480C-656B-0206-8E246149CF80}"/>
                      </a:ext>
                    </a:extLst>
                  </p:cNvPr>
                  <p:cNvSpPr>
                    <a:spLocks/>
                  </p:cNvSpPr>
                  <p:nvPr/>
                </p:nvSpPr>
                <p:spPr bwMode="auto">
                  <a:xfrm>
                    <a:off x="6162714" y="2183750"/>
                    <a:ext cx="24504" cy="117277"/>
                  </a:xfrm>
                  <a:custGeom>
                    <a:avLst/>
                    <a:gdLst>
                      <a:gd name="T0" fmla="*/ 49 w 49"/>
                      <a:gd name="T1" fmla="*/ 1 h 249"/>
                      <a:gd name="T2" fmla="*/ 44 w 49"/>
                      <a:gd name="T3" fmla="*/ 249 h 249"/>
                      <a:gd name="T4" fmla="*/ 0 w 49"/>
                      <a:gd name="T5" fmla="*/ 247 h 249"/>
                      <a:gd name="T6" fmla="*/ 5 w 49"/>
                      <a:gd name="T7" fmla="*/ 0 h 249"/>
                      <a:gd name="T8" fmla="*/ 49 w 49"/>
                      <a:gd name="T9" fmla="*/ 1 h 249"/>
                    </a:gdLst>
                    <a:ahLst/>
                    <a:cxnLst>
                      <a:cxn ang="0">
                        <a:pos x="T0" y="T1"/>
                      </a:cxn>
                      <a:cxn ang="0">
                        <a:pos x="T2" y="T3"/>
                      </a:cxn>
                      <a:cxn ang="0">
                        <a:pos x="T4" y="T5"/>
                      </a:cxn>
                      <a:cxn ang="0">
                        <a:pos x="T6" y="T7"/>
                      </a:cxn>
                      <a:cxn ang="0">
                        <a:pos x="T8" y="T9"/>
                      </a:cxn>
                    </a:cxnLst>
                    <a:rect l="0" t="0" r="r" b="b"/>
                    <a:pathLst>
                      <a:path w="49" h="249">
                        <a:moveTo>
                          <a:pt x="49" y="1"/>
                        </a:moveTo>
                        <a:lnTo>
                          <a:pt x="44" y="249"/>
                        </a:lnTo>
                        <a:lnTo>
                          <a:pt x="0" y="247"/>
                        </a:lnTo>
                        <a:lnTo>
                          <a:pt x="5" y="0"/>
                        </a:lnTo>
                        <a:lnTo>
                          <a:pt x="49" y="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13" name="Freeform 190">
                    <a:extLst>
                      <a:ext uri="{FF2B5EF4-FFF2-40B4-BE49-F238E27FC236}">
                        <a16:creationId xmlns:a16="http://schemas.microsoft.com/office/drawing/2014/main" id="{464FDAAD-3305-1952-3D05-8016506B6E09}"/>
                      </a:ext>
                    </a:extLst>
                  </p:cNvPr>
                  <p:cNvSpPr>
                    <a:spLocks/>
                  </p:cNvSpPr>
                  <p:nvPr/>
                </p:nvSpPr>
                <p:spPr bwMode="auto">
                  <a:xfrm>
                    <a:off x="6125233" y="2183750"/>
                    <a:ext cx="20180" cy="115864"/>
                  </a:xfrm>
                  <a:custGeom>
                    <a:avLst/>
                    <a:gdLst>
                      <a:gd name="T0" fmla="*/ 43 w 43"/>
                      <a:gd name="T1" fmla="*/ 0 h 247"/>
                      <a:gd name="T2" fmla="*/ 43 w 43"/>
                      <a:gd name="T3" fmla="*/ 247 h 247"/>
                      <a:gd name="T4" fmla="*/ 1 w 43"/>
                      <a:gd name="T5" fmla="*/ 247 h 247"/>
                      <a:gd name="T6" fmla="*/ 0 w 43"/>
                      <a:gd name="T7" fmla="*/ 1 h 247"/>
                      <a:gd name="T8" fmla="*/ 43 w 43"/>
                      <a:gd name="T9" fmla="*/ 0 h 247"/>
                    </a:gdLst>
                    <a:ahLst/>
                    <a:cxnLst>
                      <a:cxn ang="0">
                        <a:pos x="T0" y="T1"/>
                      </a:cxn>
                      <a:cxn ang="0">
                        <a:pos x="T2" y="T3"/>
                      </a:cxn>
                      <a:cxn ang="0">
                        <a:pos x="T4" y="T5"/>
                      </a:cxn>
                      <a:cxn ang="0">
                        <a:pos x="T6" y="T7"/>
                      </a:cxn>
                      <a:cxn ang="0">
                        <a:pos x="T8" y="T9"/>
                      </a:cxn>
                    </a:cxnLst>
                    <a:rect l="0" t="0" r="r" b="b"/>
                    <a:pathLst>
                      <a:path w="43" h="247">
                        <a:moveTo>
                          <a:pt x="43" y="0"/>
                        </a:moveTo>
                        <a:lnTo>
                          <a:pt x="43" y="247"/>
                        </a:lnTo>
                        <a:lnTo>
                          <a:pt x="1" y="247"/>
                        </a:lnTo>
                        <a:lnTo>
                          <a:pt x="0" y="1"/>
                        </a:lnTo>
                        <a:lnTo>
                          <a:pt x="4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14" name="Freeform 191">
                    <a:extLst>
                      <a:ext uri="{FF2B5EF4-FFF2-40B4-BE49-F238E27FC236}">
                        <a16:creationId xmlns:a16="http://schemas.microsoft.com/office/drawing/2014/main" id="{0DA5F5B0-4D12-60F3-9AC8-372F12566010}"/>
                      </a:ext>
                    </a:extLst>
                  </p:cNvPr>
                  <p:cNvSpPr>
                    <a:spLocks/>
                  </p:cNvSpPr>
                  <p:nvPr/>
                </p:nvSpPr>
                <p:spPr bwMode="auto">
                  <a:xfrm>
                    <a:off x="6083426" y="2183750"/>
                    <a:ext cx="24504" cy="115864"/>
                  </a:xfrm>
                  <a:custGeom>
                    <a:avLst/>
                    <a:gdLst>
                      <a:gd name="T0" fmla="*/ 42 w 50"/>
                      <a:gd name="T1" fmla="*/ 0 h 247"/>
                      <a:gd name="T2" fmla="*/ 50 w 50"/>
                      <a:gd name="T3" fmla="*/ 246 h 247"/>
                      <a:gd name="T4" fmla="*/ 7 w 50"/>
                      <a:gd name="T5" fmla="*/ 247 h 247"/>
                      <a:gd name="T6" fmla="*/ 0 w 50"/>
                      <a:gd name="T7" fmla="*/ 1 h 247"/>
                      <a:gd name="T8" fmla="*/ 42 w 50"/>
                      <a:gd name="T9" fmla="*/ 0 h 247"/>
                    </a:gdLst>
                    <a:ahLst/>
                    <a:cxnLst>
                      <a:cxn ang="0">
                        <a:pos x="T0" y="T1"/>
                      </a:cxn>
                      <a:cxn ang="0">
                        <a:pos x="T2" y="T3"/>
                      </a:cxn>
                      <a:cxn ang="0">
                        <a:pos x="T4" y="T5"/>
                      </a:cxn>
                      <a:cxn ang="0">
                        <a:pos x="T6" y="T7"/>
                      </a:cxn>
                      <a:cxn ang="0">
                        <a:pos x="T8" y="T9"/>
                      </a:cxn>
                    </a:cxnLst>
                    <a:rect l="0" t="0" r="r" b="b"/>
                    <a:pathLst>
                      <a:path w="50" h="247">
                        <a:moveTo>
                          <a:pt x="42" y="0"/>
                        </a:moveTo>
                        <a:lnTo>
                          <a:pt x="50" y="246"/>
                        </a:lnTo>
                        <a:lnTo>
                          <a:pt x="7" y="247"/>
                        </a:lnTo>
                        <a:lnTo>
                          <a:pt x="0" y="1"/>
                        </a:lnTo>
                        <a:lnTo>
                          <a:pt x="4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15" name="Freeform 192">
                    <a:extLst>
                      <a:ext uri="{FF2B5EF4-FFF2-40B4-BE49-F238E27FC236}">
                        <a16:creationId xmlns:a16="http://schemas.microsoft.com/office/drawing/2014/main" id="{C19FA2B1-4A16-59C9-0710-3F392E951FF3}"/>
                      </a:ext>
                    </a:extLst>
                  </p:cNvPr>
                  <p:cNvSpPr>
                    <a:spLocks/>
                  </p:cNvSpPr>
                  <p:nvPr/>
                </p:nvSpPr>
                <p:spPr bwMode="auto">
                  <a:xfrm>
                    <a:off x="6041619" y="2183749"/>
                    <a:ext cx="27387" cy="115864"/>
                  </a:xfrm>
                  <a:custGeom>
                    <a:avLst/>
                    <a:gdLst>
                      <a:gd name="T0" fmla="*/ 42 w 56"/>
                      <a:gd name="T1" fmla="*/ 0 h 248"/>
                      <a:gd name="T2" fmla="*/ 56 w 56"/>
                      <a:gd name="T3" fmla="*/ 247 h 248"/>
                      <a:gd name="T4" fmla="*/ 14 w 56"/>
                      <a:gd name="T5" fmla="*/ 248 h 248"/>
                      <a:gd name="T6" fmla="*/ 0 w 56"/>
                      <a:gd name="T7" fmla="*/ 2 h 248"/>
                      <a:gd name="T8" fmla="*/ 42 w 56"/>
                      <a:gd name="T9" fmla="*/ 0 h 248"/>
                    </a:gdLst>
                    <a:ahLst/>
                    <a:cxnLst>
                      <a:cxn ang="0">
                        <a:pos x="T0" y="T1"/>
                      </a:cxn>
                      <a:cxn ang="0">
                        <a:pos x="T2" y="T3"/>
                      </a:cxn>
                      <a:cxn ang="0">
                        <a:pos x="T4" y="T5"/>
                      </a:cxn>
                      <a:cxn ang="0">
                        <a:pos x="T6" y="T7"/>
                      </a:cxn>
                      <a:cxn ang="0">
                        <a:pos x="T8" y="T9"/>
                      </a:cxn>
                    </a:cxnLst>
                    <a:rect l="0" t="0" r="r" b="b"/>
                    <a:pathLst>
                      <a:path w="56" h="248">
                        <a:moveTo>
                          <a:pt x="42" y="0"/>
                        </a:moveTo>
                        <a:lnTo>
                          <a:pt x="56" y="247"/>
                        </a:lnTo>
                        <a:lnTo>
                          <a:pt x="14" y="248"/>
                        </a:lnTo>
                        <a:lnTo>
                          <a:pt x="0" y="2"/>
                        </a:lnTo>
                        <a:lnTo>
                          <a:pt x="4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16" name="Freeform 193">
                    <a:extLst>
                      <a:ext uri="{FF2B5EF4-FFF2-40B4-BE49-F238E27FC236}">
                        <a16:creationId xmlns:a16="http://schemas.microsoft.com/office/drawing/2014/main" id="{CDAFD203-6E5C-4E5B-0A77-79C800015542}"/>
                      </a:ext>
                    </a:extLst>
                  </p:cNvPr>
                  <p:cNvSpPr>
                    <a:spLocks/>
                  </p:cNvSpPr>
                  <p:nvPr/>
                </p:nvSpPr>
                <p:spPr bwMode="auto">
                  <a:xfrm>
                    <a:off x="6001252" y="2185157"/>
                    <a:ext cx="30270" cy="117276"/>
                  </a:xfrm>
                  <a:custGeom>
                    <a:avLst/>
                    <a:gdLst>
                      <a:gd name="T0" fmla="*/ 42 w 63"/>
                      <a:gd name="T1" fmla="*/ 0 h 250"/>
                      <a:gd name="T2" fmla="*/ 63 w 63"/>
                      <a:gd name="T3" fmla="*/ 246 h 250"/>
                      <a:gd name="T4" fmla="*/ 19 w 63"/>
                      <a:gd name="T5" fmla="*/ 250 h 250"/>
                      <a:gd name="T6" fmla="*/ 0 w 63"/>
                      <a:gd name="T7" fmla="*/ 4 h 250"/>
                      <a:gd name="T8" fmla="*/ 42 w 63"/>
                      <a:gd name="T9" fmla="*/ 0 h 250"/>
                    </a:gdLst>
                    <a:ahLst/>
                    <a:cxnLst>
                      <a:cxn ang="0">
                        <a:pos x="T0" y="T1"/>
                      </a:cxn>
                      <a:cxn ang="0">
                        <a:pos x="T2" y="T3"/>
                      </a:cxn>
                      <a:cxn ang="0">
                        <a:pos x="T4" y="T5"/>
                      </a:cxn>
                      <a:cxn ang="0">
                        <a:pos x="T6" y="T7"/>
                      </a:cxn>
                      <a:cxn ang="0">
                        <a:pos x="T8" y="T9"/>
                      </a:cxn>
                    </a:cxnLst>
                    <a:rect l="0" t="0" r="r" b="b"/>
                    <a:pathLst>
                      <a:path w="63" h="250">
                        <a:moveTo>
                          <a:pt x="42" y="0"/>
                        </a:moveTo>
                        <a:lnTo>
                          <a:pt x="63" y="246"/>
                        </a:lnTo>
                        <a:lnTo>
                          <a:pt x="19" y="250"/>
                        </a:lnTo>
                        <a:lnTo>
                          <a:pt x="0" y="4"/>
                        </a:lnTo>
                        <a:lnTo>
                          <a:pt x="4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17" name="Freeform 194">
                    <a:extLst>
                      <a:ext uri="{FF2B5EF4-FFF2-40B4-BE49-F238E27FC236}">
                        <a16:creationId xmlns:a16="http://schemas.microsoft.com/office/drawing/2014/main" id="{D5BCCC38-50CC-0F8B-EAB0-FB94D7B473EB}"/>
                      </a:ext>
                    </a:extLst>
                  </p:cNvPr>
                  <p:cNvSpPr>
                    <a:spLocks/>
                  </p:cNvSpPr>
                  <p:nvPr/>
                </p:nvSpPr>
                <p:spPr bwMode="auto">
                  <a:xfrm>
                    <a:off x="5959433" y="2187987"/>
                    <a:ext cx="33153" cy="117276"/>
                  </a:xfrm>
                  <a:custGeom>
                    <a:avLst/>
                    <a:gdLst>
                      <a:gd name="T0" fmla="*/ 42 w 68"/>
                      <a:gd name="T1" fmla="*/ 0 h 250"/>
                      <a:gd name="T2" fmla="*/ 68 w 68"/>
                      <a:gd name="T3" fmla="*/ 245 h 250"/>
                      <a:gd name="T4" fmla="*/ 26 w 68"/>
                      <a:gd name="T5" fmla="*/ 250 h 250"/>
                      <a:gd name="T6" fmla="*/ 0 w 68"/>
                      <a:gd name="T7" fmla="*/ 4 h 250"/>
                      <a:gd name="T8" fmla="*/ 42 w 68"/>
                      <a:gd name="T9" fmla="*/ 0 h 250"/>
                    </a:gdLst>
                    <a:ahLst/>
                    <a:cxnLst>
                      <a:cxn ang="0">
                        <a:pos x="T0" y="T1"/>
                      </a:cxn>
                      <a:cxn ang="0">
                        <a:pos x="T2" y="T3"/>
                      </a:cxn>
                      <a:cxn ang="0">
                        <a:pos x="T4" y="T5"/>
                      </a:cxn>
                      <a:cxn ang="0">
                        <a:pos x="T6" y="T7"/>
                      </a:cxn>
                      <a:cxn ang="0">
                        <a:pos x="T8" y="T9"/>
                      </a:cxn>
                    </a:cxnLst>
                    <a:rect l="0" t="0" r="r" b="b"/>
                    <a:pathLst>
                      <a:path w="68" h="250">
                        <a:moveTo>
                          <a:pt x="42" y="0"/>
                        </a:moveTo>
                        <a:lnTo>
                          <a:pt x="68" y="245"/>
                        </a:lnTo>
                        <a:lnTo>
                          <a:pt x="26" y="250"/>
                        </a:lnTo>
                        <a:lnTo>
                          <a:pt x="0" y="4"/>
                        </a:lnTo>
                        <a:lnTo>
                          <a:pt x="4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18" name="Freeform 195">
                    <a:extLst>
                      <a:ext uri="{FF2B5EF4-FFF2-40B4-BE49-F238E27FC236}">
                        <a16:creationId xmlns:a16="http://schemas.microsoft.com/office/drawing/2014/main" id="{7E48FF4E-457F-F343-6EE0-E9BAD866224E}"/>
                      </a:ext>
                    </a:extLst>
                  </p:cNvPr>
                  <p:cNvSpPr>
                    <a:spLocks/>
                  </p:cNvSpPr>
                  <p:nvPr/>
                </p:nvSpPr>
                <p:spPr bwMode="auto">
                  <a:xfrm>
                    <a:off x="5917645" y="2190807"/>
                    <a:ext cx="36036" cy="118690"/>
                  </a:xfrm>
                  <a:custGeom>
                    <a:avLst/>
                    <a:gdLst>
                      <a:gd name="T0" fmla="*/ 43 w 75"/>
                      <a:gd name="T1" fmla="*/ 0 h 250"/>
                      <a:gd name="T2" fmla="*/ 75 w 75"/>
                      <a:gd name="T3" fmla="*/ 245 h 250"/>
                      <a:gd name="T4" fmla="*/ 32 w 75"/>
                      <a:gd name="T5" fmla="*/ 250 h 250"/>
                      <a:gd name="T6" fmla="*/ 0 w 75"/>
                      <a:gd name="T7" fmla="*/ 6 h 250"/>
                      <a:gd name="T8" fmla="*/ 43 w 75"/>
                      <a:gd name="T9" fmla="*/ 0 h 250"/>
                    </a:gdLst>
                    <a:ahLst/>
                    <a:cxnLst>
                      <a:cxn ang="0">
                        <a:pos x="T0" y="T1"/>
                      </a:cxn>
                      <a:cxn ang="0">
                        <a:pos x="T2" y="T3"/>
                      </a:cxn>
                      <a:cxn ang="0">
                        <a:pos x="T4" y="T5"/>
                      </a:cxn>
                      <a:cxn ang="0">
                        <a:pos x="T6" y="T7"/>
                      </a:cxn>
                      <a:cxn ang="0">
                        <a:pos x="T8" y="T9"/>
                      </a:cxn>
                    </a:cxnLst>
                    <a:rect l="0" t="0" r="r" b="b"/>
                    <a:pathLst>
                      <a:path w="75" h="250">
                        <a:moveTo>
                          <a:pt x="43" y="0"/>
                        </a:moveTo>
                        <a:lnTo>
                          <a:pt x="75" y="245"/>
                        </a:lnTo>
                        <a:lnTo>
                          <a:pt x="32" y="250"/>
                        </a:lnTo>
                        <a:lnTo>
                          <a:pt x="0" y="6"/>
                        </a:lnTo>
                        <a:lnTo>
                          <a:pt x="4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19" name="Freeform 196">
                    <a:extLst>
                      <a:ext uri="{FF2B5EF4-FFF2-40B4-BE49-F238E27FC236}">
                        <a16:creationId xmlns:a16="http://schemas.microsoft.com/office/drawing/2014/main" id="{01AC8749-5705-4427-C6A2-EF2622F74BFB}"/>
                      </a:ext>
                    </a:extLst>
                  </p:cNvPr>
                  <p:cNvSpPr>
                    <a:spLocks/>
                  </p:cNvSpPr>
                  <p:nvPr/>
                </p:nvSpPr>
                <p:spPr bwMode="auto">
                  <a:xfrm>
                    <a:off x="5877235" y="2196455"/>
                    <a:ext cx="38918" cy="117276"/>
                  </a:xfrm>
                  <a:custGeom>
                    <a:avLst/>
                    <a:gdLst>
                      <a:gd name="T0" fmla="*/ 43 w 81"/>
                      <a:gd name="T1" fmla="*/ 0 h 250"/>
                      <a:gd name="T2" fmla="*/ 81 w 81"/>
                      <a:gd name="T3" fmla="*/ 243 h 250"/>
                      <a:gd name="T4" fmla="*/ 39 w 81"/>
                      <a:gd name="T5" fmla="*/ 250 h 250"/>
                      <a:gd name="T6" fmla="*/ 0 w 81"/>
                      <a:gd name="T7" fmla="*/ 6 h 250"/>
                      <a:gd name="T8" fmla="*/ 43 w 81"/>
                      <a:gd name="T9" fmla="*/ 0 h 250"/>
                    </a:gdLst>
                    <a:ahLst/>
                    <a:cxnLst>
                      <a:cxn ang="0">
                        <a:pos x="T0" y="T1"/>
                      </a:cxn>
                      <a:cxn ang="0">
                        <a:pos x="T2" y="T3"/>
                      </a:cxn>
                      <a:cxn ang="0">
                        <a:pos x="T4" y="T5"/>
                      </a:cxn>
                      <a:cxn ang="0">
                        <a:pos x="T6" y="T7"/>
                      </a:cxn>
                      <a:cxn ang="0">
                        <a:pos x="T8" y="T9"/>
                      </a:cxn>
                    </a:cxnLst>
                    <a:rect l="0" t="0" r="r" b="b"/>
                    <a:pathLst>
                      <a:path w="81" h="250">
                        <a:moveTo>
                          <a:pt x="43" y="0"/>
                        </a:moveTo>
                        <a:lnTo>
                          <a:pt x="81" y="243"/>
                        </a:lnTo>
                        <a:lnTo>
                          <a:pt x="39" y="250"/>
                        </a:lnTo>
                        <a:lnTo>
                          <a:pt x="0" y="6"/>
                        </a:lnTo>
                        <a:lnTo>
                          <a:pt x="4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20" name="Freeform 94">
                    <a:extLst>
                      <a:ext uri="{FF2B5EF4-FFF2-40B4-BE49-F238E27FC236}">
                        <a16:creationId xmlns:a16="http://schemas.microsoft.com/office/drawing/2014/main" id="{F11190CA-0C2B-9449-DF75-F3C792E4FD26}"/>
                      </a:ext>
                    </a:extLst>
                  </p:cNvPr>
                  <p:cNvSpPr>
                    <a:spLocks/>
                  </p:cNvSpPr>
                  <p:nvPr/>
                </p:nvSpPr>
                <p:spPr bwMode="auto">
                  <a:xfrm>
                    <a:off x="6367387" y="5193382"/>
                    <a:ext cx="44684" cy="117277"/>
                  </a:xfrm>
                  <a:custGeom>
                    <a:avLst/>
                    <a:gdLst>
                      <a:gd name="T0" fmla="*/ 52 w 94"/>
                      <a:gd name="T1" fmla="*/ 250 h 250"/>
                      <a:gd name="T2" fmla="*/ 0 w 94"/>
                      <a:gd name="T3" fmla="*/ 9 h 250"/>
                      <a:gd name="T4" fmla="*/ 41 w 94"/>
                      <a:gd name="T5" fmla="*/ 0 h 250"/>
                      <a:gd name="T6" fmla="*/ 94 w 94"/>
                      <a:gd name="T7" fmla="*/ 241 h 250"/>
                      <a:gd name="T8" fmla="*/ 52 w 94"/>
                      <a:gd name="T9" fmla="*/ 250 h 250"/>
                    </a:gdLst>
                    <a:ahLst/>
                    <a:cxnLst>
                      <a:cxn ang="0">
                        <a:pos x="T0" y="T1"/>
                      </a:cxn>
                      <a:cxn ang="0">
                        <a:pos x="T2" y="T3"/>
                      </a:cxn>
                      <a:cxn ang="0">
                        <a:pos x="T4" y="T5"/>
                      </a:cxn>
                      <a:cxn ang="0">
                        <a:pos x="T6" y="T7"/>
                      </a:cxn>
                      <a:cxn ang="0">
                        <a:pos x="T8" y="T9"/>
                      </a:cxn>
                    </a:cxnLst>
                    <a:rect l="0" t="0" r="r" b="b"/>
                    <a:pathLst>
                      <a:path w="94" h="250">
                        <a:moveTo>
                          <a:pt x="52" y="250"/>
                        </a:moveTo>
                        <a:lnTo>
                          <a:pt x="0" y="9"/>
                        </a:lnTo>
                        <a:lnTo>
                          <a:pt x="41" y="0"/>
                        </a:lnTo>
                        <a:lnTo>
                          <a:pt x="94" y="241"/>
                        </a:lnTo>
                        <a:lnTo>
                          <a:pt x="52"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21" name="Freeform 95">
                    <a:extLst>
                      <a:ext uri="{FF2B5EF4-FFF2-40B4-BE49-F238E27FC236}">
                        <a16:creationId xmlns:a16="http://schemas.microsoft.com/office/drawing/2014/main" id="{DF2DF9A5-2B7A-5F8E-736D-4FAC63EFB9FA}"/>
                      </a:ext>
                    </a:extLst>
                  </p:cNvPr>
                  <p:cNvSpPr>
                    <a:spLocks/>
                  </p:cNvSpPr>
                  <p:nvPr/>
                </p:nvSpPr>
                <p:spPr bwMode="auto">
                  <a:xfrm>
                    <a:off x="6404867" y="5186316"/>
                    <a:ext cx="47567" cy="117277"/>
                  </a:xfrm>
                  <a:custGeom>
                    <a:avLst/>
                    <a:gdLst>
                      <a:gd name="T0" fmla="*/ 57 w 98"/>
                      <a:gd name="T1" fmla="*/ 249 h 249"/>
                      <a:gd name="T2" fmla="*/ 0 w 98"/>
                      <a:gd name="T3" fmla="*/ 10 h 249"/>
                      <a:gd name="T4" fmla="*/ 41 w 98"/>
                      <a:gd name="T5" fmla="*/ 0 h 249"/>
                      <a:gd name="T6" fmla="*/ 98 w 98"/>
                      <a:gd name="T7" fmla="*/ 239 h 249"/>
                      <a:gd name="T8" fmla="*/ 57 w 98"/>
                      <a:gd name="T9" fmla="*/ 249 h 249"/>
                    </a:gdLst>
                    <a:ahLst/>
                    <a:cxnLst>
                      <a:cxn ang="0">
                        <a:pos x="T0" y="T1"/>
                      </a:cxn>
                      <a:cxn ang="0">
                        <a:pos x="T2" y="T3"/>
                      </a:cxn>
                      <a:cxn ang="0">
                        <a:pos x="T4" y="T5"/>
                      </a:cxn>
                      <a:cxn ang="0">
                        <a:pos x="T6" y="T7"/>
                      </a:cxn>
                      <a:cxn ang="0">
                        <a:pos x="T8" y="T9"/>
                      </a:cxn>
                    </a:cxnLst>
                    <a:rect l="0" t="0" r="r" b="b"/>
                    <a:pathLst>
                      <a:path w="98" h="249">
                        <a:moveTo>
                          <a:pt x="57" y="249"/>
                        </a:moveTo>
                        <a:lnTo>
                          <a:pt x="0" y="10"/>
                        </a:lnTo>
                        <a:lnTo>
                          <a:pt x="41" y="0"/>
                        </a:lnTo>
                        <a:lnTo>
                          <a:pt x="98" y="239"/>
                        </a:lnTo>
                        <a:lnTo>
                          <a:pt x="57" y="24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22" name="Freeform 96">
                    <a:extLst>
                      <a:ext uri="{FF2B5EF4-FFF2-40B4-BE49-F238E27FC236}">
                        <a16:creationId xmlns:a16="http://schemas.microsoft.com/office/drawing/2014/main" id="{74FAC231-0972-DF87-C046-30315145A0F7}"/>
                      </a:ext>
                    </a:extLst>
                  </p:cNvPr>
                  <p:cNvSpPr>
                    <a:spLocks/>
                  </p:cNvSpPr>
                  <p:nvPr/>
                </p:nvSpPr>
                <p:spPr bwMode="auto">
                  <a:xfrm>
                    <a:off x="6442346" y="5176424"/>
                    <a:ext cx="50450" cy="117277"/>
                  </a:xfrm>
                  <a:custGeom>
                    <a:avLst/>
                    <a:gdLst>
                      <a:gd name="T0" fmla="*/ 64 w 105"/>
                      <a:gd name="T1" fmla="*/ 249 h 249"/>
                      <a:gd name="T2" fmla="*/ 0 w 105"/>
                      <a:gd name="T3" fmla="*/ 12 h 249"/>
                      <a:gd name="T4" fmla="*/ 41 w 105"/>
                      <a:gd name="T5" fmla="*/ 0 h 249"/>
                      <a:gd name="T6" fmla="*/ 105 w 105"/>
                      <a:gd name="T7" fmla="*/ 239 h 249"/>
                      <a:gd name="T8" fmla="*/ 64 w 105"/>
                      <a:gd name="T9" fmla="*/ 249 h 249"/>
                    </a:gdLst>
                    <a:ahLst/>
                    <a:cxnLst>
                      <a:cxn ang="0">
                        <a:pos x="T0" y="T1"/>
                      </a:cxn>
                      <a:cxn ang="0">
                        <a:pos x="T2" y="T3"/>
                      </a:cxn>
                      <a:cxn ang="0">
                        <a:pos x="T4" y="T5"/>
                      </a:cxn>
                      <a:cxn ang="0">
                        <a:pos x="T6" y="T7"/>
                      </a:cxn>
                      <a:cxn ang="0">
                        <a:pos x="T8" y="T9"/>
                      </a:cxn>
                    </a:cxnLst>
                    <a:rect l="0" t="0" r="r" b="b"/>
                    <a:pathLst>
                      <a:path w="105" h="249">
                        <a:moveTo>
                          <a:pt x="64" y="249"/>
                        </a:moveTo>
                        <a:lnTo>
                          <a:pt x="0" y="12"/>
                        </a:lnTo>
                        <a:lnTo>
                          <a:pt x="41" y="0"/>
                        </a:lnTo>
                        <a:lnTo>
                          <a:pt x="105" y="239"/>
                        </a:lnTo>
                        <a:lnTo>
                          <a:pt x="64" y="24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23" name="Freeform 97">
                    <a:extLst>
                      <a:ext uri="{FF2B5EF4-FFF2-40B4-BE49-F238E27FC236}">
                        <a16:creationId xmlns:a16="http://schemas.microsoft.com/office/drawing/2014/main" id="{C101EC96-7B08-17BD-FE0F-6F779510D4AC}"/>
                      </a:ext>
                    </a:extLst>
                  </p:cNvPr>
                  <p:cNvSpPr>
                    <a:spLocks/>
                  </p:cNvSpPr>
                  <p:nvPr/>
                </p:nvSpPr>
                <p:spPr bwMode="auto">
                  <a:xfrm>
                    <a:off x="6479825" y="5166532"/>
                    <a:ext cx="53332" cy="117277"/>
                  </a:xfrm>
                  <a:custGeom>
                    <a:avLst/>
                    <a:gdLst>
                      <a:gd name="T0" fmla="*/ 70 w 111"/>
                      <a:gd name="T1" fmla="*/ 248 h 248"/>
                      <a:gd name="T2" fmla="*/ 0 w 111"/>
                      <a:gd name="T3" fmla="*/ 11 h 248"/>
                      <a:gd name="T4" fmla="*/ 41 w 111"/>
                      <a:gd name="T5" fmla="*/ 0 h 248"/>
                      <a:gd name="T6" fmla="*/ 111 w 111"/>
                      <a:gd name="T7" fmla="*/ 236 h 248"/>
                      <a:gd name="T8" fmla="*/ 70 w 111"/>
                      <a:gd name="T9" fmla="*/ 248 h 248"/>
                    </a:gdLst>
                    <a:ahLst/>
                    <a:cxnLst>
                      <a:cxn ang="0">
                        <a:pos x="T0" y="T1"/>
                      </a:cxn>
                      <a:cxn ang="0">
                        <a:pos x="T2" y="T3"/>
                      </a:cxn>
                      <a:cxn ang="0">
                        <a:pos x="T4" y="T5"/>
                      </a:cxn>
                      <a:cxn ang="0">
                        <a:pos x="T6" y="T7"/>
                      </a:cxn>
                      <a:cxn ang="0">
                        <a:pos x="T8" y="T9"/>
                      </a:cxn>
                    </a:cxnLst>
                    <a:rect l="0" t="0" r="r" b="b"/>
                    <a:pathLst>
                      <a:path w="111" h="248">
                        <a:moveTo>
                          <a:pt x="70" y="248"/>
                        </a:moveTo>
                        <a:lnTo>
                          <a:pt x="0" y="11"/>
                        </a:lnTo>
                        <a:lnTo>
                          <a:pt x="41" y="0"/>
                        </a:lnTo>
                        <a:lnTo>
                          <a:pt x="111" y="236"/>
                        </a:lnTo>
                        <a:lnTo>
                          <a:pt x="70" y="24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24" name="Freeform 98">
                    <a:extLst>
                      <a:ext uri="{FF2B5EF4-FFF2-40B4-BE49-F238E27FC236}">
                        <a16:creationId xmlns:a16="http://schemas.microsoft.com/office/drawing/2014/main" id="{D2087156-5C1A-7351-9AAD-D325520F797F}"/>
                      </a:ext>
                    </a:extLst>
                  </p:cNvPr>
                  <p:cNvSpPr>
                    <a:spLocks/>
                  </p:cNvSpPr>
                  <p:nvPr/>
                </p:nvSpPr>
                <p:spPr bwMode="auto">
                  <a:xfrm>
                    <a:off x="6515860" y="5156638"/>
                    <a:ext cx="56215" cy="115864"/>
                  </a:xfrm>
                  <a:custGeom>
                    <a:avLst/>
                    <a:gdLst>
                      <a:gd name="T0" fmla="*/ 75 w 116"/>
                      <a:gd name="T1" fmla="*/ 247 h 247"/>
                      <a:gd name="T2" fmla="*/ 0 w 116"/>
                      <a:gd name="T3" fmla="*/ 13 h 247"/>
                      <a:gd name="T4" fmla="*/ 41 w 116"/>
                      <a:gd name="T5" fmla="*/ 0 h 247"/>
                      <a:gd name="T6" fmla="*/ 116 w 116"/>
                      <a:gd name="T7" fmla="*/ 233 h 247"/>
                      <a:gd name="T8" fmla="*/ 75 w 116"/>
                      <a:gd name="T9" fmla="*/ 247 h 247"/>
                    </a:gdLst>
                    <a:ahLst/>
                    <a:cxnLst>
                      <a:cxn ang="0">
                        <a:pos x="T0" y="T1"/>
                      </a:cxn>
                      <a:cxn ang="0">
                        <a:pos x="T2" y="T3"/>
                      </a:cxn>
                      <a:cxn ang="0">
                        <a:pos x="T4" y="T5"/>
                      </a:cxn>
                      <a:cxn ang="0">
                        <a:pos x="T6" y="T7"/>
                      </a:cxn>
                      <a:cxn ang="0">
                        <a:pos x="T8" y="T9"/>
                      </a:cxn>
                    </a:cxnLst>
                    <a:rect l="0" t="0" r="r" b="b"/>
                    <a:pathLst>
                      <a:path w="116" h="247">
                        <a:moveTo>
                          <a:pt x="75" y="247"/>
                        </a:moveTo>
                        <a:lnTo>
                          <a:pt x="0" y="13"/>
                        </a:lnTo>
                        <a:lnTo>
                          <a:pt x="41" y="0"/>
                        </a:lnTo>
                        <a:lnTo>
                          <a:pt x="116" y="233"/>
                        </a:lnTo>
                        <a:lnTo>
                          <a:pt x="75" y="24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25" name="Freeform 99">
                    <a:extLst>
                      <a:ext uri="{FF2B5EF4-FFF2-40B4-BE49-F238E27FC236}">
                        <a16:creationId xmlns:a16="http://schemas.microsoft.com/office/drawing/2014/main" id="{641279DF-6356-08DD-4753-98871CA30A35}"/>
                      </a:ext>
                    </a:extLst>
                  </p:cNvPr>
                  <p:cNvSpPr>
                    <a:spLocks/>
                  </p:cNvSpPr>
                  <p:nvPr/>
                </p:nvSpPr>
                <p:spPr bwMode="auto">
                  <a:xfrm>
                    <a:off x="6553337" y="5143922"/>
                    <a:ext cx="57656" cy="115864"/>
                  </a:xfrm>
                  <a:custGeom>
                    <a:avLst/>
                    <a:gdLst>
                      <a:gd name="T0" fmla="*/ 82 w 122"/>
                      <a:gd name="T1" fmla="*/ 247 h 247"/>
                      <a:gd name="T2" fmla="*/ 0 w 122"/>
                      <a:gd name="T3" fmla="*/ 16 h 247"/>
                      <a:gd name="T4" fmla="*/ 40 w 122"/>
                      <a:gd name="T5" fmla="*/ 0 h 247"/>
                      <a:gd name="T6" fmla="*/ 122 w 122"/>
                      <a:gd name="T7" fmla="*/ 232 h 247"/>
                      <a:gd name="T8" fmla="*/ 82 w 122"/>
                      <a:gd name="T9" fmla="*/ 247 h 247"/>
                    </a:gdLst>
                    <a:ahLst/>
                    <a:cxnLst>
                      <a:cxn ang="0">
                        <a:pos x="T0" y="T1"/>
                      </a:cxn>
                      <a:cxn ang="0">
                        <a:pos x="T2" y="T3"/>
                      </a:cxn>
                      <a:cxn ang="0">
                        <a:pos x="T4" y="T5"/>
                      </a:cxn>
                      <a:cxn ang="0">
                        <a:pos x="T6" y="T7"/>
                      </a:cxn>
                      <a:cxn ang="0">
                        <a:pos x="T8" y="T9"/>
                      </a:cxn>
                    </a:cxnLst>
                    <a:rect l="0" t="0" r="r" b="b"/>
                    <a:pathLst>
                      <a:path w="122" h="247">
                        <a:moveTo>
                          <a:pt x="82" y="247"/>
                        </a:moveTo>
                        <a:lnTo>
                          <a:pt x="0" y="16"/>
                        </a:lnTo>
                        <a:lnTo>
                          <a:pt x="40" y="0"/>
                        </a:lnTo>
                        <a:lnTo>
                          <a:pt x="122" y="232"/>
                        </a:lnTo>
                        <a:lnTo>
                          <a:pt x="82" y="24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26" name="Freeform 100">
                    <a:extLst>
                      <a:ext uri="{FF2B5EF4-FFF2-40B4-BE49-F238E27FC236}">
                        <a16:creationId xmlns:a16="http://schemas.microsoft.com/office/drawing/2014/main" id="{D9B981C8-4C58-E131-D23C-254B8E9E2493}"/>
                      </a:ext>
                    </a:extLst>
                  </p:cNvPr>
                  <p:cNvSpPr>
                    <a:spLocks/>
                  </p:cNvSpPr>
                  <p:nvPr/>
                </p:nvSpPr>
                <p:spPr bwMode="auto">
                  <a:xfrm>
                    <a:off x="6589371" y="5131203"/>
                    <a:ext cx="61981" cy="115864"/>
                  </a:xfrm>
                  <a:custGeom>
                    <a:avLst/>
                    <a:gdLst>
                      <a:gd name="T0" fmla="*/ 87 w 128"/>
                      <a:gd name="T1" fmla="*/ 246 h 246"/>
                      <a:gd name="T2" fmla="*/ 0 w 128"/>
                      <a:gd name="T3" fmla="*/ 16 h 246"/>
                      <a:gd name="T4" fmla="*/ 40 w 128"/>
                      <a:gd name="T5" fmla="*/ 0 h 246"/>
                      <a:gd name="T6" fmla="*/ 128 w 128"/>
                      <a:gd name="T7" fmla="*/ 231 h 246"/>
                      <a:gd name="T8" fmla="*/ 87 w 128"/>
                      <a:gd name="T9" fmla="*/ 246 h 246"/>
                    </a:gdLst>
                    <a:ahLst/>
                    <a:cxnLst>
                      <a:cxn ang="0">
                        <a:pos x="T0" y="T1"/>
                      </a:cxn>
                      <a:cxn ang="0">
                        <a:pos x="T2" y="T3"/>
                      </a:cxn>
                      <a:cxn ang="0">
                        <a:pos x="T4" y="T5"/>
                      </a:cxn>
                      <a:cxn ang="0">
                        <a:pos x="T6" y="T7"/>
                      </a:cxn>
                      <a:cxn ang="0">
                        <a:pos x="T8" y="T9"/>
                      </a:cxn>
                    </a:cxnLst>
                    <a:rect l="0" t="0" r="r" b="b"/>
                    <a:pathLst>
                      <a:path w="128" h="246">
                        <a:moveTo>
                          <a:pt x="87" y="246"/>
                        </a:moveTo>
                        <a:lnTo>
                          <a:pt x="0" y="16"/>
                        </a:lnTo>
                        <a:lnTo>
                          <a:pt x="40" y="0"/>
                        </a:lnTo>
                        <a:lnTo>
                          <a:pt x="128" y="231"/>
                        </a:lnTo>
                        <a:lnTo>
                          <a:pt x="87" y="2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27" name="Freeform 101">
                    <a:extLst>
                      <a:ext uri="{FF2B5EF4-FFF2-40B4-BE49-F238E27FC236}">
                        <a16:creationId xmlns:a16="http://schemas.microsoft.com/office/drawing/2014/main" id="{217415DC-FDD3-1F04-B3FD-5FC1224CFE6F}"/>
                      </a:ext>
                    </a:extLst>
                  </p:cNvPr>
                  <p:cNvSpPr>
                    <a:spLocks/>
                  </p:cNvSpPr>
                  <p:nvPr/>
                </p:nvSpPr>
                <p:spPr bwMode="auto">
                  <a:xfrm>
                    <a:off x="6625403" y="5118484"/>
                    <a:ext cx="63422" cy="114450"/>
                  </a:xfrm>
                  <a:custGeom>
                    <a:avLst/>
                    <a:gdLst>
                      <a:gd name="T0" fmla="*/ 95 w 134"/>
                      <a:gd name="T1" fmla="*/ 244 h 244"/>
                      <a:gd name="T2" fmla="*/ 0 w 134"/>
                      <a:gd name="T3" fmla="*/ 17 h 244"/>
                      <a:gd name="T4" fmla="*/ 40 w 134"/>
                      <a:gd name="T5" fmla="*/ 0 h 244"/>
                      <a:gd name="T6" fmla="*/ 134 w 134"/>
                      <a:gd name="T7" fmla="*/ 227 h 244"/>
                      <a:gd name="T8" fmla="*/ 95 w 134"/>
                      <a:gd name="T9" fmla="*/ 244 h 244"/>
                    </a:gdLst>
                    <a:ahLst/>
                    <a:cxnLst>
                      <a:cxn ang="0">
                        <a:pos x="T0" y="T1"/>
                      </a:cxn>
                      <a:cxn ang="0">
                        <a:pos x="T2" y="T3"/>
                      </a:cxn>
                      <a:cxn ang="0">
                        <a:pos x="T4" y="T5"/>
                      </a:cxn>
                      <a:cxn ang="0">
                        <a:pos x="T6" y="T7"/>
                      </a:cxn>
                      <a:cxn ang="0">
                        <a:pos x="T8" y="T9"/>
                      </a:cxn>
                    </a:cxnLst>
                    <a:rect l="0" t="0" r="r" b="b"/>
                    <a:pathLst>
                      <a:path w="134" h="244">
                        <a:moveTo>
                          <a:pt x="95" y="244"/>
                        </a:moveTo>
                        <a:lnTo>
                          <a:pt x="0" y="17"/>
                        </a:lnTo>
                        <a:lnTo>
                          <a:pt x="40" y="0"/>
                        </a:lnTo>
                        <a:lnTo>
                          <a:pt x="134" y="227"/>
                        </a:lnTo>
                        <a:lnTo>
                          <a:pt x="95" y="24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28" name="Freeform 102">
                    <a:extLst>
                      <a:ext uri="{FF2B5EF4-FFF2-40B4-BE49-F238E27FC236}">
                        <a16:creationId xmlns:a16="http://schemas.microsoft.com/office/drawing/2014/main" id="{91B0B438-57C2-E11D-764C-217E495F37AF}"/>
                      </a:ext>
                    </a:extLst>
                  </p:cNvPr>
                  <p:cNvSpPr>
                    <a:spLocks/>
                  </p:cNvSpPr>
                  <p:nvPr/>
                </p:nvSpPr>
                <p:spPr bwMode="auto">
                  <a:xfrm>
                    <a:off x="6661444" y="5102943"/>
                    <a:ext cx="66305" cy="114450"/>
                  </a:xfrm>
                  <a:custGeom>
                    <a:avLst/>
                    <a:gdLst>
                      <a:gd name="T0" fmla="*/ 100 w 139"/>
                      <a:gd name="T1" fmla="*/ 243 h 243"/>
                      <a:gd name="T2" fmla="*/ 0 w 139"/>
                      <a:gd name="T3" fmla="*/ 18 h 243"/>
                      <a:gd name="T4" fmla="*/ 39 w 139"/>
                      <a:gd name="T5" fmla="*/ 0 h 243"/>
                      <a:gd name="T6" fmla="*/ 139 w 139"/>
                      <a:gd name="T7" fmla="*/ 226 h 243"/>
                      <a:gd name="T8" fmla="*/ 100 w 139"/>
                      <a:gd name="T9" fmla="*/ 243 h 243"/>
                    </a:gdLst>
                    <a:ahLst/>
                    <a:cxnLst>
                      <a:cxn ang="0">
                        <a:pos x="T0" y="T1"/>
                      </a:cxn>
                      <a:cxn ang="0">
                        <a:pos x="T2" y="T3"/>
                      </a:cxn>
                      <a:cxn ang="0">
                        <a:pos x="T4" y="T5"/>
                      </a:cxn>
                      <a:cxn ang="0">
                        <a:pos x="T6" y="T7"/>
                      </a:cxn>
                      <a:cxn ang="0">
                        <a:pos x="T8" y="T9"/>
                      </a:cxn>
                    </a:cxnLst>
                    <a:rect l="0" t="0" r="r" b="b"/>
                    <a:pathLst>
                      <a:path w="139" h="243">
                        <a:moveTo>
                          <a:pt x="100" y="243"/>
                        </a:moveTo>
                        <a:lnTo>
                          <a:pt x="0" y="18"/>
                        </a:lnTo>
                        <a:lnTo>
                          <a:pt x="39" y="0"/>
                        </a:lnTo>
                        <a:lnTo>
                          <a:pt x="139" y="226"/>
                        </a:lnTo>
                        <a:lnTo>
                          <a:pt x="100" y="24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29" name="Freeform 103">
                    <a:extLst>
                      <a:ext uri="{FF2B5EF4-FFF2-40B4-BE49-F238E27FC236}">
                        <a16:creationId xmlns:a16="http://schemas.microsoft.com/office/drawing/2014/main" id="{42D3B48D-8341-2E7E-1E14-C8C5175C173B}"/>
                      </a:ext>
                    </a:extLst>
                  </p:cNvPr>
                  <p:cNvSpPr>
                    <a:spLocks/>
                  </p:cNvSpPr>
                  <p:nvPr/>
                </p:nvSpPr>
                <p:spPr bwMode="auto">
                  <a:xfrm>
                    <a:off x="6696040" y="5087397"/>
                    <a:ext cx="69187" cy="114450"/>
                  </a:xfrm>
                  <a:custGeom>
                    <a:avLst/>
                    <a:gdLst>
                      <a:gd name="T0" fmla="*/ 105 w 143"/>
                      <a:gd name="T1" fmla="*/ 241 h 241"/>
                      <a:gd name="T2" fmla="*/ 0 w 143"/>
                      <a:gd name="T3" fmla="*/ 19 h 241"/>
                      <a:gd name="T4" fmla="*/ 38 w 143"/>
                      <a:gd name="T5" fmla="*/ 0 h 241"/>
                      <a:gd name="T6" fmla="*/ 143 w 143"/>
                      <a:gd name="T7" fmla="*/ 222 h 241"/>
                      <a:gd name="T8" fmla="*/ 105 w 143"/>
                      <a:gd name="T9" fmla="*/ 241 h 241"/>
                    </a:gdLst>
                    <a:ahLst/>
                    <a:cxnLst>
                      <a:cxn ang="0">
                        <a:pos x="T0" y="T1"/>
                      </a:cxn>
                      <a:cxn ang="0">
                        <a:pos x="T2" y="T3"/>
                      </a:cxn>
                      <a:cxn ang="0">
                        <a:pos x="T4" y="T5"/>
                      </a:cxn>
                      <a:cxn ang="0">
                        <a:pos x="T6" y="T7"/>
                      </a:cxn>
                      <a:cxn ang="0">
                        <a:pos x="T8" y="T9"/>
                      </a:cxn>
                    </a:cxnLst>
                    <a:rect l="0" t="0" r="r" b="b"/>
                    <a:pathLst>
                      <a:path w="143" h="241">
                        <a:moveTo>
                          <a:pt x="105" y="241"/>
                        </a:moveTo>
                        <a:lnTo>
                          <a:pt x="0" y="19"/>
                        </a:lnTo>
                        <a:lnTo>
                          <a:pt x="38" y="0"/>
                        </a:lnTo>
                        <a:lnTo>
                          <a:pt x="143" y="222"/>
                        </a:lnTo>
                        <a:lnTo>
                          <a:pt x="105" y="24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30" name="Freeform 104">
                    <a:extLst>
                      <a:ext uri="{FF2B5EF4-FFF2-40B4-BE49-F238E27FC236}">
                        <a16:creationId xmlns:a16="http://schemas.microsoft.com/office/drawing/2014/main" id="{63E4A072-5F60-2447-E51A-0675C81E196B}"/>
                      </a:ext>
                    </a:extLst>
                  </p:cNvPr>
                  <p:cNvSpPr>
                    <a:spLocks/>
                  </p:cNvSpPr>
                  <p:nvPr/>
                </p:nvSpPr>
                <p:spPr bwMode="auto">
                  <a:xfrm>
                    <a:off x="6730637" y="5071849"/>
                    <a:ext cx="72070" cy="111624"/>
                  </a:xfrm>
                  <a:custGeom>
                    <a:avLst/>
                    <a:gdLst>
                      <a:gd name="T0" fmla="*/ 111 w 150"/>
                      <a:gd name="T1" fmla="*/ 239 h 239"/>
                      <a:gd name="T2" fmla="*/ 0 w 150"/>
                      <a:gd name="T3" fmla="*/ 20 h 239"/>
                      <a:gd name="T4" fmla="*/ 38 w 150"/>
                      <a:gd name="T5" fmla="*/ 0 h 239"/>
                      <a:gd name="T6" fmla="*/ 150 w 150"/>
                      <a:gd name="T7" fmla="*/ 219 h 239"/>
                      <a:gd name="T8" fmla="*/ 111 w 150"/>
                      <a:gd name="T9" fmla="*/ 239 h 239"/>
                    </a:gdLst>
                    <a:ahLst/>
                    <a:cxnLst>
                      <a:cxn ang="0">
                        <a:pos x="T0" y="T1"/>
                      </a:cxn>
                      <a:cxn ang="0">
                        <a:pos x="T2" y="T3"/>
                      </a:cxn>
                      <a:cxn ang="0">
                        <a:pos x="T4" y="T5"/>
                      </a:cxn>
                      <a:cxn ang="0">
                        <a:pos x="T6" y="T7"/>
                      </a:cxn>
                      <a:cxn ang="0">
                        <a:pos x="T8" y="T9"/>
                      </a:cxn>
                    </a:cxnLst>
                    <a:rect l="0" t="0" r="r" b="b"/>
                    <a:pathLst>
                      <a:path w="150" h="239">
                        <a:moveTo>
                          <a:pt x="111" y="239"/>
                        </a:moveTo>
                        <a:lnTo>
                          <a:pt x="0" y="20"/>
                        </a:lnTo>
                        <a:lnTo>
                          <a:pt x="38" y="0"/>
                        </a:lnTo>
                        <a:lnTo>
                          <a:pt x="150" y="219"/>
                        </a:lnTo>
                        <a:lnTo>
                          <a:pt x="111" y="23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31" name="Freeform 105">
                    <a:extLst>
                      <a:ext uri="{FF2B5EF4-FFF2-40B4-BE49-F238E27FC236}">
                        <a16:creationId xmlns:a16="http://schemas.microsoft.com/office/drawing/2014/main" id="{EA1666F6-8FFA-DD94-9CA4-C99AFE75296A}"/>
                      </a:ext>
                    </a:extLst>
                  </p:cNvPr>
                  <p:cNvSpPr>
                    <a:spLocks/>
                  </p:cNvSpPr>
                  <p:nvPr/>
                </p:nvSpPr>
                <p:spPr bwMode="auto">
                  <a:xfrm>
                    <a:off x="6765232" y="5053484"/>
                    <a:ext cx="74954" cy="111624"/>
                  </a:xfrm>
                  <a:custGeom>
                    <a:avLst/>
                    <a:gdLst>
                      <a:gd name="T0" fmla="*/ 117 w 156"/>
                      <a:gd name="T1" fmla="*/ 237 h 237"/>
                      <a:gd name="T2" fmla="*/ 0 w 156"/>
                      <a:gd name="T3" fmla="*/ 21 h 237"/>
                      <a:gd name="T4" fmla="*/ 39 w 156"/>
                      <a:gd name="T5" fmla="*/ 0 h 237"/>
                      <a:gd name="T6" fmla="*/ 156 w 156"/>
                      <a:gd name="T7" fmla="*/ 217 h 237"/>
                      <a:gd name="T8" fmla="*/ 117 w 156"/>
                      <a:gd name="T9" fmla="*/ 237 h 237"/>
                    </a:gdLst>
                    <a:ahLst/>
                    <a:cxnLst>
                      <a:cxn ang="0">
                        <a:pos x="T0" y="T1"/>
                      </a:cxn>
                      <a:cxn ang="0">
                        <a:pos x="T2" y="T3"/>
                      </a:cxn>
                      <a:cxn ang="0">
                        <a:pos x="T4" y="T5"/>
                      </a:cxn>
                      <a:cxn ang="0">
                        <a:pos x="T6" y="T7"/>
                      </a:cxn>
                      <a:cxn ang="0">
                        <a:pos x="T8" y="T9"/>
                      </a:cxn>
                    </a:cxnLst>
                    <a:rect l="0" t="0" r="r" b="b"/>
                    <a:pathLst>
                      <a:path w="156" h="237">
                        <a:moveTo>
                          <a:pt x="117" y="237"/>
                        </a:moveTo>
                        <a:lnTo>
                          <a:pt x="0" y="21"/>
                        </a:lnTo>
                        <a:lnTo>
                          <a:pt x="39" y="0"/>
                        </a:lnTo>
                        <a:lnTo>
                          <a:pt x="156" y="217"/>
                        </a:lnTo>
                        <a:lnTo>
                          <a:pt x="117" y="23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32" name="Freeform 106">
                    <a:extLst>
                      <a:ext uri="{FF2B5EF4-FFF2-40B4-BE49-F238E27FC236}">
                        <a16:creationId xmlns:a16="http://schemas.microsoft.com/office/drawing/2014/main" id="{944B57EA-CE76-A5A2-33D0-C3A2D62673BA}"/>
                      </a:ext>
                    </a:extLst>
                  </p:cNvPr>
                  <p:cNvSpPr>
                    <a:spLocks/>
                  </p:cNvSpPr>
                  <p:nvPr/>
                </p:nvSpPr>
                <p:spPr bwMode="auto">
                  <a:xfrm>
                    <a:off x="6799825" y="5036534"/>
                    <a:ext cx="76395" cy="110212"/>
                  </a:xfrm>
                  <a:custGeom>
                    <a:avLst/>
                    <a:gdLst>
                      <a:gd name="T0" fmla="*/ 123 w 160"/>
                      <a:gd name="T1" fmla="*/ 234 h 234"/>
                      <a:gd name="T2" fmla="*/ 0 w 160"/>
                      <a:gd name="T3" fmla="*/ 21 h 234"/>
                      <a:gd name="T4" fmla="*/ 37 w 160"/>
                      <a:gd name="T5" fmla="*/ 0 h 234"/>
                      <a:gd name="T6" fmla="*/ 160 w 160"/>
                      <a:gd name="T7" fmla="*/ 212 h 234"/>
                      <a:gd name="T8" fmla="*/ 123 w 160"/>
                      <a:gd name="T9" fmla="*/ 234 h 234"/>
                    </a:gdLst>
                    <a:ahLst/>
                    <a:cxnLst>
                      <a:cxn ang="0">
                        <a:pos x="T0" y="T1"/>
                      </a:cxn>
                      <a:cxn ang="0">
                        <a:pos x="T2" y="T3"/>
                      </a:cxn>
                      <a:cxn ang="0">
                        <a:pos x="T4" y="T5"/>
                      </a:cxn>
                      <a:cxn ang="0">
                        <a:pos x="T6" y="T7"/>
                      </a:cxn>
                      <a:cxn ang="0">
                        <a:pos x="T8" y="T9"/>
                      </a:cxn>
                    </a:cxnLst>
                    <a:rect l="0" t="0" r="r" b="b"/>
                    <a:pathLst>
                      <a:path w="160" h="234">
                        <a:moveTo>
                          <a:pt x="123" y="234"/>
                        </a:moveTo>
                        <a:lnTo>
                          <a:pt x="0" y="21"/>
                        </a:lnTo>
                        <a:lnTo>
                          <a:pt x="37" y="0"/>
                        </a:lnTo>
                        <a:lnTo>
                          <a:pt x="160" y="212"/>
                        </a:lnTo>
                        <a:lnTo>
                          <a:pt x="123" y="23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33" name="Freeform 107">
                    <a:extLst>
                      <a:ext uri="{FF2B5EF4-FFF2-40B4-BE49-F238E27FC236}">
                        <a16:creationId xmlns:a16="http://schemas.microsoft.com/office/drawing/2014/main" id="{FECE2D9E-D96E-EC92-EB37-F7E9DC2E3892}"/>
                      </a:ext>
                    </a:extLst>
                  </p:cNvPr>
                  <p:cNvSpPr>
                    <a:spLocks/>
                  </p:cNvSpPr>
                  <p:nvPr/>
                </p:nvSpPr>
                <p:spPr bwMode="auto">
                  <a:xfrm>
                    <a:off x="6832977" y="5016752"/>
                    <a:ext cx="79278" cy="110212"/>
                  </a:xfrm>
                  <a:custGeom>
                    <a:avLst/>
                    <a:gdLst>
                      <a:gd name="T0" fmla="*/ 129 w 164"/>
                      <a:gd name="T1" fmla="*/ 233 h 233"/>
                      <a:gd name="T2" fmla="*/ 0 w 164"/>
                      <a:gd name="T3" fmla="*/ 23 h 233"/>
                      <a:gd name="T4" fmla="*/ 36 w 164"/>
                      <a:gd name="T5" fmla="*/ 0 h 233"/>
                      <a:gd name="T6" fmla="*/ 164 w 164"/>
                      <a:gd name="T7" fmla="*/ 210 h 233"/>
                      <a:gd name="T8" fmla="*/ 129 w 164"/>
                      <a:gd name="T9" fmla="*/ 233 h 233"/>
                    </a:gdLst>
                    <a:ahLst/>
                    <a:cxnLst>
                      <a:cxn ang="0">
                        <a:pos x="T0" y="T1"/>
                      </a:cxn>
                      <a:cxn ang="0">
                        <a:pos x="T2" y="T3"/>
                      </a:cxn>
                      <a:cxn ang="0">
                        <a:pos x="T4" y="T5"/>
                      </a:cxn>
                      <a:cxn ang="0">
                        <a:pos x="T6" y="T7"/>
                      </a:cxn>
                      <a:cxn ang="0">
                        <a:pos x="T8" y="T9"/>
                      </a:cxn>
                    </a:cxnLst>
                    <a:rect l="0" t="0" r="r" b="b"/>
                    <a:pathLst>
                      <a:path w="164" h="233">
                        <a:moveTo>
                          <a:pt x="129" y="233"/>
                        </a:moveTo>
                        <a:lnTo>
                          <a:pt x="0" y="23"/>
                        </a:lnTo>
                        <a:lnTo>
                          <a:pt x="36" y="0"/>
                        </a:lnTo>
                        <a:lnTo>
                          <a:pt x="164" y="210"/>
                        </a:lnTo>
                        <a:lnTo>
                          <a:pt x="129" y="23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34" name="Freeform 108">
                    <a:extLst>
                      <a:ext uri="{FF2B5EF4-FFF2-40B4-BE49-F238E27FC236}">
                        <a16:creationId xmlns:a16="http://schemas.microsoft.com/office/drawing/2014/main" id="{5F43DA4C-3B95-1A33-DE49-AC72C84D326E}"/>
                      </a:ext>
                    </a:extLst>
                  </p:cNvPr>
                  <p:cNvSpPr>
                    <a:spLocks/>
                  </p:cNvSpPr>
                  <p:nvPr/>
                </p:nvSpPr>
                <p:spPr bwMode="auto">
                  <a:xfrm>
                    <a:off x="6866129" y="4996972"/>
                    <a:ext cx="80719" cy="108799"/>
                  </a:xfrm>
                  <a:custGeom>
                    <a:avLst/>
                    <a:gdLst>
                      <a:gd name="T0" fmla="*/ 132 w 167"/>
                      <a:gd name="T1" fmla="*/ 231 h 231"/>
                      <a:gd name="T2" fmla="*/ 0 w 167"/>
                      <a:gd name="T3" fmla="*/ 25 h 231"/>
                      <a:gd name="T4" fmla="*/ 36 w 167"/>
                      <a:gd name="T5" fmla="*/ 0 h 231"/>
                      <a:gd name="T6" fmla="*/ 167 w 167"/>
                      <a:gd name="T7" fmla="*/ 207 h 231"/>
                      <a:gd name="T8" fmla="*/ 132 w 167"/>
                      <a:gd name="T9" fmla="*/ 231 h 231"/>
                    </a:gdLst>
                    <a:ahLst/>
                    <a:cxnLst>
                      <a:cxn ang="0">
                        <a:pos x="T0" y="T1"/>
                      </a:cxn>
                      <a:cxn ang="0">
                        <a:pos x="T2" y="T3"/>
                      </a:cxn>
                      <a:cxn ang="0">
                        <a:pos x="T4" y="T5"/>
                      </a:cxn>
                      <a:cxn ang="0">
                        <a:pos x="T6" y="T7"/>
                      </a:cxn>
                      <a:cxn ang="0">
                        <a:pos x="T8" y="T9"/>
                      </a:cxn>
                    </a:cxnLst>
                    <a:rect l="0" t="0" r="r" b="b"/>
                    <a:pathLst>
                      <a:path w="167" h="231">
                        <a:moveTo>
                          <a:pt x="132" y="231"/>
                        </a:moveTo>
                        <a:lnTo>
                          <a:pt x="0" y="25"/>
                        </a:lnTo>
                        <a:lnTo>
                          <a:pt x="36" y="0"/>
                        </a:lnTo>
                        <a:lnTo>
                          <a:pt x="167" y="207"/>
                        </a:lnTo>
                        <a:lnTo>
                          <a:pt x="132" y="23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35" name="Freeform 109">
                    <a:extLst>
                      <a:ext uri="{FF2B5EF4-FFF2-40B4-BE49-F238E27FC236}">
                        <a16:creationId xmlns:a16="http://schemas.microsoft.com/office/drawing/2014/main" id="{B4C4C9A4-C955-8811-B2AB-1F3DC89855D4}"/>
                      </a:ext>
                    </a:extLst>
                  </p:cNvPr>
                  <p:cNvSpPr>
                    <a:spLocks/>
                  </p:cNvSpPr>
                  <p:nvPr/>
                </p:nvSpPr>
                <p:spPr bwMode="auto">
                  <a:xfrm>
                    <a:off x="6897840" y="4975772"/>
                    <a:ext cx="85043" cy="107386"/>
                  </a:xfrm>
                  <a:custGeom>
                    <a:avLst/>
                    <a:gdLst>
                      <a:gd name="T0" fmla="*/ 139 w 175"/>
                      <a:gd name="T1" fmla="*/ 227 h 227"/>
                      <a:gd name="T2" fmla="*/ 0 w 175"/>
                      <a:gd name="T3" fmla="*/ 24 h 227"/>
                      <a:gd name="T4" fmla="*/ 36 w 175"/>
                      <a:gd name="T5" fmla="*/ 0 h 227"/>
                      <a:gd name="T6" fmla="*/ 175 w 175"/>
                      <a:gd name="T7" fmla="*/ 202 h 227"/>
                      <a:gd name="T8" fmla="*/ 139 w 175"/>
                      <a:gd name="T9" fmla="*/ 227 h 227"/>
                    </a:gdLst>
                    <a:ahLst/>
                    <a:cxnLst>
                      <a:cxn ang="0">
                        <a:pos x="T0" y="T1"/>
                      </a:cxn>
                      <a:cxn ang="0">
                        <a:pos x="T2" y="T3"/>
                      </a:cxn>
                      <a:cxn ang="0">
                        <a:pos x="T4" y="T5"/>
                      </a:cxn>
                      <a:cxn ang="0">
                        <a:pos x="T6" y="T7"/>
                      </a:cxn>
                      <a:cxn ang="0">
                        <a:pos x="T8" y="T9"/>
                      </a:cxn>
                    </a:cxnLst>
                    <a:rect l="0" t="0" r="r" b="b"/>
                    <a:pathLst>
                      <a:path w="175" h="227">
                        <a:moveTo>
                          <a:pt x="139" y="227"/>
                        </a:moveTo>
                        <a:lnTo>
                          <a:pt x="0" y="24"/>
                        </a:lnTo>
                        <a:lnTo>
                          <a:pt x="36" y="0"/>
                        </a:lnTo>
                        <a:lnTo>
                          <a:pt x="175" y="202"/>
                        </a:lnTo>
                        <a:lnTo>
                          <a:pt x="139" y="22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36" name="Freeform 110">
                    <a:extLst>
                      <a:ext uri="{FF2B5EF4-FFF2-40B4-BE49-F238E27FC236}">
                        <a16:creationId xmlns:a16="http://schemas.microsoft.com/office/drawing/2014/main" id="{20C79B27-B542-CFA2-B9AB-4C73BA556E59}"/>
                      </a:ext>
                    </a:extLst>
                  </p:cNvPr>
                  <p:cNvSpPr>
                    <a:spLocks/>
                  </p:cNvSpPr>
                  <p:nvPr/>
                </p:nvSpPr>
                <p:spPr bwMode="auto">
                  <a:xfrm>
                    <a:off x="6930992" y="4954577"/>
                    <a:ext cx="85043" cy="105973"/>
                  </a:xfrm>
                  <a:custGeom>
                    <a:avLst/>
                    <a:gdLst>
                      <a:gd name="T0" fmla="*/ 143 w 178"/>
                      <a:gd name="T1" fmla="*/ 224 h 224"/>
                      <a:gd name="T2" fmla="*/ 0 w 178"/>
                      <a:gd name="T3" fmla="*/ 25 h 224"/>
                      <a:gd name="T4" fmla="*/ 34 w 178"/>
                      <a:gd name="T5" fmla="*/ 0 h 224"/>
                      <a:gd name="T6" fmla="*/ 178 w 178"/>
                      <a:gd name="T7" fmla="*/ 198 h 224"/>
                      <a:gd name="T8" fmla="*/ 143 w 178"/>
                      <a:gd name="T9" fmla="*/ 224 h 224"/>
                    </a:gdLst>
                    <a:ahLst/>
                    <a:cxnLst>
                      <a:cxn ang="0">
                        <a:pos x="T0" y="T1"/>
                      </a:cxn>
                      <a:cxn ang="0">
                        <a:pos x="T2" y="T3"/>
                      </a:cxn>
                      <a:cxn ang="0">
                        <a:pos x="T4" y="T5"/>
                      </a:cxn>
                      <a:cxn ang="0">
                        <a:pos x="T6" y="T7"/>
                      </a:cxn>
                      <a:cxn ang="0">
                        <a:pos x="T8" y="T9"/>
                      </a:cxn>
                    </a:cxnLst>
                    <a:rect l="0" t="0" r="r" b="b"/>
                    <a:pathLst>
                      <a:path w="178" h="224">
                        <a:moveTo>
                          <a:pt x="143" y="224"/>
                        </a:moveTo>
                        <a:lnTo>
                          <a:pt x="0" y="25"/>
                        </a:lnTo>
                        <a:lnTo>
                          <a:pt x="34" y="0"/>
                        </a:lnTo>
                        <a:lnTo>
                          <a:pt x="178" y="198"/>
                        </a:lnTo>
                        <a:lnTo>
                          <a:pt x="143" y="22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37" name="Freeform 114">
                    <a:extLst>
                      <a:ext uri="{FF2B5EF4-FFF2-40B4-BE49-F238E27FC236}">
                        <a16:creationId xmlns:a16="http://schemas.microsoft.com/office/drawing/2014/main" id="{D5A5EE24-0C25-C363-DB27-48C12501F413}"/>
                      </a:ext>
                    </a:extLst>
                  </p:cNvPr>
                  <p:cNvSpPr>
                    <a:spLocks/>
                  </p:cNvSpPr>
                  <p:nvPr/>
                </p:nvSpPr>
                <p:spPr bwMode="auto">
                  <a:xfrm>
                    <a:off x="7052066" y="4859900"/>
                    <a:ext cx="93692" cy="100322"/>
                  </a:xfrm>
                  <a:custGeom>
                    <a:avLst/>
                    <a:gdLst>
                      <a:gd name="T0" fmla="*/ 164 w 194"/>
                      <a:gd name="T1" fmla="*/ 211 h 211"/>
                      <a:gd name="T2" fmla="*/ 0 w 194"/>
                      <a:gd name="T3" fmla="*/ 28 h 211"/>
                      <a:gd name="T4" fmla="*/ 32 w 194"/>
                      <a:gd name="T5" fmla="*/ 0 h 211"/>
                      <a:gd name="T6" fmla="*/ 194 w 194"/>
                      <a:gd name="T7" fmla="*/ 182 h 211"/>
                      <a:gd name="T8" fmla="*/ 164 w 194"/>
                      <a:gd name="T9" fmla="*/ 211 h 211"/>
                    </a:gdLst>
                    <a:ahLst/>
                    <a:cxnLst>
                      <a:cxn ang="0">
                        <a:pos x="T0" y="T1"/>
                      </a:cxn>
                      <a:cxn ang="0">
                        <a:pos x="T2" y="T3"/>
                      </a:cxn>
                      <a:cxn ang="0">
                        <a:pos x="T4" y="T5"/>
                      </a:cxn>
                      <a:cxn ang="0">
                        <a:pos x="T6" y="T7"/>
                      </a:cxn>
                      <a:cxn ang="0">
                        <a:pos x="T8" y="T9"/>
                      </a:cxn>
                    </a:cxnLst>
                    <a:rect l="0" t="0" r="r" b="b"/>
                    <a:pathLst>
                      <a:path w="194" h="211">
                        <a:moveTo>
                          <a:pt x="164" y="211"/>
                        </a:moveTo>
                        <a:lnTo>
                          <a:pt x="0" y="28"/>
                        </a:lnTo>
                        <a:lnTo>
                          <a:pt x="32" y="0"/>
                        </a:lnTo>
                        <a:lnTo>
                          <a:pt x="194" y="182"/>
                        </a:lnTo>
                        <a:lnTo>
                          <a:pt x="164" y="21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38" name="Freeform 115">
                    <a:extLst>
                      <a:ext uri="{FF2B5EF4-FFF2-40B4-BE49-F238E27FC236}">
                        <a16:creationId xmlns:a16="http://schemas.microsoft.com/office/drawing/2014/main" id="{CB1FCEA5-8788-4841-B76D-1E49D9C50A0F}"/>
                      </a:ext>
                    </a:extLst>
                  </p:cNvPr>
                  <p:cNvSpPr>
                    <a:spLocks/>
                  </p:cNvSpPr>
                  <p:nvPr/>
                </p:nvSpPr>
                <p:spPr bwMode="auto">
                  <a:xfrm>
                    <a:off x="7080906" y="4834464"/>
                    <a:ext cx="95133" cy="98907"/>
                  </a:xfrm>
                  <a:custGeom>
                    <a:avLst/>
                    <a:gdLst>
                      <a:gd name="T0" fmla="*/ 168 w 198"/>
                      <a:gd name="T1" fmla="*/ 209 h 209"/>
                      <a:gd name="T2" fmla="*/ 0 w 198"/>
                      <a:gd name="T3" fmla="*/ 30 h 209"/>
                      <a:gd name="T4" fmla="*/ 31 w 198"/>
                      <a:gd name="T5" fmla="*/ 0 h 209"/>
                      <a:gd name="T6" fmla="*/ 198 w 198"/>
                      <a:gd name="T7" fmla="*/ 178 h 209"/>
                      <a:gd name="T8" fmla="*/ 168 w 198"/>
                      <a:gd name="T9" fmla="*/ 209 h 209"/>
                    </a:gdLst>
                    <a:ahLst/>
                    <a:cxnLst>
                      <a:cxn ang="0">
                        <a:pos x="T0" y="T1"/>
                      </a:cxn>
                      <a:cxn ang="0">
                        <a:pos x="T2" y="T3"/>
                      </a:cxn>
                      <a:cxn ang="0">
                        <a:pos x="T4" y="T5"/>
                      </a:cxn>
                      <a:cxn ang="0">
                        <a:pos x="T6" y="T7"/>
                      </a:cxn>
                      <a:cxn ang="0">
                        <a:pos x="T8" y="T9"/>
                      </a:cxn>
                    </a:cxnLst>
                    <a:rect l="0" t="0" r="r" b="b"/>
                    <a:pathLst>
                      <a:path w="198" h="209">
                        <a:moveTo>
                          <a:pt x="168" y="209"/>
                        </a:moveTo>
                        <a:lnTo>
                          <a:pt x="0" y="30"/>
                        </a:lnTo>
                        <a:lnTo>
                          <a:pt x="31" y="0"/>
                        </a:lnTo>
                        <a:lnTo>
                          <a:pt x="198" y="178"/>
                        </a:lnTo>
                        <a:lnTo>
                          <a:pt x="168" y="20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39" name="Freeform 116">
                    <a:extLst>
                      <a:ext uri="{FF2B5EF4-FFF2-40B4-BE49-F238E27FC236}">
                        <a16:creationId xmlns:a16="http://schemas.microsoft.com/office/drawing/2014/main" id="{9835D680-3C34-BC6A-5464-39ACF28AE8FA}"/>
                      </a:ext>
                    </a:extLst>
                  </p:cNvPr>
                  <p:cNvSpPr>
                    <a:spLocks/>
                  </p:cNvSpPr>
                  <p:nvPr/>
                </p:nvSpPr>
                <p:spPr bwMode="auto">
                  <a:xfrm>
                    <a:off x="7109739" y="4809024"/>
                    <a:ext cx="96575" cy="94669"/>
                  </a:xfrm>
                  <a:custGeom>
                    <a:avLst/>
                    <a:gdLst>
                      <a:gd name="T0" fmla="*/ 173 w 202"/>
                      <a:gd name="T1" fmla="*/ 203 h 203"/>
                      <a:gd name="T2" fmla="*/ 0 w 202"/>
                      <a:gd name="T3" fmla="*/ 30 h 203"/>
                      <a:gd name="T4" fmla="*/ 31 w 202"/>
                      <a:gd name="T5" fmla="*/ 0 h 203"/>
                      <a:gd name="T6" fmla="*/ 202 w 202"/>
                      <a:gd name="T7" fmla="*/ 173 h 203"/>
                      <a:gd name="T8" fmla="*/ 173 w 202"/>
                      <a:gd name="T9" fmla="*/ 203 h 203"/>
                    </a:gdLst>
                    <a:ahLst/>
                    <a:cxnLst>
                      <a:cxn ang="0">
                        <a:pos x="T0" y="T1"/>
                      </a:cxn>
                      <a:cxn ang="0">
                        <a:pos x="T2" y="T3"/>
                      </a:cxn>
                      <a:cxn ang="0">
                        <a:pos x="T4" y="T5"/>
                      </a:cxn>
                      <a:cxn ang="0">
                        <a:pos x="T6" y="T7"/>
                      </a:cxn>
                      <a:cxn ang="0">
                        <a:pos x="T8" y="T9"/>
                      </a:cxn>
                    </a:cxnLst>
                    <a:rect l="0" t="0" r="r" b="b"/>
                    <a:pathLst>
                      <a:path w="202" h="203">
                        <a:moveTo>
                          <a:pt x="173" y="203"/>
                        </a:moveTo>
                        <a:lnTo>
                          <a:pt x="0" y="30"/>
                        </a:lnTo>
                        <a:lnTo>
                          <a:pt x="31" y="0"/>
                        </a:lnTo>
                        <a:lnTo>
                          <a:pt x="202" y="173"/>
                        </a:lnTo>
                        <a:lnTo>
                          <a:pt x="173" y="20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40" name="Freeform 117">
                    <a:extLst>
                      <a:ext uri="{FF2B5EF4-FFF2-40B4-BE49-F238E27FC236}">
                        <a16:creationId xmlns:a16="http://schemas.microsoft.com/office/drawing/2014/main" id="{EDCC2223-9FB6-AC1B-248F-6D054E011AF3}"/>
                      </a:ext>
                    </a:extLst>
                  </p:cNvPr>
                  <p:cNvSpPr>
                    <a:spLocks/>
                  </p:cNvSpPr>
                  <p:nvPr/>
                </p:nvSpPr>
                <p:spPr bwMode="auto">
                  <a:xfrm>
                    <a:off x="7137140" y="4780778"/>
                    <a:ext cx="99458" cy="94670"/>
                  </a:xfrm>
                  <a:custGeom>
                    <a:avLst/>
                    <a:gdLst>
                      <a:gd name="T0" fmla="*/ 177 w 207"/>
                      <a:gd name="T1" fmla="*/ 201 h 201"/>
                      <a:gd name="T2" fmla="*/ 0 w 207"/>
                      <a:gd name="T3" fmla="*/ 32 h 201"/>
                      <a:gd name="T4" fmla="*/ 30 w 207"/>
                      <a:gd name="T5" fmla="*/ 0 h 201"/>
                      <a:gd name="T6" fmla="*/ 207 w 207"/>
                      <a:gd name="T7" fmla="*/ 169 h 201"/>
                      <a:gd name="T8" fmla="*/ 177 w 207"/>
                      <a:gd name="T9" fmla="*/ 201 h 201"/>
                    </a:gdLst>
                    <a:ahLst/>
                    <a:cxnLst>
                      <a:cxn ang="0">
                        <a:pos x="T0" y="T1"/>
                      </a:cxn>
                      <a:cxn ang="0">
                        <a:pos x="T2" y="T3"/>
                      </a:cxn>
                      <a:cxn ang="0">
                        <a:pos x="T4" y="T5"/>
                      </a:cxn>
                      <a:cxn ang="0">
                        <a:pos x="T6" y="T7"/>
                      </a:cxn>
                      <a:cxn ang="0">
                        <a:pos x="T8" y="T9"/>
                      </a:cxn>
                    </a:cxnLst>
                    <a:rect l="0" t="0" r="r" b="b"/>
                    <a:pathLst>
                      <a:path w="207" h="201">
                        <a:moveTo>
                          <a:pt x="177" y="201"/>
                        </a:moveTo>
                        <a:lnTo>
                          <a:pt x="0" y="32"/>
                        </a:lnTo>
                        <a:lnTo>
                          <a:pt x="30" y="0"/>
                        </a:lnTo>
                        <a:lnTo>
                          <a:pt x="207" y="169"/>
                        </a:lnTo>
                        <a:lnTo>
                          <a:pt x="177" y="20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41" name="Freeform 118">
                    <a:extLst>
                      <a:ext uri="{FF2B5EF4-FFF2-40B4-BE49-F238E27FC236}">
                        <a16:creationId xmlns:a16="http://schemas.microsoft.com/office/drawing/2014/main" id="{0A161411-01CC-B74E-40FC-0FB7AA38D550}"/>
                      </a:ext>
                    </a:extLst>
                  </p:cNvPr>
                  <p:cNvSpPr>
                    <a:spLocks/>
                  </p:cNvSpPr>
                  <p:nvPr/>
                </p:nvSpPr>
                <p:spPr bwMode="auto">
                  <a:xfrm>
                    <a:off x="7164542" y="4753930"/>
                    <a:ext cx="100899" cy="91844"/>
                  </a:xfrm>
                  <a:custGeom>
                    <a:avLst/>
                    <a:gdLst>
                      <a:gd name="T0" fmla="*/ 180 w 209"/>
                      <a:gd name="T1" fmla="*/ 197 h 197"/>
                      <a:gd name="T2" fmla="*/ 0 w 209"/>
                      <a:gd name="T3" fmla="*/ 32 h 197"/>
                      <a:gd name="T4" fmla="*/ 28 w 209"/>
                      <a:gd name="T5" fmla="*/ 0 h 197"/>
                      <a:gd name="T6" fmla="*/ 209 w 209"/>
                      <a:gd name="T7" fmla="*/ 164 h 197"/>
                      <a:gd name="T8" fmla="*/ 180 w 209"/>
                      <a:gd name="T9" fmla="*/ 197 h 197"/>
                    </a:gdLst>
                    <a:ahLst/>
                    <a:cxnLst>
                      <a:cxn ang="0">
                        <a:pos x="T0" y="T1"/>
                      </a:cxn>
                      <a:cxn ang="0">
                        <a:pos x="T2" y="T3"/>
                      </a:cxn>
                      <a:cxn ang="0">
                        <a:pos x="T4" y="T5"/>
                      </a:cxn>
                      <a:cxn ang="0">
                        <a:pos x="T6" y="T7"/>
                      </a:cxn>
                      <a:cxn ang="0">
                        <a:pos x="T8" y="T9"/>
                      </a:cxn>
                    </a:cxnLst>
                    <a:rect l="0" t="0" r="r" b="b"/>
                    <a:pathLst>
                      <a:path w="209" h="197">
                        <a:moveTo>
                          <a:pt x="180" y="197"/>
                        </a:moveTo>
                        <a:lnTo>
                          <a:pt x="0" y="32"/>
                        </a:lnTo>
                        <a:lnTo>
                          <a:pt x="28" y="0"/>
                        </a:lnTo>
                        <a:lnTo>
                          <a:pt x="209" y="164"/>
                        </a:lnTo>
                        <a:lnTo>
                          <a:pt x="180" y="19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42" name="Freeform 119">
                    <a:extLst>
                      <a:ext uri="{FF2B5EF4-FFF2-40B4-BE49-F238E27FC236}">
                        <a16:creationId xmlns:a16="http://schemas.microsoft.com/office/drawing/2014/main" id="{CB7EACC1-28CE-1D08-EC7C-0F2F4B085E7C}"/>
                      </a:ext>
                    </a:extLst>
                  </p:cNvPr>
                  <p:cNvSpPr>
                    <a:spLocks/>
                  </p:cNvSpPr>
                  <p:nvPr/>
                </p:nvSpPr>
                <p:spPr bwMode="auto">
                  <a:xfrm>
                    <a:off x="7190473" y="4725657"/>
                    <a:ext cx="102341" cy="90430"/>
                  </a:xfrm>
                  <a:custGeom>
                    <a:avLst/>
                    <a:gdLst>
                      <a:gd name="T0" fmla="*/ 185 w 212"/>
                      <a:gd name="T1" fmla="*/ 192 h 192"/>
                      <a:gd name="T2" fmla="*/ 0 w 212"/>
                      <a:gd name="T3" fmla="*/ 33 h 192"/>
                      <a:gd name="T4" fmla="*/ 28 w 212"/>
                      <a:gd name="T5" fmla="*/ 0 h 192"/>
                      <a:gd name="T6" fmla="*/ 212 w 212"/>
                      <a:gd name="T7" fmla="*/ 159 h 192"/>
                      <a:gd name="T8" fmla="*/ 185 w 212"/>
                      <a:gd name="T9" fmla="*/ 192 h 192"/>
                    </a:gdLst>
                    <a:ahLst/>
                    <a:cxnLst>
                      <a:cxn ang="0">
                        <a:pos x="T0" y="T1"/>
                      </a:cxn>
                      <a:cxn ang="0">
                        <a:pos x="T2" y="T3"/>
                      </a:cxn>
                      <a:cxn ang="0">
                        <a:pos x="T4" y="T5"/>
                      </a:cxn>
                      <a:cxn ang="0">
                        <a:pos x="T6" y="T7"/>
                      </a:cxn>
                      <a:cxn ang="0">
                        <a:pos x="T8" y="T9"/>
                      </a:cxn>
                    </a:cxnLst>
                    <a:rect l="0" t="0" r="r" b="b"/>
                    <a:pathLst>
                      <a:path w="212" h="192">
                        <a:moveTo>
                          <a:pt x="185" y="192"/>
                        </a:moveTo>
                        <a:lnTo>
                          <a:pt x="0" y="33"/>
                        </a:lnTo>
                        <a:lnTo>
                          <a:pt x="28" y="0"/>
                        </a:lnTo>
                        <a:lnTo>
                          <a:pt x="212" y="159"/>
                        </a:lnTo>
                        <a:lnTo>
                          <a:pt x="185" y="19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43" name="Freeform 111">
                    <a:extLst>
                      <a:ext uri="{FF2B5EF4-FFF2-40B4-BE49-F238E27FC236}">
                        <a16:creationId xmlns:a16="http://schemas.microsoft.com/office/drawing/2014/main" id="{6105D4FC-134F-4A43-87B5-9743A521FBED}"/>
                      </a:ext>
                    </a:extLst>
                  </p:cNvPr>
                  <p:cNvSpPr>
                    <a:spLocks/>
                  </p:cNvSpPr>
                  <p:nvPr/>
                </p:nvSpPr>
                <p:spPr bwMode="auto">
                  <a:xfrm>
                    <a:off x="6961261" y="4931995"/>
                    <a:ext cx="87926" cy="104560"/>
                  </a:xfrm>
                  <a:custGeom>
                    <a:avLst/>
                    <a:gdLst>
                      <a:gd name="T0" fmla="*/ 149 w 183"/>
                      <a:gd name="T1" fmla="*/ 222 h 222"/>
                      <a:gd name="T2" fmla="*/ 0 w 183"/>
                      <a:gd name="T3" fmla="*/ 27 h 222"/>
                      <a:gd name="T4" fmla="*/ 35 w 183"/>
                      <a:gd name="T5" fmla="*/ 0 h 222"/>
                      <a:gd name="T6" fmla="*/ 183 w 183"/>
                      <a:gd name="T7" fmla="*/ 195 h 222"/>
                      <a:gd name="T8" fmla="*/ 149 w 183"/>
                      <a:gd name="T9" fmla="*/ 222 h 222"/>
                    </a:gdLst>
                    <a:ahLst/>
                    <a:cxnLst>
                      <a:cxn ang="0">
                        <a:pos x="T0" y="T1"/>
                      </a:cxn>
                      <a:cxn ang="0">
                        <a:pos x="T2" y="T3"/>
                      </a:cxn>
                      <a:cxn ang="0">
                        <a:pos x="T4" y="T5"/>
                      </a:cxn>
                      <a:cxn ang="0">
                        <a:pos x="T6" y="T7"/>
                      </a:cxn>
                      <a:cxn ang="0">
                        <a:pos x="T8" y="T9"/>
                      </a:cxn>
                    </a:cxnLst>
                    <a:rect l="0" t="0" r="r" b="b"/>
                    <a:pathLst>
                      <a:path w="183" h="222">
                        <a:moveTo>
                          <a:pt x="149" y="222"/>
                        </a:moveTo>
                        <a:lnTo>
                          <a:pt x="0" y="27"/>
                        </a:lnTo>
                        <a:lnTo>
                          <a:pt x="35" y="0"/>
                        </a:lnTo>
                        <a:lnTo>
                          <a:pt x="183" y="195"/>
                        </a:lnTo>
                        <a:lnTo>
                          <a:pt x="149" y="22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44" name="Freeform 112">
                    <a:extLst>
                      <a:ext uri="{FF2B5EF4-FFF2-40B4-BE49-F238E27FC236}">
                        <a16:creationId xmlns:a16="http://schemas.microsoft.com/office/drawing/2014/main" id="{8236285A-CBC4-6746-8219-7060E29048AF}"/>
                      </a:ext>
                    </a:extLst>
                  </p:cNvPr>
                  <p:cNvSpPr>
                    <a:spLocks/>
                  </p:cNvSpPr>
                  <p:nvPr/>
                </p:nvSpPr>
                <p:spPr bwMode="auto">
                  <a:xfrm>
                    <a:off x="6992964" y="4907974"/>
                    <a:ext cx="89367" cy="103149"/>
                  </a:xfrm>
                  <a:custGeom>
                    <a:avLst/>
                    <a:gdLst>
                      <a:gd name="T0" fmla="*/ 154 w 187"/>
                      <a:gd name="T1" fmla="*/ 219 h 219"/>
                      <a:gd name="T2" fmla="*/ 0 w 187"/>
                      <a:gd name="T3" fmla="*/ 28 h 219"/>
                      <a:gd name="T4" fmla="*/ 34 w 187"/>
                      <a:gd name="T5" fmla="*/ 0 h 219"/>
                      <a:gd name="T6" fmla="*/ 187 w 187"/>
                      <a:gd name="T7" fmla="*/ 191 h 219"/>
                      <a:gd name="T8" fmla="*/ 154 w 187"/>
                      <a:gd name="T9" fmla="*/ 219 h 219"/>
                    </a:gdLst>
                    <a:ahLst/>
                    <a:cxnLst>
                      <a:cxn ang="0">
                        <a:pos x="T0" y="T1"/>
                      </a:cxn>
                      <a:cxn ang="0">
                        <a:pos x="T2" y="T3"/>
                      </a:cxn>
                      <a:cxn ang="0">
                        <a:pos x="T4" y="T5"/>
                      </a:cxn>
                      <a:cxn ang="0">
                        <a:pos x="T6" y="T7"/>
                      </a:cxn>
                      <a:cxn ang="0">
                        <a:pos x="T8" y="T9"/>
                      </a:cxn>
                    </a:cxnLst>
                    <a:rect l="0" t="0" r="r" b="b"/>
                    <a:pathLst>
                      <a:path w="187" h="219">
                        <a:moveTo>
                          <a:pt x="154" y="219"/>
                        </a:moveTo>
                        <a:lnTo>
                          <a:pt x="0" y="28"/>
                        </a:lnTo>
                        <a:lnTo>
                          <a:pt x="34" y="0"/>
                        </a:lnTo>
                        <a:lnTo>
                          <a:pt x="187" y="191"/>
                        </a:lnTo>
                        <a:lnTo>
                          <a:pt x="154" y="21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45" name="Freeform 113">
                    <a:extLst>
                      <a:ext uri="{FF2B5EF4-FFF2-40B4-BE49-F238E27FC236}">
                        <a16:creationId xmlns:a16="http://schemas.microsoft.com/office/drawing/2014/main" id="{3E85AACC-D98E-FFE8-AF6F-858F2549534A}"/>
                      </a:ext>
                    </a:extLst>
                  </p:cNvPr>
                  <p:cNvSpPr>
                    <a:spLocks/>
                  </p:cNvSpPr>
                  <p:nvPr/>
                </p:nvSpPr>
                <p:spPr bwMode="auto">
                  <a:xfrm>
                    <a:off x="7023232" y="4885351"/>
                    <a:ext cx="90809" cy="101734"/>
                  </a:xfrm>
                  <a:custGeom>
                    <a:avLst/>
                    <a:gdLst>
                      <a:gd name="T0" fmla="*/ 159 w 191"/>
                      <a:gd name="T1" fmla="*/ 216 h 216"/>
                      <a:gd name="T2" fmla="*/ 0 w 191"/>
                      <a:gd name="T3" fmla="*/ 28 h 216"/>
                      <a:gd name="T4" fmla="*/ 33 w 191"/>
                      <a:gd name="T5" fmla="*/ 0 h 216"/>
                      <a:gd name="T6" fmla="*/ 191 w 191"/>
                      <a:gd name="T7" fmla="*/ 186 h 216"/>
                      <a:gd name="T8" fmla="*/ 159 w 191"/>
                      <a:gd name="T9" fmla="*/ 216 h 216"/>
                    </a:gdLst>
                    <a:ahLst/>
                    <a:cxnLst>
                      <a:cxn ang="0">
                        <a:pos x="T0" y="T1"/>
                      </a:cxn>
                      <a:cxn ang="0">
                        <a:pos x="T2" y="T3"/>
                      </a:cxn>
                      <a:cxn ang="0">
                        <a:pos x="T4" y="T5"/>
                      </a:cxn>
                      <a:cxn ang="0">
                        <a:pos x="T6" y="T7"/>
                      </a:cxn>
                      <a:cxn ang="0">
                        <a:pos x="T8" y="T9"/>
                      </a:cxn>
                    </a:cxnLst>
                    <a:rect l="0" t="0" r="r" b="b"/>
                    <a:pathLst>
                      <a:path w="191" h="216">
                        <a:moveTo>
                          <a:pt x="159" y="216"/>
                        </a:moveTo>
                        <a:lnTo>
                          <a:pt x="0" y="28"/>
                        </a:lnTo>
                        <a:lnTo>
                          <a:pt x="33" y="0"/>
                        </a:lnTo>
                        <a:lnTo>
                          <a:pt x="191" y="186"/>
                        </a:lnTo>
                        <a:lnTo>
                          <a:pt x="159" y="21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46" name="Freeform 83">
                    <a:extLst>
                      <a:ext uri="{FF2B5EF4-FFF2-40B4-BE49-F238E27FC236}">
                        <a16:creationId xmlns:a16="http://schemas.microsoft.com/office/drawing/2014/main" id="{E6CA8DB3-BCB9-C442-21E5-094803DBA7EA}"/>
                      </a:ext>
                    </a:extLst>
                  </p:cNvPr>
                  <p:cNvSpPr>
                    <a:spLocks/>
                  </p:cNvSpPr>
                  <p:nvPr/>
                </p:nvSpPr>
                <p:spPr bwMode="auto">
                  <a:xfrm>
                    <a:off x="5937853" y="5213164"/>
                    <a:ext cx="28828" cy="117277"/>
                  </a:xfrm>
                  <a:custGeom>
                    <a:avLst/>
                    <a:gdLst>
                      <a:gd name="T0" fmla="*/ 0 w 61"/>
                      <a:gd name="T1" fmla="*/ 246 h 250"/>
                      <a:gd name="T2" fmla="*/ 18 w 61"/>
                      <a:gd name="T3" fmla="*/ 0 h 250"/>
                      <a:gd name="T4" fmla="*/ 61 w 61"/>
                      <a:gd name="T5" fmla="*/ 4 h 250"/>
                      <a:gd name="T6" fmla="*/ 43 w 61"/>
                      <a:gd name="T7" fmla="*/ 250 h 250"/>
                      <a:gd name="T8" fmla="*/ 0 w 61"/>
                      <a:gd name="T9" fmla="*/ 246 h 250"/>
                    </a:gdLst>
                    <a:ahLst/>
                    <a:cxnLst>
                      <a:cxn ang="0">
                        <a:pos x="T0" y="T1"/>
                      </a:cxn>
                      <a:cxn ang="0">
                        <a:pos x="T2" y="T3"/>
                      </a:cxn>
                      <a:cxn ang="0">
                        <a:pos x="T4" y="T5"/>
                      </a:cxn>
                      <a:cxn ang="0">
                        <a:pos x="T6" y="T7"/>
                      </a:cxn>
                      <a:cxn ang="0">
                        <a:pos x="T8" y="T9"/>
                      </a:cxn>
                    </a:cxnLst>
                    <a:rect l="0" t="0" r="r" b="b"/>
                    <a:pathLst>
                      <a:path w="61" h="250">
                        <a:moveTo>
                          <a:pt x="0" y="246"/>
                        </a:moveTo>
                        <a:lnTo>
                          <a:pt x="18" y="0"/>
                        </a:lnTo>
                        <a:lnTo>
                          <a:pt x="61" y="4"/>
                        </a:lnTo>
                        <a:lnTo>
                          <a:pt x="43" y="250"/>
                        </a:lnTo>
                        <a:lnTo>
                          <a:pt x="0" y="2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47" name="Freeform 84">
                    <a:extLst>
                      <a:ext uri="{FF2B5EF4-FFF2-40B4-BE49-F238E27FC236}">
                        <a16:creationId xmlns:a16="http://schemas.microsoft.com/office/drawing/2014/main" id="{B0208236-7A6E-5A61-50C3-0405EAB22561}"/>
                      </a:ext>
                    </a:extLst>
                  </p:cNvPr>
                  <p:cNvSpPr>
                    <a:spLocks/>
                  </p:cNvSpPr>
                  <p:nvPr/>
                </p:nvSpPr>
                <p:spPr bwMode="auto">
                  <a:xfrm>
                    <a:off x="5979657" y="5215990"/>
                    <a:ext cx="25945" cy="117277"/>
                  </a:xfrm>
                  <a:custGeom>
                    <a:avLst/>
                    <a:gdLst>
                      <a:gd name="T0" fmla="*/ 0 w 54"/>
                      <a:gd name="T1" fmla="*/ 247 h 249"/>
                      <a:gd name="T2" fmla="*/ 12 w 54"/>
                      <a:gd name="T3" fmla="*/ 0 h 249"/>
                      <a:gd name="T4" fmla="*/ 54 w 54"/>
                      <a:gd name="T5" fmla="*/ 2 h 249"/>
                      <a:gd name="T6" fmla="*/ 42 w 54"/>
                      <a:gd name="T7" fmla="*/ 249 h 249"/>
                      <a:gd name="T8" fmla="*/ 0 w 54"/>
                      <a:gd name="T9" fmla="*/ 247 h 249"/>
                    </a:gdLst>
                    <a:ahLst/>
                    <a:cxnLst>
                      <a:cxn ang="0">
                        <a:pos x="T0" y="T1"/>
                      </a:cxn>
                      <a:cxn ang="0">
                        <a:pos x="T2" y="T3"/>
                      </a:cxn>
                      <a:cxn ang="0">
                        <a:pos x="T4" y="T5"/>
                      </a:cxn>
                      <a:cxn ang="0">
                        <a:pos x="T6" y="T7"/>
                      </a:cxn>
                      <a:cxn ang="0">
                        <a:pos x="T8" y="T9"/>
                      </a:cxn>
                    </a:cxnLst>
                    <a:rect l="0" t="0" r="r" b="b"/>
                    <a:pathLst>
                      <a:path w="54" h="249">
                        <a:moveTo>
                          <a:pt x="0" y="247"/>
                        </a:moveTo>
                        <a:lnTo>
                          <a:pt x="12" y="0"/>
                        </a:lnTo>
                        <a:lnTo>
                          <a:pt x="54" y="2"/>
                        </a:lnTo>
                        <a:lnTo>
                          <a:pt x="42" y="249"/>
                        </a:lnTo>
                        <a:lnTo>
                          <a:pt x="0" y="24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48" name="Freeform 85">
                    <a:extLst>
                      <a:ext uri="{FF2B5EF4-FFF2-40B4-BE49-F238E27FC236}">
                        <a16:creationId xmlns:a16="http://schemas.microsoft.com/office/drawing/2014/main" id="{86F75797-6CC5-B4F0-7AF9-A947EA77D981}"/>
                      </a:ext>
                    </a:extLst>
                  </p:cNvPr>
                  <p:cNvSpPr>
                    <a:spLocks/>
                  </p:cNvSpPr>
                  <p:nvPr/>
                </p:nvSpPr>
                <p:spPr bwMode="auto">
                  <a:xfrm>
                    <a:off x="6020016" y="5218816"/>
                    <a:ext cx="23062" cy="117277"/>
                  </a:xfrm>
                  <a:custGeom>
                    <a:avLst/>
                    <a:gdLst>
                      <a:gd name="T0" fmla="*/ 0 w 47"/>
                      <a:gd name="T1" fmla="*/ 246 h 248"/>
                      <a:gd name="T2" fmla="*/ 5 w 47"/>
                      <a:gd name="T3" fmla="*/ 0 h 248"/>
                      <a:gd name="T4" fmla="*/ 47 w 47"/>
                      <a:gd name="T5" fmla="*/ 0 h 248"/>
                      <a:gd name="T6" fmla="*/ 42 w 47"/>
                      <a:gd name="T7" fmla="*/ 248 h 248"/>
                      <a:gd name="T8" fmla="*/ 0 w 47"/>
                      <a:gd name="T9" fmla="*/ 246 h 248"/>
                    </a:gdLst>
                    <a:ahLst/>
                    <a:cxnLst>
                      <a:cxn ang="0">
                        <a:pos x="T0" y="T1"/>
                      </a:cxn>
                      <a:cxn ang="0">
                        <a:pos x="T2" y="T3"/>
                      </a:cxn>
                      <a:cxn ang="0">
                        <a:pos x="T4" y="T5"/>
                      </a:cxn>
                      <a:cxn ang="0">
                        <a:pos x="T6" y="T7"/>
                      </a:cxn>
                      <a:cxn ang="0">
                        <a:pos x="T8" y="T9"/>
                      </a:cxn>
                    </a:cxnLst>
                    <a:rect l="0" t="0" r="r" b="b"/>
                    <a:pathLst>
                      <a:path w="47" h="248">
                        <a:moveTo>
                          <a:pt x="0" y="246"/>
                        </a:moveTo>
                        <a:lnTo>
                          <a:pt x="5" y="0"/>
                        </a:lnTo>
                        <a:lnTo>
                          <a:pt x="47" y="0"/>
                        </a:lnTo>
                        <a:lnTo>
                          <a:pt x="42" y="248"/>
                        </a:lnTo>
                        <a:lnTo>
                          <a:pt x="0" y="2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49" name="Freeform 86">
                    <a:extLst>
                      <a:ext uri="{FF2B5EF4-FFF2-40B4-BE49-F238E27FC236}">
                        <a16:creationId xmlns:a16="http://schemas.microsoft.com/office/drawing/2014/main" id="{B02E62F8-36EC-BE46-98E7-A992CE4581E0}"/>
                      </a:ext>
                    </a:extLst>
                  </p:cNvPr>
                  <p:cNvSpPr>
                    <a:spLocks/>
                  </p:cNvSpPr>
                  <p:nvPr/>
                </p:nvSpPr>
                <p:spPr bwMode="auto">
                  <a:xfrm>
                    <a:off x="6061818" y="5220230"/>
                    <a:ext cx="20180" cy="117277"/>
                  </a:xfrm>
                  <a:custGeom>
                    <a:avLst/>
                    <a:gdLst>
                      <a:gd name="T0" fmla="*/ 1 w 44"/>
                      <a:gd name="T1" fmla="*/ 247 h 247"/>
                      <a:gd name="T2" fmla="*/ 0 w 44"/>
                      <a:gd name="T3" fmla="*/ 0 h 247"/>
                      <a:gd name="T4" fmla="*/ 43 w 44"/>
                      <a:gd name="T5" fmla="*/ 0 h 247"/>
                      <a:gd name="T6" fmla="*/ 44 w 44"/>
                      <a:gd name="T7" fmla="*/ 247 h 247"/>
                      <a:gd name="T8" fmla="*/ 1 w 44"/>
                      <a:gd name="T9" fmla="*/ 247 h 247"/>
                    </a:gdLst>
                    <a:ahLst/>
                    <a:cxnLst>
                      <a:cxn ang="0">
                        <a:pos x="T0" y="T1"/>
                      </a:cxn>
                      <a:cxn ang="0">
                        <a:pos x="T2" y="T3"/>
                      </a:cxn>
                      <a:cxn ang="0">
                        <a:pos x="T4" y="T5"/>
                      </a:cxn>
                      <a:cxn ang="0">
                        <a:pos x="T6" y="T7"/>
                      </a:cxn>
                      <a:cxn ang="0">
                        <a:pos x="T8" y="T9"/>
                      </a:cxn>
                    </a:cxnLst>
                    <a:rect l="0" t="0" r="r" b="b"/>
                    <a:pathLst>
                      <a:path w="44" h="247">
                        <a:moveTo>
                          <a:pt x="1" y="247"/>
                        </a:moveTo>
                        <a:lnTo>
                          <a:pt x="0" y="0"/>
                        </a:lnTo>
                        <a:lnTo>
                          <a:pt x="43" y="0"/>
                        </a:lnTo>
                        <a:lnTo>
                          <a:pt x="44" y="247"/>
                        </a:lnTo>
                        <a:lnTo>
                          <a:pt x="1" y="24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50" name="Freeform 87">
                    <a:extLst>
                      <a:ext uri="{FF2B5EF4-FFF2-40B4-BE49-F238E27FC236}">
                        <a16:creationId xmlns:a16="http://schemas.microsoft.com/office/drawing/2014/main" id="{74E460CD-76C4-6B3F-3367-E85A05442513}"/>
                      </a:ext>
                    </a:extLst>
                  </p:cNvPr>
                  <p:cNvSpPr>
                    <a:spLocks/>
                  </p:cNvSpPr>
                  <p:nvPr/>
                </p:nvSpPr>
                <p:spPr bwMode="auto">
                  <a:xfrm>
                    <a:off x="6099294" y="5220230"/>
                    <a:ext cx="24504" cy="117277"/>
                  </a:xfrm>
                  <a:custGeom>
                    <a:avLst/>
                    <a:gdLst>
                      <a:gd name="T0" fmla="*/ 8 w 50"/>
                      <a:gd name="T1" fmla="*/ 249 h 249"/>
                      <a:gd name="T2" fmla="*/ 0 w 50"/>
                      <a:gd name="T3" fmla="*/ 1 h 249"/>
                      <a:gd name="T4" fmla="*/ 43 w 50"/>
                      <a:gd name="T5" fmla="*/ 0 h 249"/>
                      <a:gd name="T6" fmla="*/ 50 w 50"/>
                      <a:gd name="T7" fmla="*/ 247 h 249"/>
                      <a:gd name="T8" fmla="*/ 8 w 50"/>
                      <a:gd name="T9" fmla="*/ 249 h 249"/>
                    </a:gdLst>
                    <a:ahLst/>
                    <a:cxnLst>
                      <a:cxn ang="0">
                        <a:pos x="T0" y="T1"/>
                      </a:cxn>
                      <a:cxn ang="0">
                        <a:pos x="T2" y="T3"/>
                      </a:cxn>
                      <a:cxn ang="0">
                        <a:pos x="T4" y="T5"/>
                      </a:cxn>
                      <a:cxn ang="0">
                        <a:pos x="T6" y="T7"/>
                      </a:cxn>
                      <a:cxn ang="0">
                        <a:pos x="T8" y="T9"/>
                      </a:cxn>
                    </a:cxnLst>
                    <a:rect l="0" t="0" r="r" b="b"/>
                    <a:pathLst>
                      <a:path w="50" h="249">
                        <a:moveTo>
                          <a:pt x="8" y="249"/>
                        </a:moveTo>
                        <a:lnTo>
                          <a:pt x="0" y="1"/>
                        </a:lnTo>
                        <a:lnTo>
                          <a:pt x="43" y="0"/>
                        </a:lnTo>
                        <a:lnTo>
                          <a:pt x="50" y="247"/>
                        </a:lnTo>
                        <a:lnTo>
                          <a:pt x="8" y="24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51" name="Freeform 88">
                    <a:extLst>
                      <a:ext uri="{FF2B5EF4-FFF2-40B4-BE49-F238E27FC236}">
                        <a16:creationId xmlns:a16="http://schemas.microsoft.com/office/drawing/2014/main" id="{91874A93-0C93-9895-DF9B-EA08D614C5F3}"/>
                      </a:ext>
                    </a:extLst>
                  </p:cNvPr>
                  <p:cNvSpPr>
                    <a:spLocks/>
                  </p:cNvSpPr>
                  <p:nvPr/>
                </p:nvSpPr>
                <p:spPr bwMode="auto">
                  <a:xfrm>
                    <a:off x="6138212" y="5220237"/>
                    <a:ext cx="27387" cy="117277"/>
                  </a:xfrm>
                  <a:custGeom>
                    <a:avLst/>
                    <a:gdLst>
                      <a:gd name="T0" fmla="*/ 14 w 56"/>
                      <a:gd name="T1" fmla="*/ 248 h 248"/>
                      <a:gd name="T2" fmla="*/ 0 w 56"/>
                      <a:gd name="T3" fmla="*/ 2 h 248"/>
                      <a:gd name="T4" fmla="*/ 42 w 56"/>
                      <a:gd name="T5" fmla="*/ 0 h 248"/>
                      <a:gd name="T6" fmla="*/ 56 w 56"/>
                      <a:gd name="T7" fmla="*/ 246 h 248"/>
                      <a:gd name="T8" fmla="*/ 14 w 56"/>
                      <a:gd name="T9" fmla="*/ 248 h 248"/>
                    </a:gdLst>
                    <a:ahLst/>
                    <a:cxnLst>
                      <a:cxn ang="0">
                        <a:pos x="T0" y="T1"/>
                      </a:cxn>
                      <a:cxn ang="0">
                        <a:pos x="T2" y="T3"/>
                      </a:cxn>
                      <a:cxn ang="0">
                        <a:pos x="T4" y="T5"/>
                      </a:cxn>
                      <a:cxn ang="0">
                        <a:pos x="T6" y="T7"/>
                      </a:cxn>
                      <a:cxn ang="0">
                        <a:pos x="T8" y="T9"/>
                      </a:cxn>
                    </a:cxnLst>
                    <a:rect l="0" t="0" r="r" b="b"/>
                    <a:pathLst>
                      <a:path w="56" h="248">
                        <a:moveTo>
                          <a:pt x="14" y="248"/>
                        </a:moveTo>
                        <a:lnTo>
                          <a:pt x="0" y="2"/>
                        </a:lnTo>
                        <a:lnTo>
                          <a:pt x="42" y="0"/>
                        </a:lnTo>
                        <a:lnTo>
                          <a:pt x="56" y="246"/>
                        </a:lnTo>
                        <a:lnTo>
                          <a:pt x="14" y="24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52" name="Freeform 89">
                    <a:extLst>
                      <a:ext uri="{FF2B5EF4-FFF2-40B4-BE49-F238E27FC236}">
                        <a16:creationId xmlns:a16="http://schemas.microsoft.com/office/drawing/2014/main" id="{5368FBB4-793B-173F-423B-5EAF63D92FCE}"/>
                      </a:ext>
                    </a:extLst>
                  </p:cNvPr>
                  <p:cNvSpPr>
                    <a:spLocks/>
                  </p:cNvSpPr>
                  <p:nvPr/>
                </p:nvSpPr>
                <p:spPr bwMode="auto">
                  <a:xfrm>
                    <a:off x="6175688" y="5217411"/>
                    <a:ext cx="30270" cy="117277"/>
                  </a:xfrm>
                  <a:custGeom>
                    <a:avLst/>
                    <a:gdLst>
                      <a:gd name="T0" fmla="*/ 21 w 63"/>
                      <a:gd name="T1" fmla="*/ 250 h 250"/>
                      <a:gd name="T2" fmla="*/ 0 w 63"/>
                      <a:gd name="T3" fmla="*/ 4 h 250"/>
                      <a:gd name="T4" fmla="*/ 44 w 63"/>
                      <a:gd name="T5" fmla="*/ 0 h 250"/>
                      <a:gd name="T6" fmla="*/ 63 w 63"/>
                      <a:gd name="T7" fmla="*/ 247 h 250"/>
                      <a:gd name="T8" fmla="*/ 21 w 63"/>
                      <a:gd name="T9" fmla="*/ 250 h 250"/>
                    </a:gdLst>
                    <a:ahLst/>
                    <a:cxnLst>
                      <a:cxn ang="0">
                        <a:pos x="T0" y="T1"/>
                      </a:cxn>
                      <a:cxn ang="0">
                        <a:pos x="T2" y="T3"/>
                      </a:cxn>
                      <a:cxn ang="0">
                        <a:pos x="T4" y="T5"/>
                      </a:cxn>
                      <a:cxn ang="0">
                        <a:pos x="T6" y="T7"/>
                      </a:cxn>
                      <a:cxn ang="0">
                        <a:pos x="T8" y="T9"/>
                      </a:cxn>
                    </a:cxnLst>
                    <a:rect l="0" t="0" r="r" b="b"/>
                    <a:pathLst>
                      <a:path w="63" h="250">
                        <a:moveTo>
                          <a:pt x="21" y="250"/>
                        </a:moveTo>
                        <a:lnTo>
                          <a:pt x="0" y="4"/>
                        </a:lnTo>
                        <a:lnTo>
                          <a:pt x="44" y="0"/>
                        </a:lnTo>
                        <a:lnTo>
                          <a:pt x="63" y="247"/>
                        </a:lnTo>
                        <a:lnTo>
                          <a:pt x="21"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53" name="Freeform 90">
                    <a:extLst>
                      <a:ext uri="{FF2B5EF4-FFF2-40B4-BE49-F238E27FC236}">
                        <a16:creationId xmlns:a16="http://schemas.microsoft.com/office/drawing/2014/main" id="{31D48521-118F-FB3D-05C7-A4261A5A95D4}"/>
                      </a:ext>
                    </a:extLst>
                  </p:cNvPr>
                  <p:cNvSpPr>
                    <a:spLocks/>
                  </p:cNvSpPr>
                  <p:nvPr/>
                </p:nvSpPr>
                <p:spPr bwMode="auto">
                  <a:xfrm>
                    <a:off x="6214606" y="5214585"/>
                    <a:ext cx="33153" cy="118690"/>
                  </a:xfrm>
                  <a:custGeom>
                    <a:avLst/>
                    <a:gdLst>
                      <a:gd name="T0" fmla="*/ 26 w 68"/>
                      <a:gd name="T1" fmla="*/ 250 h 250"/>
                      <a:gd name="T2" fmla="*/ 0 w 68"/>
                      <a:gd name="T3" fmla="*/ 4 h 250"/>
                      <a:gd name="T4" fmla="*/ 42 w 68"/>
                      <a:gd name="T5" fmla="*/ 0 h 250"/>
                      <a:gd name="T6" fmla="*/ 68 w 68"/>
                      <a:gd name="T7" fmla="*/ 245 h 250"/>
                      <a:gd name="T8" fmla="*/ 26 w 68"/>
                      <a:gd name="T9" fmla="*/ 250 h 250"/>
                    </a:gdLst>
                    <a:ahLst/>
                    <a:cxnLst>
                      <a:cxn ang="0">
                        <a:pos x="T0" y="T1"/>
                      </a:cxn>
                      <a:cxn ang="0">
                        <a:pos x="T2" y="T3"/>
                      </a:cxn>
                      <a:cxn ang="0">
                        <a:pos x="T4" y="T5"/>
                      </a:cxn>
                      <a:cxn ang="0">
                        <a:pos x="T6" y="T7"/>
                      </a:cxn>
                      <a:cxn ang="0">
                        <a:pos x="T8" y="T9"/>
                      </a:cxn>
                    </a:cxnLst>
                    <a:rect l="0" t="0" r="r" b="b"/>
                    <a:pathLst>
                      <a:path w="68" h="250">
                        <a:moveTo>
                          <a:pt x="26" y="250"/>
                        </a:moveTo>
                        <a:lnTo>
                          <a:pt x="0" y="4"/>
                        </a:lnTo>
                        <a:lnTo>
                          <a:pt x="42" y="0"/>
                        </a:lnTo>
                        <a:lnTo>
                          <a:pt x="68" y="245"/>
                        </a:lnTo>
                        <a:lnTo>
                          <a:pt x="26"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54" name="Freeform 91">
                    <a:extLst>
                      <a:ext uri="{FF2B5EF4-FFF2-40B4-BE49-F238E27FC236}">
                        <a16:creationId xmlns:a16="http://schemas.microsoft.com/office/drawing/2014/main" id="{C593AB55-CF5C-AC2C-4012-F00F141C6B2A}"/>
                      </a:ext>
                    </a:extLst>
                  </p:cNvPr>
                  <p:cNvSpPr>
                    <a:spLocks/>
                  </p:cNvSpPr>
                  <p:nvPr/>
                </p:nvSpPr>
                <p:spPr bwMode="auto">
                  <a:xfrm>
                    <a:off x="6253524" y="5210345"/>
                    <a:ext cx="36036" cy="118690"/>
                  </a:xfrm>
                  <a:custGeom>
                    <a:avLst/>
                    <a:gdLst>
                      <a:gd name="T0" fmla="*/ 32 w 75"/>
                      <a:gd name="T1" fmla="*/ 250 h 250"/>
                      <a:gd name="T2" fmla="*/ 0 w 75"/>
                      <a:gd name="T3" fmla="*/ 7 h 250"/>
                      <a:gd name="T4" fmla="*/ 43 w 75"/>
                      <a:gd name="T5" fmla="*/ 0 h 250"/>
                      <a:gd name="T6" fmla="*/ 75 w 75"/>
                      <a:gd name="T7" fmla="*/ 245 h 250"/>
                      <a:gd name="T8" fmla="*/ 32 w 75"/>
                      <a:gd name="T9" fmla="*/ 250 h 250"/>
                    </a:gdLst>
                    <a:ahLst/>
                    <a:cxnLst>
                      <a:cxn ang="0">
                        <a:pos x="T0" y="T1"/>
                      </a:cxn>
                      <a:cxn ang="0">
                        <a:pos x="T2" y="T3"/>
                      </a:cxn>
                      <a:cxn ang="0">
                        <a:pos x="T4" y="T5"/>
                      </a:cxn>
                      <a:cxn ang="0">
                        <a:pos x="T6" y="T7"/>
                      </a:cxn>
                      <a:cxn ang="0">
                        <a:pos x="T8" y="T9"/>
                      </a:cxn>
                    </a:cxnLst>
                    <a:rect l="0" t="0" r="r" b="b"/>
                    <a:pathLst>
                      <a:path w="75" h="250">
                        <a:moveTo>
                          <a:pt x="32" y="250"/>
                        </a:moveTo>
                        <a:lnTo>
                          <a:pt x="0" y="7"/>
                        </a:lnTo>
                        <a:lnTo>
                          <a:pt x="43" y="0"/>
                        </a:lnTo>
                        <a:lnTo>
                          <a:pt x="75" y="245"/>
                        </a:lnTo>
                        <a:lnTo>
                          <a:pt x="32"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55" name="Freeform 92">
                    <a:extLst>
                      <a:ext uri="{FF2B5EF4-FFF2-40B4-BE49-F238E27FC236}">
                        <a16:creationId xmlns:a16="http://schemas.microsoft.com/office/drawing/2014/main" id="{49A1A9E5-65F0-ABDC-C535-CE8FDDEC65C5}"/>
                      </a:ext>
                    </a:extLst>
                  </p:cNvPr>
                  <p:cNvSpPr>
                    <a:spLocks/>
                  </p:cNvSpPr>
                  <p:nvPr/>
                </p:nvSpPr>
                <p:spPr bwMode="auto">
                  <a:xfrm>
                    <a:off x="6291000" y="5206107"/>
                    <a:ext cx="38918" cy="117277"/>
                  </a:xfrm>
                  <a:custGeom>
                    <a:avLst/>
                    <a:gdLst>
                      <a:gd name="T0" fmla="*/ 38 w 81"/>
                      <a:gd name="T1" fmla="*/ 250 h 250"/>
                      <a:gd name="T2" fmla="*/ 0 w 81"/>
                      <a:gd name="T3" fmla="*/ 7 h 250"/>
                      <a:gd name="T4" fmla="*/ 41 w 81"/>
                      <a:gd name="T5" fmla="*/ 0 h 250"/>
                      <a:gd name="T6" fmla="*/ 81 w 81"/>
                      <a:gd name="T7" fmla="*/ 244 h 250"/>
                      <a:gd name="T8" fmla="*/ 38 w 81"/>
                      <a:gd name="T9" fmla="*/ 250 h 250"/>
                    </a:gdLst>
                    <a:ahLst/>
                    <a:cxnLst>
                      <a:cxn ang="0">
                        <a:pos x="T0" y="T1"/>
                      </a:cxn>
                      <a:cxn ang="0">
                        <a:pos x="T2" y="T3"/>
                      </a:cxn>
                      <a:cxn ang="0">
                        <a:pos x="T4" y="T5"/>
                      </a:cxn>
                      <a:cxn ang="0">
                        <a:pos x="T6" y="T7"/>
                      </a:cxn>
                      <a:cxn ang="0">
                        <a:pos x="T8" y="T9"/>
                      </a:cxn>
                    </a:cxnLst>
                    <a:rect l="0" t="0" r="r" b="b"/>
                    <a:pathLst>
                      <a:path w="81" h="250">
                        <a:moveTo>
                          <a:pt x="38" y="250"/>
                        </a:moveTo>
                        <a:lnTo>
                          <a:pt x="0" y="7"/>
                        </a:lnTo>
                        <a:lnTo>
                          <a:pt x="41" y="0"/>
                        </a:lnTo>
                        <a:lnTo>
                          <a:pt x="81" y="244"/>
                        </a:lnTo>
                        <a:lnTo>
                          <a:pt x="38"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56" name="Freeform 93">
                    <a:extLst>
                      <a:ext uri="{FF2B5EF4-FFF2-40B4-BE49-F238E27FC236}">
                        <a16:creationId xmlns:a16="http://schemas.microsoft.com/office/drawing/2014/main" id="{72C25A3C-FE70-6765-5CA7-089697973649}"/>
                      </a:ext>
                    </a:extLst>
                  </p:cNvPr>
                  <p:cNvSpPr>
                    <a:spLocks/>
                  </p:cNvSpPr>
                  <p:nvPr/>
                </p:nvSpPr>
                <p:spPr bwMode="auto">
                  <a:xfrm>
                    <a:off x="6328473" y="5200451"/>
                    <a:ext cx="41801" cy="117277"/>
                  </a:xfrm>
                  <a:custGeom>
                    <a:avLst/>
                    <a:gdLst>
                      <a:gd name="T0" fmla="*/ 46 w 87"/>
                      <a:gd name="T1" fmla="*/ 250 h 250"/>
                      <a:gd name="T2" fmla="*/ 0 w 87"/>
                      <a:gd name="T3" fmla="*/ 8 h 250"/>
                      <a:gd name="T4" fmla="*/ 42 w 87"/>
                      <a:gd name="T5" fmla="*/ 0 h 250"/>
                      <a:gd name="T6" fmla="*/ 87 w 87"/>
                      <a:gd name="T7" fmla="*/ 243 h 250"/>
                      <a:gd name="T8" fmla="*/ 46 w 87"/>
                      <a:gd name="T9" fmla="*/ 250 h 250"/>
                    </a:gdLst>
                    <a:ahLst/>
                    <a:cxnLst>
                      <a:cxn ang="0">
                        <a:pos x="T0" y="T1"/>
                      </a:cxn>
                      <a:cxn ang="0">
                        <a:pos x="T2" y="T3"/>
                      </a:cxn>
                      <a:cxn ang="0">
                        <a:pos x="T4" y="T5"/>
                      </a:cxn>
                      <a:cxn ang="0">
                        <a:pos x="T6" y="T7"/>
                      </a:cxn>
                      <a:cxn ang="0">
                        <a:pos x="T8" y="T9"/>
                      </a:cxn>
                    </a:cxnLst>
                    <a:rect l="0" t="0" r="r" b="b"/>
                    <a:pathLst>
                      <a:path w="87" h="250">
                        <a:moveTo>
                          <a:pt x="46" y="250"/>
                        </a:moveTo>
                        <a:lnTo>
                          <a:pt x="0" y="8"/>
                        </a:lnTo>
                        <a:lnTo>
                          <a:pt x="42" y="0"/>
                        </a:lnTo>
                        <a:lnTo>
                          <a:pt x="87" y="243"/>
                        </a:lnTo>
                        <a:lnTo>
                          <a:pt x="46"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57" name="Freeform 269">
                    <a:extLst>
                      <a:ext uri="{FF2B5EF4-FFF2-40B4-BE49-F238E27FC236}">
                        <a16:creationId xmlns:a16="http://schemas.microsoft.com/office/drawing/2014/main" id="{C677AC12-144F-14C0-5FEE-50B54BD9C5A1}"/>
                      </a:ext>
                    </a:extLst>
                  </p:cNvPr>
                  <p:cNvSpPr>
                    <a:spLocks/>
                  </p:cNvSpPr>
                  <p:nvPr/>
                </p:nvSpPr>
                <p:spPr bwMode="auto">
                  <a:xfrm>
                    <a:off x="6020003" y="5218819"/>
                    <a:ext cx="23062" cy="117277"/>
                  </a:xfrm>
                  <a:custGeom>
                    <a:avLst/>
                    <a:gdLst>
                      <a:gd name="T0" fmla="*/ 0 w 47"/>
                      <a:gd name="T1" fmla="*/ 246 h 248"/>
                      <a:gd name="T2" fmla="*/ 5 w 47"/>
                      <a:gd name="T3" fmla="*/ 0 h 248"/>
                      <a:gd name="T4" fmla="*/ 47 w 47"/>
                      <a:gd name="T5" fmla="*/ 0 h 248"/>
                      <a:gd name="T6" fmla="*/ 42 w 47"/>
                      <a:gd name="T7" fmla="*/ 248 h 248"/>
                      <a:gd name="T8" fmla="*/ 0 w 47"/>
                      <a:gd name="T9" fmla="*/ 246 h 248"/>
                    </a:gdLst>
                    <a:ahLst/>
                    <a:cxnLst>
                      <a:cxn ang="0">
                        <a:pos x="T0" y="T1"/>
                      </a:cxn>
                      <a:cxn ang="0">
                        <a:pos x="T2" y="T3"/>
                      </a:cxn>
                      <a:cxn ang="0">
                        <a:pos x="T4" y="T5"/>
                      </a:cxn>
                      <a:cxn ang="0">
                        <a:pos x="T6" y="T7"/>
                      </a:cxn>
                      <a:cxn ang="0">
                        <a:pos x="T8" y="T9"/>
                      </a:cxn>
                    </a:cxnLst>
                    <a:rect l="0" t="0" r="r" b="b"/>
                    <a:pathLst>
                      <a:path w="47" h="248">
                        <a:moveTo>
                          <a:pt x="0" y="246"/>
                        </a:moveTo>
                        <a:lnTo>
                          <a:pt x="5" y="0"/>
                        </a:lnTo>
                        <a:lnTo>
                          <a:pt x="47" y="0"/>
                        </a:lnTo>
                        <a:lnTo>
                          <a:pt x="42" y="248"/>
                        </a:lnTo>
                        <a:lnTo>
                          <a:pt x="0" y="2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58" name="Freeform 270">
                    <a:extLst>
                      <a:ext uri="{FF2B5EF4-FFF2-40B4-BE49-F238E27FC236}">
                        <a16:creationId xmlns:a16="http://schemas.microsoft.com/office/drawing/2014/main" id="{F12E63C2-ECBA-7EF0-7C99-9446CA674823}"/>
                      </a:ext>
                    </a:extLst>
                  </p:cNvPr>
                  <p:cNvSpPr>
                    <a:spLocks/>
                  </p:cNvSpPr>
                  <p:nvPr/>
                </p:nvSpPr>
                <p:spPr bwMode="auto">
                  <a:xfrm>
                    <a:off x="6061803" y="5220219"/>
                    <a:ext cx="20180" cy="117277"/>
                  </a:xfrm>
                  <a:custGeom>
                    <a:avLst/>
                    <a:gdLst>
                      <a:gd name="T0" fmla="*/ 1 w 44"/>
                      <a:gd name="T1" fmla="*/ 247 h 247"/>
                      <a:gd name="T2" fmla="*/ 0 w 44"/>
                      <a:gd name="T3" fmla="*/ 0 h 247"/>
                      <a:gd name="T4" fmla="*/ 43 w 44"/>
                      <a:gd name="T5" fmla="*/ 0 h 247"/>
                      <a:gd name="T6" fmla="*/ 44 w 44"/>
                      <a:gd name="T7" fmla="*/ 247 h 247"/>
                      <a:gd name="T8" fmla="*/ 1 w 44"/>
                      <a:gd name="T9" fmla="*/ 247 h 247"/>
                    </a:gdLst>
                    <a:ahLst/>
                    <a:cxnLst>
                      <a:cxn ang="0">
                        <a:pos x="T0" y="T1"/>
                      </a:cxn>
                      <a:cxn ang="0">
                        <a:pos x="T2" y="T3"/>
                      </a:cxn>
                      <a:cxn ang="0">
                        <a:pos x="T4" y="T5"/>
                      </a:cxn>
                      <a:cxn ang="0">
                        <a:pos x="T6" y="T7"/>
                      </a:cxn>
                      <a:cxn ang="0">
                        <a:pos x="T8" y="T9"/>
                      </a:cxn>
                    </a:cxnLst>
                    <a:rect l="0" t="0" r="r" b="b"/>
                    <a:pathLst>
                      <a:path w="44" h="247">
                        <a:moveTo>
                          <a:pt x="1" y="247"/>
                        </a:moveTo>
                        <a:lnTo>
                          <a:pt x="0" y="0"/>
                        </a:lnTo>
                        <a:lnTo>
                          <a:pt x="43" y="0"/>
                        </a:lnTo>
                        <a:lnTo>
                          <a:pt x="44" y="247"/>
                        </a:lnTo>
                        <a:lnTo>
                          <a:pt x="1" y="24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59" name="Freeform 271">
                    <a:extLst>
                      <a:ext uri="{FF2B5EF4-FFF2-40B4-BE49-F238E27FC236}">
                        <a16:creationId xmlns:a16="http://schemas.microsoft.com/office/drawing/2014/main" id="{836C0539-2803-9E97-6EB7-41D2545AC295}"/>
                      </a:ext>
                    </a:extLst>
                  </p:cNvPr>
                  <p:cNvSpPr>
                    <a:spLocks/>
                  </p:cNvSpPr>
                  <p:nvPr/>
                </p:nvSpPr>
                <p:spPr bwMode="auto">
                  <a:xfrm>
                    <a:off x="6099276" y="5220214"/>
                    <a:ext cx="24504" cy="117277"/>
                  </a:xfrm>
                  <a:custGeom>
                    <a:avLst/>
                    <a:gdLst>
                      <a:gd name="T0" fmla="*/ 8 w 50"/>
                      <a:gd name="T1" fmla="*/ 249 h 249"/>
                      <a:gd name="T2" fmla="*/ 0 w 50"/>
                      <a:gd name="T3" fmla="*/ 1 h 249"/>
                      <a:gd name="T4" fmla="*/ 43 w 50"/>
                      <a:gd name="T5" fmla="*/ 0 h 249"/>
                      <a:gd name="T6" fmla="*/ 50 w 50"/>
                      <a:gd name="T7" fmla="*/ 247 h 249"/>
                      <a:gd name="T8" fmla="*/ 8 w 50"/>
                      <a:gd name="T9" fmla="*/ 249 h 249"/>
                    </a:gdLst>
                    <a:ahLst/>
                    <a:cxnLst>
                      <a:cxn ang="0">
                        <a:pos x="T0" y="T1"/>
                      </a:cxn>
                      <a:cxn ang="0">
                        <a:pos x="T2" y="T3"/>
                      </a:cxn>
                      <a:cxn ang="0">
                        <a:pos x="T4" y="T5"/>
                      </a:cxn>
                      <a:cxn ang="0">
                        <a:pos x="T6" y="T7"/>
                      </a:cxn>
                      <a:cxn ang="0">
                        <a:pos x="T8" y="T9"/>
                      </a:cxn>
                    </a:cxnLst>
                    <a:rect l="0" t="0" r="r" b="b"/>
                    <a:pathLst>
                      <a:path w="50" h="249">
                        <a:moveTo>
                          <a:pt x="8" y="249"/>
                        </a:moveTo>
                        <a:lnTo>
                          <a:pt x="0" y="1"/>
                        </a:lnTo>
                        <a:lnTo>
                          <a:pt x="43" y="0"/>
                        </a:lnTo>
                        <a:lnTo>
                          <a:pt x="50" y="247"/>
                        </a:lnTo>
                        <a:lnTo>
                          <a:pt x="8" y="24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60" name="Freeform 272">
                    <a:extLst>
                      <a:ext uri="{FF2B5EF4-FFF2-40B4-BE49-F238E27FC236}">
                        <a16:creationId xmlns:a16="http://schemas.microsoft.com/office/drawing/2014/main" id="{3638E022-6976-5D13-AB57-4CE53EFD524C}"/>
                      </a:ext>
                    </a:extLst>
                  </p:cNvPr>
                  <p:cNvSpPr>
                    <a:spLocks/>
                  </p:cNvSpPr>
                  <p:nvPr/>
                </p:nvSpPr>
                <p:spPr bwMode="auto">
                  <a:xfrm>
                    <a:off x="6138179" y="5220208"/>
                    <a:ext cx="27387" cy="117276"/>
                  </a:xfrm>
                  <a:custGeom>
                    <a:avLst/>
                    <a:gdLst>
                      <a:gd name="T0" fmla="*/ 14 w 56"/>
                      <a:gd name="T1" fmla="*/ 248 h 248"/>
                      <a:gd name="T2" fmla="*/ 0 w 56"/>
                      <a:gd name="T3" fmla="*/ 2 h 248"/>
                      <a:gd name="T4" fmla="*/ 42 w 56"/>
                      <a:gd name="T5" fmla="*/ 0 h 248"/>
                      <a:gd name="T6" fmla="*/ 56 w 56"/>
                      <a:gd name="T7" fmla="*/ 246 h 248"/>
                      <a:gd name="T8" fmla="*/ 14 w 56"/>
                      <a:gd name="T9" fmla="*/ 248 h 248"/>
                    </a:gdLst>
                    <a:ahLst/>
                    <a:cxnLst>
                      <a:cxn ang="0">
                        <a:pos x="T0" y="T1"/>
                      </a:cxn>
                      <a:cxn ang="0">
                        <a:pos x="T2" y="T3"/>
                      </a:cxn>
                      <a:cxn ang="0">
                        <a:pos x="T4" y="T5"/>
                      </a:cxn>
                      <a:cxn ang="0">
                        <a:pos x="T6" y="T7"/>
                      </a:cxn>
                      <a:cxn ang="0">
                        <a:pos x="T8" y="T9"/>
                      </a:cxn>
                    </a:cxnLst>
                    <a:rect l="0" t="0" r="r" b="b"/>
                    <a:pathLst>
                      <a:path w="56" h="248">
                        <a:moveTo>
                          <a:pt x="14" y="248"/>
                        </a:moveTo>
                        <a:lnTo>
                          <a:pt x="0" y="2"/>
                        </a:lnTo>
                        <a:lnTo>
                          <a:pt x="42" y="0"/>
                        </a:lnTo>
                        <a:lnTo>
                          <a:pt x="56" y="246"/>
                        </a:lnTo>
                        <a:lnTo>
                          <a:pt x="14" y="24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61" name="Freeform 273">
                    <a:extLst>
                      <a:ext uri="{FF2B5EF4-FFF2-40B4-BE49-F238E27FC236}">
                        <a16:creationId xmlns:a16="http://schemas.microsoft.com/office/drawing/2014/main" id="{106DFDC6-5E56-4B56-A4CC-04D9F8E4349A}"/>
                      </a:ext>
                    </a:extLst>
                  </p:cNvPr>
                  <p:cNvSpPr>
                    <a:spLocks/>
                  </p:cNvSpPr>
                  <p:nvPr/>
                </p:nvSpPr>
                <p:spPr bwMode="auto">
                  <a:xfrm>
                    <a:off x="6175650" y="5217384"/>
                    <a:ext cx="30270" cy="117276"/>
                  </a:xfrm>
                  <a:custGeom>
                    <a:avLst/>
                    <a:gdLst>
                      <a:gd name="T0" fmla="*/ 21 w 63"/>
                      <a:gd name="T1" fmla="*/ 250 h 250"/>
                      <a:gd name="T2" fmla="*/ 0 w 63"/>
                      <a:gd name="T3" fmla="*/ 4 h 250"/>
                      <a:gd name="T4" fmla="*/ 44 w 63"/>
                      <a:gd name="T5" fmla="*/ 0 h 250"/>
                      <a:gd name="T6" fmla="*/ 63 w 63"/>
                      <a:gd name="T7" fmla="*/ 247 h 250"/>
                      <a:gd name="T8" fmla="*/ 21 w 63"/>
                      <a:gd name="T9" fmla="*/ 250 h 250"/>
                    </a:gdLst>
                    <a:ahLst/>
                    <a:cxnLst>
                      <a:cxn ang="0">
                        <a:pos x="T0" y="T1"/>
                      </a:cxn>
                      <a:cxn ang="0">
                        <a:pos x="T2" y="T3"/>
                      </a:cxn>
                      <a:cxn ang="0">
                        <a:pos x="T4" y="T5"/>
                      </a:cxn>
                      <a:cxn ang="0">
                        <a:pos x="T6" y="T7"/>
                      </a:cxn>
                      <a:cxn ang="0">
                        <a:pos x="T8" y="T9"/>
                      </a:cxn>
                    </a:cxnLst>
                    <a:rect l="0" t="0" r="r" b="b"/>
                    <a:pathLst>
                      <a:path w="63" h="250">
                        <a:moveTo>
                          <a:pt x="21" y="250"/>
                        </a:moveTo>
                        <a:lnTo>
                          <a:pt x="0" y="4"/>
                        </a:lnTo>
                        <a:lnTo>
                          <a:pt x="44" y="0"/>
                        </a:lnTo>
                        <a:lnTo>
                          <a:pt x="63" y="247"/>
                        </a:lnTo>
                        <a:lnTo>
                          <a:pt x="21"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62" name="Freeform 274">
                    <a:extLst>
                      <a:ext uri="{FF2B5EF4-FFF2-40B4-BE49-F238E27FC236}">
                        <a16:creationId xmlns:a16="http://schemas.microsoft.com/office/drawing/2014/main" id="{E084BBF9-5186-4ECF-4E3A-C011105633FD}"/>
                      </a:ext>
                    </a:extLst>
                  </p:cNvPr>
                  <p:cNvSpPr>
                    <a:spLocks/>
                  </p:cNvSpPr>
                  <p:nvPr/>
                </p:nvSpPr>
                <p:spPr bwMode="auto">
                  <a:xfrm>
                    <a:off x="6214614" y="5214561"/>
                    <a:ext cx="33153" cy="118689"/>
                  </a:xfrm>
                  <a:custGeom>
                    <a:avLst/>
                    <a:gdLst>
                      <a:gd name="T0" fmla="*/ 26 w 68"/>
                      <a:gd name="T1" fmla="*/ 250 h 250"/>
                      <a:gd name="T2" fmla="*/ 0 w 68"/>
                      <a:gd name="T3" fmla="*/ 4 h 250"/>
                      <a:gd name="T4" fmla="*/ 42 w 68"/>
                      <a:gd name="T5" fmla="*/ 0 h 250"/>
                      <a:gd name="T6" fmla="*/ 68 w 68"/>
                      <a:gd name="T7" fmla="*/ 245 h 250"/>
                      <a:gd name="T8" fmla="*/ 26 w 68"/>
                      <a:gd name="T9" fmla="*/ 250 h 250"/>
                    </a:gdLst>
                    <a:ahLst/>
                    <a:cxnLst>
                      <a:cxn ang="0">
                        <a:pos x="T0" y="T1"/>
                      </a:cxn>
                      <a:cxn ang="0">
                        <a:pos x="T2" y="T3"/>
                      </a:cxn>
                      <a:cxn ang="0">
                        <a:pos x="T4" y="T5"/>
                      </a:cxn>
                      <a:cxn ang="0">
                        <a:pos x="T6" y="T7"/>
                      </a:cxn>
                      <a:cxn ang="0">
                        <a:pos x="T8" y="T9"/>
                      </a:cxn>
                    </a:cxnLst>
                    <a:rect l="0" t="0" r="r" b="b"/>
                    <a:pathLst>
                      <a:path w="68" h="250">
                        <a:moveTo>
                          <a:pt x="26" y="250"/>
                        </a:moveTo>
                        <a:lnTo>
                          <a:pt x="0" y="4"/>
                        </a:lnTo>
                        <a:lnTo>
                          <a:pt x="42" y="0"/>
                        </a:lnTo>
                        <a:lnTo>
                          <a:pt x="68" y="245"/>
                        </a:lnTo>
                        <a:lnTo>
                          <a:pt x="26"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sp>
            <p:nvSpPr>
              <p:cNvPr id="48" name="矩形 47">
                <a:extLst>
                  <a:ext uri="{FF2B5EF4-FFF2-40B4-BE49-F238E27FC236}">
                    <a16:creationId xmlns:a16="http://schemas.microsoft.com/office/drawing/2014/main" id="{4ECE5439-EEAE-5A1E-D5F8-C2437C3B099C}"/>
                  </a:ext>
                </a:extLst>
              </p:cNvPr>
              <p:cNvSpPr/>
              <p:nvPr/>
            </p:nvSpPr>
            <p:spPr>
              <a:xfrm rot="5400000">
                <a:off x="4446346" y="3458303"/>
                <a:ext cx="115560" cy="622470"/>
              </a:xfrm>
              <a:prstGeom prst="rect">
                <a:avLst/>
              </a:prstGeom>
              <a:solidFill>
                <a:srgbClr val="0B2A43"/>
              </a:solidFill>
              <a:ln>
                <a:noFill/>
              </a:ln>
              <a:effectLst>
                <a:innerShdw blurRad="114300">
                  <a:srgbClr val="5C7396"/>
                </a:innerShdw>
              </a:effectLst>
            </p:spPr>
            <p:txBody>
              <a:bodyPr vert="horz" wrap="square" lIns="91440" tIns="45720" rIns="91440" bIns="45720" numCol="1" anchor="t" anchorCtr="0" compatLnSpc="1">
                <a:prstTxWarp prst="textNoShape">
                  <a:avLst/>
                </a:prstTxWarp>
              </a:bodyPr>
              <a:lstStyle/>
              <a:p>
                <a:pPr algn="ctr"/>
                <a:endParaRPr lang="zh-TW" altLang="en-US"/>
              </a:p>
            </p:txBody>
          </p:sp>
        </p:grpSp>
        <p:sp>
          <p:nvSpPr>
            <p:cNvPr id="41" name="文字方塊 40">
              <a:extLst>
                <a:ext uri="{FF2B5EF4-FFF2-40B4-BE49-F238E27FC236}">
                  <a16:creationId xmlns:a16="http://schemas.microsoft.com/office/drawing/2014/main" id="{A59F233C-1506-A1DA-097A-992DD904A38E}"/>
                </a:ext>
              </a:extLst>
            </p:cNvPr>
            <p:cNvSpPr txBox="1"/>
            <p:nvPr/>
          </p:nvSpPr>
          <p:spPr>
            <a:xfrm>
              <a:off x="5454636" y="1343442"/>
              <a:ext cx="1964689" cy="523220"/>
            </a:xfrm>
            <a:prstGeom prst="rect">
              <a:avLst/>
            </a:prstGeom>
            <a:noFill/>
          </p:spPr>
          <p:txBody>
            <a:bodyPr wrap="square" rtlCol="0">
              <a:spAutoFit/>
            </a:bodyPr>
            <a:lstStyle/>
            <a:p>
              <a:pPr algn="ctr"/>
              <a:r>
                <a:rPr lang="zh-TW" altLang="en-US" sz="2800" b="1" dirty="0">
                  <a:solidFill>
                    <a:srgbClr val="405068"/>
                  </a:solidFill>
                  <a:latin typeface="Microsoft YaHei" panose="020B0503020204020204" pitchFamily="34" charset="-122"/>
                  <a:ea typeface="Microsoft YaHei" panose="020B0503020204020204" pitchFamily="34" charset="-122"/>
                  <a:cs typeface="Times New Roman" panose="02020603050405020304" pitchFamily="18" charset="0"/>
                </a:rPr>
                <a:t>精準研發</a:t>
              </a:r>
            </a:p>
          </p:txBody>
        </p:sp>
        <p:sp>
          <p:nvSpPr>
            <p:cNvPr id="44" name="圓角矩形 43">
              <a:extLst>
                <a:ext uri="{FF2B5EF4-FFF2-40B4-BE49-F238E27FC236}">
                  <a16:creationId xmlns:a16="http://schemas.microsoft.com/office/drawing/2014/main" id="{2FBF6FAB-15F6-EBBD-D351-E708064797AA}"/>
                </a:ext>
              </a:extLst>
            </p:cNvPr>
            <p:cNvSpPr/>
            <p:nvPr/>
          </p:nvSpPr>
          <p:spPr>
            <a:xfrm>
              <a:off x="9706566" y="2586337"/>
              <a:ext cx="1721516" cy="651087"/>
            </a:xfrm>
            <a:prstGeom prst="roundRect">
              <a:avLst>
                <a:gd name="adj" fmla="val 6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r>
                <a:rPr lang="zh-TW" altLang="en-US"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學術卓越</a:t>
              </a:r>
              <a:endParaRPr lang="en-US" altLang="zh-TW"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45" name="圓角矩形 44">
              <a:extLst>
                <a:ext uri="{FF2B5EF4-FFF2-40B4-BE49-F238E27FC236}">
                  <a16:creationId xmlns:a16="http://schemas.microsoft.com/office/drawing/2014/main" id="{6C9C6856-0366-122F-4DAD-58AA9FA8A974}"/>
                </a:ext>
              </a:extLst>
            </p:cNvPr>
            <p:cNvSpPr/>
            <p:nvPr/>
          </p:nvSpPr>
          <p:spPr>
            <a:xfrm>
              <a:off x="9712243" y="3583865"/>
              <a:ext cx="1721516" cy="651087"/>
            </a:xfrm>
            <a:prstGeom prst="roundRect">
              <a:avLst>
                <a:gd name="adj" fmla="val 6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r>
                <a:rPr lang="zh-TW" altLang="en-US"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經濟表現</a:t>
              </a:r>
              <a:endParaRPr lang="en-US" altLang="zh-TW"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46" name="圓角矩形 45">
              <a:extLst>
                <a:ext uri="{FF2B5EF4-FFF2-40B4-BE49-F238E27FC236}">
                  <a16:creationId xmlns:a16="http://schemas.microsoft.com/office/drawing/2014/main" id="{E1B8C313-C1AD-1949-AA6A-5A660CC0949A}"/>
                </a:ext>
              </a:extLst>
            </p:cNvPr>
            <p:cNvSpPr/>
            <p:nvPr/>
          </p:nvSpPr>
          <p:spPr>
            <a:xfrm>
              <a:off x="9706566" y="4692803"/>
              <a:ext cx="1721516" cy="651087"/>
            </a:xfrm>
            <a:prstGeom prst="roundRect">
              <a:avLst>
                <a:gd name="adj" fmla="val 6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r>
                <a:rPr lang="zh-TW" altLang="en-US"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社會福祉</a:t>
              </a:r>
              <a:endParaRPr lang="en-US" altLang="zh-TW"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grpSp>
      <p:grpSp>
        <p:nvGrpSpPr>
          <p:cNvPr id="310" name="群組 309">
            <a:extLst>
              <a:ext uri="{FF2B5EF4-FFF2-40B4-BE49-F238E27FC236}">
                <a16:creationId xmlns:a16="http://schemas.microsoft.com/office/drawing/2014/main" id="{B4280919-740A-4911-9329-04265FFDB1B6}"/>
              </a:ext>
            </a:extLst>
          </p:cNvPr>
          <p:cNvGrpSpPr/>
          <p:nvPr/>
        </p:nvGrpSpPr>
        <p:grpSpPr>
          <a:xfrm>
            <a:off x="3223091" y="1911367"/>
            <a:ext cx="6403047" cy="4622863"/>
            <a:chOff x="3223091" y="1911367"/>
            <a:chExt cx="6403047" cy="4622863"/>
          </a:xfrm>
        </p:grpSpPr>
        <p:sp>
          <p:nvSpPr>
            <p:cNvPr id="311" name="Freeform 59">
              <a:extLst>
                <a:ext uri="{FF2B5EF4-FFF2-40B4-BE49-F238E27FC236}">
                  <a16:creationId xmlns:a16="http://schemas.microsoft.com/office/drawing/2014/main" id="{AF9FBA8F-62C8-4A4F-B1E7-EECF2A098BF4}"/>
                </a:ext>
              </a:extLst>
            </p:cNvPr>
            <p:cNvSpPr>
              <a:spLocks/>
            </p:cNvSpPr>
            <p:nvPr/>
          </p:nvSpPr>
          <p:spPr bwMode="auto">
            <a:xfrm>
              <a:off x="9057450" y="2632155"/>
              <a:ext cx="211138" cy="3902075"/>
            </a:xfrm>
            <a:custGeom>
              <a:avLst/>
              <a:gdLst>
                <a:gd name="T0" fmla="*/ 400 w 400"/>
                <a:gd name="T1" fmla="*/ 7375 h 7375"/>
                <a:gd name="T2" fmla="*/ 0 w 400"/>
                <a:gd name="T3" fmla="*/ 6970 h 7375"/>
                <a:gd name="T4" fmla="*/ 0 w 400"/>
                <a:gd name="T5" fmla="*/ 410 h 7375"/>
                <a:gd name="T6" fmla="*/ 394 w 400"/>
                <a:gd name="T7" fmla="*/ 0 h 7375"/>
              </a:gdLst>
              <a:ahLst/>
              <a:cxnLst>
                <a:cxn ang="0">
                  <a:pos x="T0" y="T1"/>
                </a:cxn>
                <a:cxn ang="0">
                  <a:pos x="T2" y="T3"/>
                </a:cxn>
                <a:cxn ang="0">
                  <a:pos x="T4" y="T5"/>
                </a:cxn>
                <a:cxn ang="0">
                  <a:pos x="T6" y="T7"/>
                </a:cxn>
              </a:cxnLst>
              <a:rect l="0" t="0" r="r" b="b"/>
              <a:pathLst>
                <a:path w="400" h="7375">
                  <a:moveTo>
                    <a:pt x="400" y="7375"/>
                  </a:moveTo>
                  <a:lnTo>
                    <a:pt x="0" y="6970"/>
                  </a:lnTo>
                  <a:lnTo>
                    <a:pt x="0" y="410"/>
                  </a:lnTo>
                  <a:lnTo>
                    <a:pt x="394" y="0"/>
                  </a:lnTo>
                </a:path>
              </a:pathLst>
            </a:custGeom>
            <a:noFill/>
            <a:ln w="38100">
              <a:solidFill>
                <a:srgbClr val="4050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nvGrpSpPr>
            <p:cNvPr id="312" name="群組 311">
              <a:extLst>
                <a:ext uri="{FF2B5EF4-FFF2-40B4-BE49-F238E27FC236}">
                  <a16:creationId xmlns:a16="http://schemas.microsoft.com/office/drawing/2014/main" id="{309E9681-6EF1-46EC-87FE-8768BEE42DB0}"/>
                </a:ext>
              </a:extLst>
            </p:cNvPr>
            <p:cNvGrpSpPr/>
            <p:nvPr/>
          </p:nvGrpSpPr>
          <p:grpSpPr>
            <a:xfrm>
              <a:off x="3223091" y="3154262"/>
              <a:ext cx="6403047" cy="2646144"/>
              <a:chOff x="981520" y="1848971"/>
              <a:chExt cx="4245535" cy="1919617"/>
            </a:xfrm>
          </p:grpSpPr>
          <p:grpSp>
            <p:nvGrpSpPr>
              <p:cNvPr id="533" name="群組 532">
                <a:extLst>
                  <a:ext uri="{FF2B5EF4-FFF2-40B4-BE49-F238E27FC236}">
                    <a16:creationId xmlns:a16="http://schemas.microsoft.com/office/drawing/2014/main" id="{5E598AA6-7CE9-4526-8A9E-58EAC6FE5C64}"/>
                  </a:ext>
                </a:extLst>
              </p:cNvPr>
              <p:cNvGrpSpPr/>
              <p:nvPr/>
            </p:nvGrpSpPr>
            <p:grpSpPr>
              <a:xfrm>
                <a:off x="981520" y="1855194"/>
                <a:ext cx="4245535" cy="1912593"/>
                <a:chOff x="1386768" y="1321171"/>
                <a:chExt cx="5187378" cy="2536742"/>
              </a:xfrm>
            </p:grpSpPr>
            <p:sp>
              <p:nvSpPr>
                <p:cNvPr id="535" name="手繪多邊形 141">
                  <a:extLst>
                    <a:ext uri="{FF2B5EF4-FFF2-40B4-BE49-F238E27FC236}">
                      <a16:creationId xmlns:a16="http://schemas.microsoft.com/office/drawing/2014/main" id="{4238EFF4-EE1D-4EF0-A0E6-5F768255F057}"/>
                    </a:ext>
                  </a:extLst>
                </p:cNvPr>
                <p:cNvSpPr/>
                <p:nvPr/>
              </p:nvSpPr>
              <p:spPr>
                <a:xfrm>
                  <a:off x="1386768" y="1321171"/>
                  <a:ext cx="4745346" cy="910066"/>
                </a:xfrm>
                <a:custGeom>
                  <a:avLst/>
                  <a:gdLst>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5346" h="910066">
                      <a:moveTo>
                        <a:pt x="0" y="0"/>
                      </a:moveTo>
                      <a:lnTo>
                        <a:pt x="1048743" y="0"/>
                      </a:lnTo>
                      <a:lnTo>
                        <a:pt x="1469107" y="342358"/>
                      </a:lnTo>
                      <a:cubicBezTo>
                        <a:pt x="1528333" y="387140"/>
                        <a:pt x="1583226" y="397251"/>
                        <a:pt x="1646786" y="411697"/>
                      </a:cubicBezTo>
                      <a:lnTo>
                        <a:pt x="4385653" y="411697"/>
                      </a:lnTo>
                      <a:lnTo>
                        <a:pt x="4385653" y="299022"/>
                      </a:lnTo>
                      <a:lnTo>
                        <a:pt x="4745346" y="663048"/>
                      </a:lnTo>
                      <a:lnTo>
                        <a:pt x="4502661" y="910066"/>
                      </a:lnTo>
                      <a:lnTo>
                        <a:pt x="1642453" y="910066"/>
                      </a:lnTo>
                      <a:cubicBezTo>
                        <a:pt x="1587560" y="889842"/>
                        <a:pt x="1515332" y="856618"/>
                        <a:pt x="1451772" y="849395"/>
                      </a:cubicBezTo>
                      <a:lnTo>
                        <a:pt x="1040076" y="715052"/>
                      </a:lnTo>
                      <a:lnTo>
                        <a:pt x="0" y="719386"/>
                      </a:lnTo>
                      <a:lnTo>
                        <a:pt x="0" y="0"/>
                      </a:lnTo>
                      <a:close/>
                    </a:path>
                  </a:pathLst>
                </a:custGeom>
                <a:solidFill>
                  <a:srgbClr val="5C7396"/>
                </a:solidFill>
                <a:ln>
                  <a:noFill/>
                </a:ln>
                <a:effectLst>
                  <a:outerShdw blurRad="152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6" name="手繪多邊形 142">
                  <a:extLst>
                    <a:ext uri="{FF2B5EF4-FFF2-40B4-BE49-F238E27FC236}">
                      <a16:creationId xmlns:a16="http://schemas.microsoft.com/office/drawing/2014/main" id="{8AA20E97-8DD6-446B-9F02-F58B737694ED}"/>
                    </a:ext>
                  </a:extLst>
                </p:cNvPr>
                <p:cNvSpPr/>
                <p:nvPr/>
              </p:nvSpPr>
              <p:spPr>
                <a:xfrm flipV="1">
                  <a:off x="1404365" y="2947847"/>
                  <a:ext cx="4745346" cy="910066"/>
                </a:xfrm>
                <a:custGeom>
                  <a:avLst/>
                  <a:gdLst>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 name="connsiteX0" fmla="*/ 0 w 4745346"/>
                    <a:gd name="connsiteY0" fmla="*/ 0 h 910066"/>
                    <a:gd name="connsiteX1" fmla="*/ 1048743 w 4745346"/>
                    <a:gd name="connsiteY1" fmla="*/ 0 h 910066"/>
                    <a:gd name="connsiteX2" fmla="*/ 1469107 w 4745346"/>
                    <a:gd name="connsiteY2" fmla="*/ 342358 h 910066"/>
                    <a:gd name="connsiteX3" fmla="*/ 1646786 w 4745346"/>
                    <a:gd name="connsiteY3" fmla="*/ 411697 h 910066"/>
                    <a:gd name="connsiteX4" fmla="*/ 4385653 w 4745346"/>
                    <a:gd name="connsiteY4" fmla="*/ 411697 h 910066"/>
                    <a:gd name="connsiteX5" fmla="*/ 4385653 w 4745346"/>
                    <a:gd name="connsiteY5" fmla="*/ 299022 h 910066"/>
                    <a:gd name="connsiteX6" fmla="*/ 4745346 w 4745346"/>
                    <a:gd name="connsiteY6" fmla="*/ 663048 h 910066"/>
                    <a:gd name="connsiteX7" fmla="*/ 4502661 w 4745346"/>
                    <a:gd name="connsiteY7" fmla="*/ 910066 h 910066"/>
                    <a:gd name="connsiteX8" fmla="*/ 1642453 w 4745346"/>
                    <a:gd name="connsiteY8" fmla="*/ 910066 h 910066"/>
                    <a:gd name="connsiteX9" fmla="*/ 1451772 w 4745346"/>
                    <a:gd name="connsiteY9" fmla="*/ 849395 h 910066"/>
                    <a:gd name="connsiteX10" fmla="*/ 1040076 w 4745346"/>
                    <a:gd name="connsiteY10" fmla="*/ 715052 h 910066"/>
                    <a:gd name="connsiteX11" fmla="*/ 0 w 4745346"/>
                    <a:gd name="connsiteY11" fmla="*/ 719386 h 910066"/>
                    <a:gd name="connsiteX12" fmla="*/ 0 w 4745346"/>
                    <a:gd name="connsiteY12" fmla="*/ 0 h 9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5346" h="910066">
                      <a:moveTo>
                        <a:pt x="0" y="0"/>
                      </a:moveTo>
                      <a:lnTo>
                        <a:pt x="1048743" y="0"/>
                      </a:lnTo>
                      <a:lnTo>
                        <a:pt x="1469107" y="342358"/>
                      </a:lnTo>
                      <a:cubicBezTo>
                        <a:pt x="1528333" y="387140"/>
                        <a:pt x="1583226" y="397251"/>
                        <a:pt x="1646786" y="411697"/>
                      </a:cubicBezTo>
                      <a:lnTo>
                        <a:pt x="4385653" y="411697"/>
                      </a:lnTo>
                      <a:lnTo>
                        <a:pt x="4385653" y="299022"/>
                      </a:lnTo>
                      <a:lnTo>
                        <a:pt x="4745346" y="663048"/>
                      </a:lnTo>
                      <a:lnTo>
                        <a:pt x="4502661" y="910066"/>
                      </a:lnTo>
                      <a:lnTo>
                        <a:pt x="1642453" y="910066"/>
                      </a:lnTo>
                      <a:cubicBezTo>
                        <a:pt x="1587560" y="889842"/>
                        <a:pt x="1515332" y="856618"/>
                        <a:pt x="1451772" y="849395"/>
                      </a:cubicBezTo>
                      <a:lnTo>
                        <a:pt x="1040076" y="715052"/>
                      </a:lnTo>
                      <a:lnTo>
                        <a:pt x="0" y="719386"/>
                      </a:lnTo>
                      <a:lnTo>
                        <a:pt x="0" y="0"/>
                      </a:lnTo>
                      <a:close/>
                    </a:path>
                  </a:pathLst>
                </a:custGeom>
                <a:solidFill>
                  <a:srgbClr val="5C7396"/>
                </a:solidFill>
                <a:ln>
                  <a:noFill/>
                </a:ln>
                <a:effectLst>
                  <a:outerShdw blurRad="152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37" name="手繪多邊形 143">
                  <a:extLst>
                    <a:ext uri="{FF2B5EF4-FFF2-40B4-BE49-F238E27FC236}">
                      <a16:creationId xmlns:a16="http://schemas.microsoft.com/office/drawing/2014/main" id="{E3514433-DF0B-4978-BCB2-96FDF4D640C2}"/>
                    </a:ext>
                  </a:extLst>
                </p:cNvPr>
                <p:cNvSpPr/>
                <p:nvPr/>
              </p:nvSpPr>
              <p:spPr>
                <a:xfrm>
                  <a:off x="1386768" y="2010898"/>
                  <a:ext cx="5187378" cy="1165752"/>
                </a:xfrm>
                <a:custGeom>
                  <a:avLst/>
                  <a:gdLst>
                    <a:gd name="connsiteX0" fmla="*/ 0 w 5187378"/>
                    <a:gd name="connsiteY0" fmla="*/ 0 h 1165752"/>
                    <a:gd name="connsiteX1" fmla="*/ 1079078 w 5187378"/>
                    <a:gd name="connsiteY1" fmla="*/ 0 h 1165752"/>
                    <a:gd name="connsiteX2" fmla="*/ 1464773 w 5187378"/>
                    <a:gd name="connsiteY2" fmla="*/ 125676 h 1165752"/>
                    <a:gd name="connsiteX3" fmla="*/ 1625118 w 5187378"/>
                    <a:gd name="connsiteY3" fmla="*/ 177680 h 1165752"/>
                    <a:gd name="connsiteX4" fmla="*/ 4710677 w 5187378"/>
                    <a:gd name="connsiteY4" fmla="*/ 177680 h 1165752"/>
                    <a:gd name="connsiteX5" fmla="*/ 4710677 w 5187378"/>
                    <a:gd name="connsiteY5" fmla="*/ 82340 h 1165752"/>
                    <a:gd name="connsiteX6" fmla="*/ 5187378 w 5187378"/>
                    <a:gd name="connsiteY6" fmla="*/ 559041 h 1165752"/>
                    <a:gd name="connsiteX7" fmla="*/ 4706343 w 5187378"/>
                    <a:gd name="connsiteY7" fmla="*/ 1027075 h 1165752"/>
                    <a:gd name="connsiteX8" fmla="*/ 4706343 w 5187378"/>
                    <a:gd name="connsiteY8" fmla="*/ 957737 h 1165752"/>
                    <a:gd name="connsiteX9" fmla="*/ 1633786 w 5187378"/>
                    <a:gd name="connsiteY9" fmla="*/ 957737 h 1165752"/>
                    <a:gd name="connsiteX10" fmla="*/ 1477774 w 5187378"/>
                    <a:gd name="connsiteY10" fmla="*/ 1005407 h 1165752"/>
                    <a:gd name="connsiteX11" fmla="*/ 1048743 w 5187378"/>
                    <a:gd name="connsiteY11" fmla="*/ 1165752 h 1165752"/>
                    <a:gd name="connsiteX12" fmla="*/ 8667 w 5187378"/>
                    <a:gd name="connsiteY12" fmla="*/ 1161418 h 1165752"/>
                    <a:gd name="connsiteX13" fmla="*/ 0 w 5187378"/>
                    <a:gd name="connsiteY13" fmla="*/ 0 h 1165752"/>
                    <a:gd name="connsiteX0" fmla="*/ 0 w 5187378"/>
                    <a:gd name="connsiteY0" fmla="*/ 0 h 1165752"/>
                    <a:gd name="connsiteX1" fmla="*/ 1079078 w 5187378"/>
                    <a:gd name="connsiteY1" fmla="*/ 0 h 1165752"/>
                    <a:gd name="connsiteX2" fmla="*/ 1464773 w 5187378"/>
                    <a:gd name="connsiteY2" fmla="*/ 125676 h 1165752"/>
                    <a:gd name="connsiteX3" fmla="*/ 1625118 w 5187378"/>
                    <a:gd name="connsiteY3" fmla="*/ 177680 h 1165752"/>
                    <a:gd name="connsiteX4" fmla="*/ 4710677 w 5187378"/>
                    <a:gd name="connsiteY4" fmla="*/ 177680 h 1165752"/>
                    <a:gd name="connsiteX5" fmla="*/ 4710677 w 5187378"/>
                    <a:gd name="connsiteY5" fmla="*/ 82340 h 1165752"/>
                    <a:gd name="connsiteX6" fmla="*/ 5187378 w 5187378"/>
                    <a:gd name="connsiteY6" fmla="*/ 559041 h 1165752"/>
                    <a:gd name="connsiteX7" fmla="*/ 4706343 w 5187378"/>
                    <a:gd name="connsiteY7" fmla="*/ 1027075 h 1165752"/>
                    <a:gd name="connsiteX8" fmla="*/ 4706343 w 5187378"/>
                    <a:gd name="connsiteY8" fmla="*/ 957737 h 1165752"/>
                    <a:gd name="connsiteX9" fmla="*/ 1633786 w 5187378"/>
                    <a:gd name="connsiteY9" fmla="*/ 957737 h 1165752"/>
                    <a:gd name="connsiteX10" fmla="*/ 1477774 w 5187378"/>
                    <a:gd name="connsiteY10" fmla="*/ 1005407 h 1165752"/>
                    <a:gd name="connsiteX11" fmla="*/ 1048743 w 5187378"/>
                    <a:gd name="connsiteY11" fmla="*/ 1165752 h 1165752"/>
                    <a:gd name="connsiteX12" fmla="*/ 8667 w 5187378"/>
                    <a:gd name="connsiteY12" fmla="*/ 1161418 h 1165752"/>
                    <a:gd name="connsiteX13" fmla="*/ 0 w 5187378"/>
                    <a:gd name="connsiteY13" fmla="*/ 0 h 1165752"/>
                    <a:gd name="connsiteX0" fmla="*/ 0 w 5187378"/>
                    <a:gd name="connsiteY0" fmla="*/ 0 h 1165752"/>
                    <a:gd name="connsiteX1" fmla="*/ 1079078 w 5187378"/>
                    <a:gd name="connsiteY1" fmla="*/ 0 h 1165752"/>
                    <a:gd name="connsiteX2" fmla="*/ 1464773 w 5187378"/>
                    <a:gd name="connsiteY2" fmla="*/ 125676 h 1165752"/>
                    <a:gd name="connsiteX3" fmla="*/ 1625118 w 5187378"/>
                    <a:gd name="connsiteY3" fmla="*/ 177680 h 1165752"/>
                    <a:gd name="connsiteX4" fmla="*/ 4710677 w 5187378"/>
                    <a:gd name="connsiteY4" fmla="*/ 177680 h 1165752"/>
                    <a:gd name="connsiteX5" fmla="*/ 4710677 w 5187378"/>
                    <a:gd name="connsiteY5" fmla="*/ 82340 h 1165752"/>
                    <a:gd name="connsiteX6" fmla="*/ 5187378 w 5187378"/>
                    <a:gd name="connsiteY6" fmla="*/ 559041 h 1165752"/>
                    <a:gd name="connsiteX7" fmla="*/ 4706343 w 5187378"/>
                    <a:gd name="connsiteY7" fmla="*/ 1027075 h 1165752"/>
                    <a:gd name="connsiteX8" fmla="*/ 4706343 w 5187378"/>
                    <a:gd name="connsiteY8" fmla="*/ 957737 h 1165752"/>
                    <a:gd name="connsiteX9" fmla="*/ 1633786 w 5187378"/>
                    <a:gd name="connsiteY9" fmla="*/ 957737 h 1165752"/>
                    <a:gd name="connsiteX10" fmla="*/ 1477774 w 5187378"/>
                    <a:gd name="connsiteY10" fmla="*/ 1005407 h 1165752"/>
                    <a:gd name="connsiteX11" fmla="*/ 1048743 w 5187378"/>
                    <a:gd name="connsiteY11" fmla="*/ 1165752 h 1165752"/>
                    <a:gd name="connsiteX12" fmla="*/ 8667 w 5187378"/>
                    <a:gd name="connsiteY12" fmla="*/ 1161418 h 1165752"/>
                    <a:gd name="connsiteX13" fmla="*/ 0 w 5187378"/>
                    <a:gd name="connsiteY13" fmla="*/ 0 h 1165752"/>
                    <a:gd name="connsiteX0" fmla="*/ 0 w 5187378"/>
                    <a:gd name="connsiteY0" fmla="*/ 0 h 1165752"/>
                    <a:gd name="connsiteX1" fmla="*/ 1079078 w 5187378"/>
                    <a:gd name="connsiteY1" fmla="*/ 0 h 1165752"/>
                    <a:gd name="connsiteX2" fmla="*/ 1464773 w 5187378"/>
                    <a:gd name="connsiteY2" fmla="*/ 125676 h 1165752"/>
                    <a:gd name="connsiteX3" fmla="*/ 1625118 w 5187378"/>
                    <a:gd name="connsiteY3" fmla="*/ 177680 h 1165752"/>
                    <a:gd name="connsiteX4" fmla="*/ 4710677 w 5187378"/>
                    <a:gd name="connsiteY4" fmla="*/ 177680 h 1165752"/>
                    <a:gd name="connsiteX5" fmla="*/ 4710677 w 5187378"/>
                    <a:gd name="connsiteY5" fmla="*/ 82340 h 1165752"/>
                    <a:gd name="connsiteX6" fmla="*/ 5187378 w 5187378"/>
                    <a:gd name="connsiteY6" fmla="*/ 559041 h 1165752"/>
                    <a:gd name="connsiteX7" fmla="*/ 4706343 w 5187378"/>
                    <a:gd name="connsiteY7" fmla="*/ 1027075 h 1165752"/>
                    <a:gd name="connsiteX8" fmla="*/ 4706343 w 5187378"/>
                    <a:gd name="connsiteY8" fmla="*/ 957737 h 1165752"/>
                    <a:gd name="connsiteX9" fmla="*/ 1633786 w 5187378"/>
                    <a:gd name="connsiteY9" fmla="*/ 957737 h 1165752"/>
                    <a:gd name="connsiteX10" fmla="*/ 1477774 w 5187378"/>
                    <a:gd name="connsiteY10" fmla="*/ 1005407 h 1165752"/>
                    <a:gd name="connsiteX11" fmla="*/ 1048743 w 5187378"/>
                    <a:gd name="connsiteY11" fmla="*/ 1165752 h 1165752"/>
                    <a:gd name="connsiteX12" fmla="*/ 8667 w 5187378"/>
                    <a:gd name="connsiteY12" fmla="*/ 1161418 h 1165752"/>
                    <a:gd name="connsiteX13" fmla="*/ 0 w 5187378"/>
                    <a:gd name="connsiteY13" fmla="*/ 0 h 116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7378" h="1165752">
                      <a:moveTo>
                        <a:pt x="0" y="0"/>
                      </a:moveTo>
                      <a:lnTo>
                        <a:pt x="1079078" y="0"/>
                      </a:lnTo>
                      <a:lnTo>
                        <a:pt x="1464773" y="125676"/>
                      </a:lnTo>
                      <a:cubicBezTo>
                        <a:pt x="1518221" y="143011"/>
                        <a:pt x="1563003" y="169012"/>
                        <a:pt x="1625118" y="177680"/>
                      </a:cubicBezTo>
                      <a:lnTo>
                        <a:pt x="4710677" y="177680"/>
                      </a:lnTo>
                      <a:lnTo>
                        <a:pt x="4710677" y="82340"/>
                      </a:lnTo>
                      <a:lnTo>
                        <a:pt x="5187378" y="559041"/>
                      </a:lnTo>
                      <a:lnTo>
                        <a:pt x="4706343" y="1027075"/>
                      </a:lnTo>
                      <a:lnTo>
                        <a:pt x="4706343" y="957737"/>
                      </a:lnTo>
                      <a:lnTo>
                        <a:pt x="1633786" y="957737"/>
                      </a:lnTo>
                      <a:cubicBezTo>
                        <a:pt x="1581781" y="964960"/>
                        <a:pt x="1529778" y="989517"/>
                        <a:pt x="1477774" y="1005407"/>
                      </a:cubicBezTo>
                      <a:lnTo>
                        <a:pt x="1048743" y="1165752"/>
                      </a:lnTo>
                      <a:lnTo>
                        <a:pt x="8667" y="1161418"/>
                      </a:lnTo>
                      <a:cubicBezTo>
                        <a:pt x="7222" y="774279"/>
                        <a:pt x="5778" y="387139"/>
                        <a:pt x="0" y="0"/>
                      </a:cubicBezTo>
                      <a:close/>
                    </a:path>
                  </a:pathLst>
                </a:custGeom>
                <a:solidFill>
                  <a:srgbClr val="D9DFE8"/>
                </a:solidFill>
                <a:ln>
                  <a:noFill/>
                </a:ln>
                <a:effectLst>
                  <a:outerShdw blurRad="1524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534" name="手繪多邊形 140">
                <a:extLst>
                  <a:ext uri="{FF2B5EF4-FFF2-40B4-BE49-F238E27FC236}">
                    <a16:creationId xmlns:a16="http://schemas.microsoft.com/office/drawing/2014/main" id="{E673A43B-7E90-412B-B3A0-3541A3821DD9}"/>
                  </a:ext>
                </a:extLst>
              </p:cNvPr>
              <p:cNvSpPr/>
              <p:nvPr/>
            </p:nvSpPr>
            <p:spPr>
              <a:xfrm>
                <a:off x="1842247" y="1848971"/>
                <a:ext cx="490818" cy="1919617"/>
              </a:xfrm>
              <a:custGeom>
                <a:avLst/>
                <a:gdLst>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6205"/>
                  <a:gd name="connsiteX1" fmla="*/ 0 w 490818"/>
                  <a:gd name="connsiteY1" fmla="*/ 1916205 h 1916205"/>
                  <a:gd name="connsiteX2" fmla="*/ 490818 w 490818"/>
                  <a:gd name="connsiteY2" fmla="*/ 1606923 h 1916205"/>
                  <a:gd name="connsiteX3" fmla="*/ 490818 w 490818"/>
                  <a:gd name="connsiteY3" fmla="*/ 316005 h 1916205"/>
                  <a:gd name="connsiteX4" fmla="*/ 0 w 490818"/>
                  <a:gd name="connsiteY4" fmla="*/ 0 h 1916205"/>
                  <a:gd name="connsiteX0" fmla="*/ 0 w 490818"/>
                  <a:gd name="connsiteY0" fmla="*/ 0 h 1919617"/>
                  <a:gd name="connsiteX1" fmla="*/ 0 w 490818"/>
                  <a:gd name="connsiteY1" fmla="*/ 1919617 h 1919617"/>
                  <a:gd name="connsiteX2" fmla="*/ 490818 w 490818"/>
                  <a:gd name="connsiteY2" fmla="*/ 1606923 h 1919617"/>
                  <a:gd name="connsiteX3" fmla="*/ 490818 w 490818"/>
                  <a:gd name="connsiteY3" fmla="*/ 316005 h 1919617"/>
                  <a:gd name="connsiteX4" fmla="*/ 0 w 490818"/>
                  <a:gd name="connsiteY4" fmla="*/ 0 h 191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818" h="1919617">
                    <a:moveTo>
                      <a:pt x="0" y="0"/>
                    </a:moveTo>
                    <a:lnTo>
                      <a:pt x="0" y="1919617"/>
                    </a:lnTo>
                    <a:cubicBezTo>
                      <a:pt x="170430" y="1809699"/>
                      <a:pt x="405687" y="1604247"/>
                      <a:pt x="490818" y="1606923"/>
                    </a:cubicBezTo>
                    <a:lnTo>
                      <a:pt x="490818" y="316005"/>
                    </a:lnTo>
                    <a:cubicBezTo>
                      <a:pt x="388627" y="333500"/>
                      <a:pt x="194314" y="159926"/>
                      <a:pt x="0" y="0"/>
                    </a:cubicBezTo>
                    <a:close/>
                  </a:path>
                </a:pathLst>
              </a:custGeom>
              <a:gradFill flip="none" rotWithShape="1">
                <a:gsLst>
                  <a:gs pos="7000">
                    <a:srgbClr val="6B7385">
                      <a:alpha val="0"/>
                    </a:srgbClr>
                  </a:gs>
                  <a:gs pos="51000">
                    <a:srgbClr val="6B7385">
                      <a:alpha val="4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13" name="群組 312">
              <a:extLst>
                <a:ext uri="{FF2B5EF4-FFF2-40B4-BE49-F238E27FC236}">
                  <a16:creationId xmlns:a16="http://schemas.microsoft.com/office/drawing/2014/main" id="{D98B1DE6-EA96-4D08-910A-3DBC24C8403D}"/>
                </a:ext>
              </a:extLst>
            </p:cNvPr>
            <p:cNvGrpSpPr/>
            <p:nvPr/>
          </p:nvGrpSpPr>
          <p:grpSpPr>
            <a:xfrm>
              <a:off x="4504885" y="2545926"/>
              <a:ext cx="3850961" cy="3822632"/>
              <a:chOff x="4192891" y="1787105"/>
              <a:chExt cx="3937468" cy="3908502"/>
            </a:xfrm>
          </p:grpSpPr>
          <p:grpSp>
            <p:nvGrpSpPr>
              <p:cNvPr id="315" name="群組 314">
                <a:extLst>
                  <a:ext uri="{FF2B5EF4-FFF2-40B4-BE49-F238E27FC236}">
                    <a16:creationId xmlns:a16="http://schemas.microsoft.com/office/drawing/2014/main" id="{5D7B453C-26C7-4780-9A63-C174340DB455}"/>
                  </a:ext>
                </a:extLst>
              </p:cNvPr>
              <p:cNvGrpSpPr/>
              <p:nvPr/>
            </p:nvGrpSpPr>
            <p:grpSpPr>
              <a:xfrm>
                <a:off x="4474501" y="1787105"/>
                <a:ext cx="3655858" cy="3908502"/>
                <a:chOff x="4474501" y="1787105"/>
                <a:chExt cx="3655858" cy="3908502"/>
              </a:xfrm>
            </p:grpSpPr>
            <p:sp>
              <p:nvSpPr>
                <p:cNvPr id="317" name="甜甜圈 48">
                  <a:extLst>
                    <a:ext uri="{FF2B5EF4-FFF2-40B4-BE49-F238E27FC236}">
                      <a16:creationId xmlns:a16="http://schemas.microsoft.com/office/drawing/2014/main" id="{43298737-0EF4-439D-98F7-04A94DEDB014}"/>
                    </a:ext>
                  </a:extLst>
                </p:cNvPr>
                <p:cNvSpPr/>
                <p:nvPr/>
              </p:nvSpPr>
              <p:spPr>
                <a:xfrm>
                  <a:off x="4474501" y="2075637"/>
                  <a:ext cx="3364310" cy="3364310"/>
                </a:xfrm>
                <a:prstGeom prst="donut">
                  <a:avLst>
                    <a:gd name="adj" fmla="val 2465"/>
                  </a:avLst>
                </a:prstGeom>
                <a:solidFill>
                  <a:srgbClr val="0B2A43"/>
                </a:solidFill>
                <a:ln>
                  <a:noFill/>
                </a:ln>
                <a:effectLst>
                  <a:innerShdw blurRad="114300">
                    <a:srgbClr val="5C7396"/>
                  </a:innerShdw>
                </a:effectLst>
              </p:spPr>
              <p:txBody>
                <a:bodyPr vert="horz" wrap="square" lIns="91440" tIns="45720" rIns="91440" bIns="45720" numCol="1" anchor="t" anchorCtr="0" compatLnSpc="1">
                  <a:prstTxWarp prst="textNoShape">
                    <a:avLst/>
                  </a:prstTxWarp>
                </a:bodyPr>
                <a:lstStyle/>
                <a:p>
                  <a:pPr algn="ctr"/>
                  <a:endParaRPr lang="zh-TW" altLang="en-US" dirty="0"/>
                </a:p>
              </p:txBody>
            </p:sp>
            <p:grpSp>
              <p:nvGrpSpPr>
                <p:cNvPr id="318" name="群組 317">
                  <a:extLst>
                    <a:ext uri="{FF2B5EF4-FFF2-40B4-BE49-F238E27FC236}">
                      <a16:creationId xmlns:a16="http://schemas.microsoft.com/office/drawing/2014/main" id="{32BE8EAF-A76D-41B9-BCA7-5829DDB39B39}"/>
                    </a:ext>
                  </a:extLst>
                </p:cNvPr>
                <p:cNvGrpSpPr/>
                <p:nvPr/>
              </p:nvGrpSpPr>
              <p:grpSpPr>
                <a:xfrm>
                  <a:off x="4622439" y="2207748"/>
                  <a:ext cx="3068335" cy="3042894"/>
                  <a:chOff x="4176533" y="282213"/>
                  <a:chExt cx="572504" cy="502832"/>
                </a:xfrm>
              </p:grpSpPr>
              <p:sp>
                <p:nvSpPr>
                  <p:cNvPr id="531" name="橢圓 530">
                    <a:extLst>
                      <a:ext uri="{FF2B5EF4-FFF2-40B4-BE49-F238E27FC236}">
                        <a16:creationId xmlns:a16="http://schemas.microsoft.com/office/drawing/2014/main" id="{6EA73B07-00A6-4000-8DE6-95E3628DE230}"/>
                      </a:ext>
                    </a:extLst>
                  </p:cNvPr>
                  <p:cNvSpPr/>
                  <p:nvPr/>
                </p:nvSpPr>
                <p:spPr>
                  <a:xfrm>
                    <a:off x="4176533" y="282213"/>
                    <a:ext cx="566175" cy="501431"/>
                  </a:xfrm>
                  <a:prstGeom prst="ellipse">
                    <a:avLst/>
                  </a:prstGeom>
                  <a:gradFill flip="none" rotWithShape="1">
                    <a:gsLst>
                      <a:gs pos="38000">
                        <a:srgbClr val="F1F3F6"/>
                      </a:gs>
                      <a:gs pos="88000">
                        <a:srgbClr val="F1F3F6"/>
                      </a:gs>
                    </a:gsLst>
                    <a:lin ang="16200000" scaled="1"/>
                    <a:tileRect/>
                  </a:gradFill>
                  <a:ln>
                    <a:noFill/>
                  </a:ln>
                  <a:effectLst>
                    <a:outerShdw blurRad="101600" dist="38100" dir="2700000" algn="tl" rotWithShape="0">
                      <a:srgbClr val="A2B1C6">
                        <a:alpha val="40000"/>
                      </a:srgb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32" name="橢圓 531">
                    <a:extLst>
                      <a:ext uri="{FF2B5EF4-FFF2-40B4-BE49-F238E27FC236}">
                        <a16:creationId xmlns:a16="http://schemas.microsoft.com/office/drawing/2014/main" id="{E302422C-0FB3-4B14-9665-5A556871F5A6}"/>
                      </a:ext>
                    </a:extLst>
                  </p:cNvPr>
                  <p:cNvSpPr/>
                  <p:nvPr/>
                </p:nvSpPr>
                <p:spPr>
                  <a:xfrm>
                    <a:off x="4182862" y="283614"/>
                    <a:ext cx="566175" cy="501431"/>
                  </a:xfrm>
                  <a:prstGeom prst="ellipse">
                    <a:avLst/>
                  </a:prstGeom>
                  <a:gradFill flip="none" rotWithShape="1">
                    <a:gsLst>
                      <a:gs pos="6000">
                        <a:schemeClr val="bg1"/>
                      </a:gs>
                      <a:gs pos="66000">
                        <a:schemeClr val="bg1"/>
                      </a:gs>
                    </a:gsLst>
                    <a:lin ang="2700000" scaled="1"/>
                    <a:tileRect/>
                  </a:gradFill>
                  <a:ln>
                    <a:noFill/>
                  </a:ln>
                  <a:effectLst>
                    <a:outerShdw blurRad="422463" sx="102000" sy="102000" algn="ctr" rotWithShape="0">
                      <a:srgbClr val="5C7396">
                        <a:alpha val="40000"/>
                      </a:srgb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sp>
              <p:nvSpPr>
                <p:cNvPr id="319" name="Freeform 62">
                  <a:extLst>
                    <a:ext uri="{FF2B5EF4-FFF2-40B4-BE49-F238E27FC236}">
                      <a16:creationId xmlns:a16="http://schemas.microsoft.com/office/drawing/2014/main" id="{1E3ED4D2-0FE8-4503-96CE-35A32388D3D5}"/>
                    </a:ext>
                  </a:extLst>
                </p:cNvPr>
                <p:cNvSpPr>
                  <a:spLocks/>
                </p:cNvSpPr>
                <p:nvPr/>
              </p:nvSpPr>
              <p:spPr bwMode="auto">
                <a:xfrm>
                  <a:off x="4727270" y="2327055"/>
                  <a:ext cx="2867635" cy="2823323"/>
                </a:xfrm>
                <a:custGeom>
                  <a:avLst/>
                  <a:gdLst>
                    <a:gd name="T0" fmla="*/ 4074 w 7393"/>
                    <a:gd name="T1" fmla="*/ 19 h 7593"/>
                    <a:gd name="T2" fmla="*/ 4620 w 7393"/>
                    <a:gd name="T3" fmla="*/ 119 h 7593"/>
                    <a:gd name="T4" fmla="*/ 5135 w 7393"/>
                    <a:gd name="T5" fmla="*/ 298 h 7593"/>
                    <a:gd name="T6" fmla="*/ 5613 w 7393"/>
                    <a:gd name="T7" fmla="*/ 549 h 7593"/>
                    <a:gd name="T8" fmla="*/ 6048 w 7393"/>
                    <a:gd name="T9" fmla="*/ 867 h 7593"/>
                    <a:gd name="T10" fmla="*/ 6432 w 7393"/>
                    <a:gd name="T11" fmla="*/ 1244 h 7593"/>
                    <a:gd name="T12" fmla="*/ 6761 w 7393"/>
                    <a:gd name="T13" fmla="*/ 1673 h 7593"/>
                    <a:gd name="T14" fmla="*/ 7028 w 7393"/>
                    <a:gd name="T15" fmla="*/ 2150 h 7593"/>
                    <a:gd name="T16" fmla="*/ 7227 w 7393"/>
                    <a:gd name="T17" fmla="*/ 2668 h 7593"/>
                    <a:gd name="T18" fmla="*/ 7350 w 7393"/>
                    <a:gd name="T19" fmla="*/ 3218 h 7593"/>
                    <a:gd name="T20" fmla="*/ 7393 w 7393"/>
                    <a:gd name="T21" fmla="*/ 3796 h 7593"/>
                    <a:gd name="T22" fmla="*/ 7350 w 7393"/>
                    <a:gd name="T23" fmla="*/ 4375 h 7593"/>
                    <a:gd name="T24" fmla="*/ 7227 w 7393"/>
                    <a:gd name="T25" fmla="*/ 4925 h 7593"/>
                    <a:gd name="T26" fmla="*/ 7028 w 7393"/>
                    <a:gd name="T27" fmla="*/ 5443 h 7593"/>
                    <a:gd name="T28" fmla="*/ 6761 w 7393"/>
                    <a:gd name="T29" fmla="*/ 5920 h 7593"/>
                    <a:gd name="T30" fmla="*/ 6432 w 7393"/>
                    <a:gd name="T31" fmla="*/ 6349 h 7593"/>
                    <a:gd name="T32" fmla="*/ 6048 w 7393"/>
                    <a:gd name="T33" fmla="*/ 6726 h 7593"/>
                    <a:gd name="T34" fmla="*/ 5613 w 7393"/>
                    <a:gd name="T35" fmla="*/ 7044 h 7593"/>
                    <a:gd name="T36" fmla="*/ 5135 w 7393"/>
                    <a:gd name="T37" fmla="*/ 7295 h 7593"/>
                    <a:gd name="T38" fmla="*/ 4620 w 7393"/>
                    <a:gd name="T39" fmla="*/ 7474 h 7593"/>
                    <a:gd name="T40" fmla="*/ 4074 w 7393"/>
                    <a:gd name="T41" fmla="*/ 7574 h 7593"/>
                    <a:gd name="T42" fmla="*/ 3507 w 7393"/>
                    <a:gd name="T43" fmla="*/ 7588 h 7593"/>
                    <a:gd name="T44" fmla="*/ 2952 w 7393"/>
                    <a:gd name="T45" fmla="*/ 7517 h 7593"/>
                    <a:gd name="T46" fmla="*/ 2425 w 7393"/>
                    <a:gd name="T47" fmla="*/ 7363 h 7593"/>
                    <a:gd name="T48" fmla="*/ 1935 w 7393"/>
                    <a:gd name="T49" fmla="*/ 7135 h 7593"/>
                    <a:gd name="T50" fmla="*/ 1485 w 7393"/>
                    <a:gd name="T51" fmla="*/ 6839 h 7593"/>
                    <a:gd name="T52" fmla="*/ 1082 w 7393"/>
                    <a:gd name="T53" fmla="*/ 6481 h 7593"/>
                    <a:gd name="T54" fmla="*/ 734 w 7393"/>
                    <a:gd name="T55" fmla="*/ 6068 h 7593"/>
                    <a:gd name="T56" fmla="*/ 446 w 7393"/>
                    <a:gd name="T57" fmla="*/ 5607 h 7593"/>
                    <a:gd name="T58" fmla="*/ 224 w 7393"/>
                    <a:gd name="T59" fmla="*/ 5102 h 7593"/>
                    <a:gd name="T60" fmla="*/ 75 w 7393"/>
                    <a:gd name="T61" fmla="*/ 4562 h 7593"/>
                    <a:gd name="T62" fmla="*/ 5 w 7393"/>
                    <a:gd name="T63" fmla="*/ 3992 h 7593"/>
                    <a:gd name="T64" fmla="*/ 19 w 7393"/>
                    <a:gd name="T65" fmla="*/ 3409 h 7593"/>
                    <a:gd name="T66" fmla="*/ 116 w 7393"/>
                    <a:gd name="T67" fmla="*/ 2847 h 7593"/>
                    <a:gd name="T68" fmla="*/ 291 w 7393"/>
                    <a:gd name="T69" fmla="*/ 2318 h 7593"/>
                    <a:gd name="T70" fmla="*/ 535 w 7393"/>
                    <a:gd name="T71" fmla="*/ 1827 h 7593"/>
                    <a:gd name="T72" fmla="*/ 844 w 7393"/>
                    <a:gd name="T73" fmla="*/ 1381 h 7593"/>
                    <a:gd name="T74" fmla="*/ 1211 w 7393"/>
                    <a:gd name="T75" fmla="*/ 986 h 7593"/>
                    <a:gd name="T76" fmla="*/ 1630 w 7393"/>
                    <a:gd name="T77" fmla="*/ 648 h 7593"/>
                    <a:gd name="T78" fmla="*/ 2093 w 7393"/>
                    <a:gd name="T79" fmla="*/ 374 h 7593"/>
                    <a:gd name="T80" fmla="*/ 2597 w 7393"/>
                    <a:gd name="T81" fmla="*/ 170 h 7593"/>
                    <a:gd name="T82" fmla="*/ 3134 w 7393"/>
                    <a:gd name="T83" fmla="*/ 43 h 7593"/>
                    <a:gd name="T84" fmla="*/ 3696 w 7393"/>
                    <a:gd name="T85" fmla="*/ 0 h 7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93" h="7593">
                      <a:moveTo>
                        <a:pt x="3696" y="0"/>
                      </a:moveTo>
                      <a:lnTo>
                        <a:pt x="3886" y="5"/>
                      </a:lnTo>
                      <a:lnTo>
                        <a:pt x="4074" y="19"/>
                      </a:lnTo>
                      <a:lnTo>
                        <a:pt x="4259" y="43"/>
                      </a:lnTo>
                      <a:lnTo>
                        <a:pt x="4441" y="76"/>
                      </a:lnTo>
                      <a:lnTo>
                        <a:pt x="4620" y="119"/>
                      </a:lnTo>
                      <a:lnTo>
                        <a:pt x="4796" y="170"/>
                      </a:lnTo>
                      <a:lnTo>
                        <a:pt x="4968" y="230"/>
                      </a:lnTo>
                      <a:lnTo>
                        <a:pt x="5135" y="298"/>
                      </a:lnTo>
                      <a:lnTo>
                        <a:pt x="5299" y="374"/>
                      </a:lnTo>
                      <a:lnTo>
                        <a:pt x="5458" y="458"/>
                      </a:lnTo>
                      <a:lnTo>
                        <a:pt x="5613" y="549"/>
                      </a:lnTo>
                      <a:lnTo>
                        <a:pt x="5763" y="648"/>
                      </a:lnTo>
                      <a:lnTo>
                        <a:pt x="5908" y="754"/>
                      </a:lnTo>
                      <a:lnTo>
                        <a:pt x="6048" y="867"/>
                      </a:lnTo>
                      <a:lnTo>
                        <a:pt x="6182" y="986"/>
                      </a:lnTo>
                      <a:lnTo>
                        <a:pt x="6310" y="1112"/>
                      </a:lnTo>
                      <a:lnTo>
                        <a:pt x="6432" y="1244"/>
                      </a:lnTo>
                      <a:lnTo>
                        <a:pt x="6549" y="1381"/>
                      </a:lnTo>
                      <a:lnTo>
                        <a:pt x="6659" y="1525"/>
                      </a:lnTo>
                      <a:lnTo>
                        <a:pt x="6761" y="1673"/>
                      </a:lnTo>
                      <a:lnTo>
                        <a:pt x="6858" y="1827"/>
                      </a:lnTo>
                      <a:lnTo>
                        <a:pt x="6947" y="1986"/>
                      </a:lnTo>
                      <a:lnTo>
                        <a:pt x="7028" y="2150"/>
                      </a:lnTo>
                      <a:lnTo>
                        <a:pt x="7102" y="2318"/>
                      </a:lnTo>
                      <a:lnTo>
                        <a:pt x="7169" y="2491"/>
                      </a:lnTo>
                      <a:lnTo>
                        <a:pt x="7227" y="2668"/>
                      </a:lnTo>
                      <a:lnTo>
                        <a:pt x="7277" y="2847"/>
                      </a:lnTo>
                      <a:lnTo>
                        <a:pt x="7318" y="3031"/>
                      </a:lnTo>
                      <a:lnTo>
                        <a:pt x="7350" y="3218"/>
                      </a:lnTo>
                      <a:lnTo>
                        <a:pt x="7374" y="3409"/>
                      </a:lnTo>
                      <a:lnTo>
                        <a:pt x="7388" y="3601"/>
                      </a:lnTo>
                      <a:lnTo>
                        <a:pt x="7393" y="3796"/>
                      </a:lnTo>
                      <a:lnTo>
                        <a:pt x="7388" y="3992"/>
                      </a:lnTo>
                      <a:lnTo>
                        <a:pt x="7374" y="4184"/>
                      </a:lnTo>
                      <a:lnTo>
                        <a:pt x="7350" y="4375"/>
                      </a:lnTo>
                      <a:lnTo>
                        <a:pt x="7318" y="4562"/>
                      </a:lnTo>
                      <a:lnTo>
                        <a:pt x="7277" y="4746"/>
                      </a:lnTo>
                      <a:lnTo>
                        <a:pt x="7227" y="4925"/>
                      </a:lnTo>
                      <a:lnTo>
                        <a:pt x="7169" y="5102"/>
                      </a:lnTo>
                      <a:lnTo>
                        <a:pt x="7102" y="5275"/>
                      </a:lnTo>
                      <a:lnTo>
                        <a:pt x="7028" y="5443"/>
                      </a:lnTo>
                      <a:lnTo>
                        <a:pt x="6947" y="5607"/>
                      </a:lnTo>
                      <a:lnTo>
                        <a:pt x="6858" y="5766"/>
                      </a:lnTo>
                      <a:lnTo>
                        <a:pt x="6761" y="5920"/>
                      </a:lnTo>
                      <a:lnTo>
                        <a:pt x="6659" y="6068"/>
                      </a:lnTo>
                      <a:lnTo>
                        <a:pt x="6549" y="6212"/>
                      </a:lnTo>
                      <a:lnTo>
                        <a:pt x="6432" y="6349"/>
                      </a:lnTo>
                      <a:lnTo>
                        <a:pt x="6310" y="6481"/>
                      </a:lnTo>
                      <a:lnTo>
                        <a:pt x="6182" y="6607"/>
                      </a:lnTo>
                      <a:lnTo>
                        <a:pt x="6048" y="6726"/>
                      </a:lnTo>
                      <a:lnTo>
                        <a:pt x="5908" y="6839"/>
                      </a:lnTo>
                      <a:lnTo>
                        <a:pt x="5763" y="6945"/>
                      </a:lnTo>
                      <a:lnTo>
                        <a:pt x="5613" y="7044"/>
                      </a:lnTo>
                      <a:lnTo>
                        <a:pt x="5458" y="7135"/>
                      </a:lnTo>
                      <a:lnTo>
                        <a:pt x="5299" y="7219"/>
                      </a:lnTo>
                      <a:lnTo>
                        <a:pt x="5135" y="7295"/>
                      </a:lnTo>
                      <a:lnTo>
                        <a:pt x="4968" y="7363"/>
                      </a:lnTo>
                      <a:lnTo>
                        <a:pt x="4796" y="7423"/>
                      </a:lnTo>
                      <a:lnTo>
                        <a:pt x="4620" y="7474"/>
                      </a:lnTo>
                      <a:lnTo>
                        <a:pt x="4441" y="7517"/>
                      </a:lnTo>
                      <a:lnTo>
                        <a:pt x="4259" y="7550"/>
                      </a:lnTo>
                      <a:lnTo>
                        <a:pt x="4074" y="7574"/>
                      </a:lnTo>
                      <a:lnTo>
                        <a:pt x="3886" y="7588"/>
                      </a:lnTo>
                      <a:lnTo>
                        <a:pt x="3696" y="7593"/>
                      </a:lnTo>
                      <a:lnTo>
                        <a:pt x="3507" y="7588"/>
                      </a:lnTo>
                      <a:lnTo>
                        <a:pt x="3318" y="7574"/>
                      </a:lnTo>
                      <a:lnTo>
                        <a:pt x="3134" y="7550"/>
                      </a:lnTo>
                      <a:lnTo>
                        <a:pt x="2952" y="7517"/>
                      </a:lnTo>
                      <a:lnTo>
                        <a:pt x="2773" y="7474"/>
                      </a:lnTo>
                      <a:lnTo>
                        <a:pt x="2597" y="7423"/>
                      </a:lnTo>
                      <a:lnTo>
                        <a:pt x="2425" y="7363"/>
                      </a:lnTo>
                      <a:lnTo>
                        <a:pt x="2257" y="7295"/>
                      </a:lnTo>
                      <a:lnTo>
                        <a:pt x="2093" y="7219"/>
                      </a:lnTo>
                      <a:lnTo>
                        <a:pt x="1935" y="7135"/>
                      </a:lnTo>
                      <a:lnTo>
                        <a:pt x="1780" y="7044"/>
                      </a:lnTo>
                      <a:lnTo>
                        <a:pt x="1630" y="6945"/>
                      </a:lnTo>
                      <a:lnTo>
                        <a:pt x="1485" y="6839"/>
                      </a:lnTo>
                      <a:lnTo>
                        <a:pt x="1345" y="6726"/>
                      </a:lnTo>
                      <a:lnTo>
                        <a:pt x="1211" y="6607"/>
                      </a:lnTo>
                      <a:lnTo>
                        <a:pt x="1082" y="6481"/>
                      </a:lnTo>
                      <a:lnTo>
                        <a:pt x="961" y="6349"/>
                      </a:lnTo>
                      <a:lnTo>
                        <a:pt x="844" y="6212"/>
                      </a:lnTo>
                      <a:lnTo>
                        <a:pt x="734" y="6068"/>
                      </a:lnTo>
                      <a:lnTo>
                        <a:pt x="631" y="5920"/>
                      </a:lnTo>
                      <a:lnTo>
                        <a:pt x="535" y="5766"/>
                      </a:lnTo>
                      <a:lnTo>
                        <a:pt x="446" y="5607"/>
                      </a:lnTo>
                      <a:lnTo>
                        <a:pt x="365" y="5443"/>
                      </a:lnTo>
                      <a:lnTo>
                        <a:pt x="291" y="5275"/>
                      </a:lnTo>
                      <a:lnTo>
                        <a:pt x="224" y="5102"/>
                      </a:lnTo>
                      <a:lnTo>
                        <a:pt x="166" y="4925"/>
                      </a:lnTo>
                      <a:lnTo>
                        <a:pt x="116" y="4746"/>
                      </a:lnTo>
                      <a:lnTo>
                        <a:pt x="75" y="4562"/>
                      </a:lnTo>
                      <a:lnTo>
                        <a:pt x="42" y="4375"/>
                      </a:lnTo>
                      <a:lnTo>
                        <a:pt x="19" y="4184"/>
                      </a:lnTo>
                      <a:lnTo>
                        <a:pt x="5" y="3992"/>
                      </a:lnTo>
                      <a:lnTo>
                        <a:pt x="0" y="3796"/>
                      </a:lnTo>
                      <a:lnTo>
                        <a:pt x="5" y="3601"/>
                      </a:lnTo>
                      <a:lnTo>
                        <a:pt x="19" y="3409"/>
                      </a:lnTo>
                      <a:lnTo>
                        <a:pt x="42" y="3218"/>
                      </a:lnTo>
                      <a:lnTo>
                        <a:pt x="75" y="3031"/>
                      </a:lnTo>
                      <a:lnTo>
                        <a:pt x="116" y="2847"/>
                      </a:lnTo>
                      <a:lnTo>
                        <a:pt x="166" y="2668"/>
                      </a:lnTo>
                      <a:lnTo>
                        <a:pt x="224" y="2491"/>
                      </a:lnTo>
                      <a:lnTo>
                        <a:pt x="291" y="2318"/>
                      </a:lnTo>
                      <a:lnTo>
                        <a:pt x="365" y="2150"/>
                      </a:lnTo>
                      <a:lnTo>
                        <a:pt x="446" y="1986"/>
                      </a:lnTo>
                      <a:lnTo>
                        <a:pt x="535" y="1827"/>
                      </a:lnTo>
                      <a:lnTo>
                        <a:pt x="631" y="1673"/>
                      </a:lnTo>
                      <a:lnTo>
                        <a:pt x="734" y="1525"/>
                      </a:lnTo>
                      <a:lnTo>
                        <a:pt x="844" y="1381"/>
                      </a:lnTo>
                      <a:lnTo>
                        <a:pt x="961" y="1244"/>
                      </a:lnTo>
                      <a:lnTo>
                        <a:pt x="1082" y="1112"/>
                      </a:lnTo>
                      <a:lnTo>
                        <a:pt x="1211" y="986"/>
                      </a:lnTo>
                      <a:lnTo>
                        <a:pt x="1345" y="867"/>
                      </a:lnTo>
                      <a:lnTo>
                        <a:pt x="1485" y="754"/>
                      </a:lnTo>
                      <a:lnTo>
                        <a:pt x="1630" y="648"/>
                      </a:lnTo>
                      <a:lnTo>
                        <a:pt x="1780" y="549"/>
                      </a:lnTo>
                      <a:lnTo>
                        <a:pt x="1935" y="458"/>
                      </a:lnTo>
                      <a:lnTo>
                        <a:pt x="2093" y="374"/>
                      </a:lnTo>
                      <a:lnTo>
                        <a:pt x="2257" y="298"/>
                      </a:lnTo>
                      <a:lnTo>
                        <a:pt x="2425" y="230"/>
                      </a:lnTo>
                      <a:lnTo>
                        <a:pt x="2597" y="170"/>
                      </a:lnTo>
                      <a:lnTo>
                        <a:pt x="2773" y="119"/>
                      </a:lnTo>
                      <a:lnTo>
                        <a:pt x="2952" y="76"/>
                      </a:lnTo>
                      <a:lnTo>
                        <a:pt x="3134" y="43"/>
                      </a:lnTo>
                      <a:lnTo>
                        <a:pt x="3318" y="19"/>
                      </a:lnTo>
                      <a:lnTo>
                        <a:pt x="3507" y="5"/>
                      </a:lnTo>
                      <a:lnTo>
                        <a:pt x="3696" y="0"/>
                      </a:lnTo>
                      <a:close/>
                    </a:path>
                  </a:pathLst>
                </a:custGeom>
                <a:gradFill flip="none" rotWithShape="1">
                  <a:gsLst>
                    <a:gs pos="38000">
                      <a:srgbClr val="39BFCC"/>
                    </a:gs>
                    <a:gs pos="88000">
                      <a:srgbClr val="68D6D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320" name="文字方塊 319">
                  <a:extLst>
                    <a:ext uri="{FF2B5EF4-FFF2-40B4-BE49-F238E27FC236}">
                      <a16:creationId xmlns:a16="http://schemas.microsoft.com/office/drawing/2014/main" id="{63F99FC0-DFB9-4A99-B8D4-15D73A297DB9}"/>
                    </a:ext>
                  </a:extLst>
                </p:cNvPr>
                <p:cNvSpPr txBox="1"/>
                <p:nvPr/>
              </p:nvSpPr>
              <p:spPr>
                <a:xfrm>
                  <a:off x="4502987" y="2789377"/>
                  <a:ext cx="3176712" cy="833929"/>
                </a:xfrm>
                <a:prstGeom prst="rect">
                  <a:avLst/>
                </a:prstGeom>
                <a:noFill/>
              </p:spPr>
              <p:txBody>
                <a:bodyPr wrap="square" rtlCol="0">
                  <a:spAutoFit/>
                </a:bodyPr>
                <a:lstStyle/>
                <a:p>
                  <a:pPr algn="ctr"/>
                  <a:r>
                    <a:rPr lang="zh-TW" altLang="en-US"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重點政策 </a:t>
                  </a:r>
                  <a:endParaRPr lang="en-US" altLang="zh-TW"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254250" algn="ctr">
                    <a:spcBef>
                      <a:spcPts val="600"/>
                    </a:spcBef>
                  </a:pP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亞洲･矽谷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生技醫藥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綠能科技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智慧機械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新農業</a:t>
                  </a:r>
                </a:p>
              </p:txBody>
            </p:sp>
            <p:sp>
              <p:nvSpPr>
                <p:cNvPr id="321" name="文字方塊 320">
                  <a:extLst>
                    <a:ext uri="{FF2B5EF4-FFF2-40B4-BE49-F238E27FC236}">
                      <a16:creationId xmlns:a16="http://schemas.microsoft.com/office/drawing/2014/main" id="{0D56DD21-A558-4A36-B094-03BD799F4017}"/>
                    </a:ext>
                  </a:extLst>
                </p:cNvPr>
                <p:cNvSpPr txBox="1"/>
                <p:nvPr/>
              </p:nvSpPr>
              <p:spPr>
                <a:xfrm>
                  <a:off x="4654778" y="3830072"/>
                  <a:ext cx="3027224" cy="833929"/>
                </a:xfrm>
                <a:prstGeom prst="rect">
                  <a:avLst/>
                </a:prstGeom>
                <a:noFill/>
              </p:spPr>
              <p:txBody>
                <a:bodyPr wrap="square" rtlCol="0">
                  <a:spAutoFit/>
                </a:bodyPr>
                <a:lstStyle/>
                <a:p>
                  <a:pPr algn="ctr">
                    <a:spcBef>
                      <a:spcPts val="600"/>
                    </a:spcBef>
                  </a:pPr>
                  <a:r>
                    <a:rPr lang="zh-TW" altLang="en-US"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全球重要趨勢</a:t>
                  </a:r>
                  <a:endParaRPr lang="en-US" altLang="zh-TW"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p>
                  <a:pPr algn="ctr">
                    <a:spcBef>
                      <a:spcPts val="600"/>
                    </a:spcBef>
                  </a:pP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人工智慧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氣候變遷與災害防救 </a:t>
                  </a: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科技人才培育與延攬</a:t>
                  </a:r>
                </a:p>
              </p:txBody>
            </p:sp>
            <p:sp>
              <p:nvSpPr>
                <p:cNvPr id="322" name="矩形 321">
                  <a:extLst>
                    <a:ext uri="{FF2B5EF4-FFF2-40B4-BE49-F238E27FC236}">
                      <a16:creationId xmlns:a16="http://schemas.microsoft.com/office/drawing/2014/main" id="{36EA5435-DCA2-4304-A7A8-FAE1D6ED6ACD}"/>
                    </a:ext>
                  </a:extLst>
                </p:cNvPr>
                <p:cNvSpPr/>
                <p:nvPr/>
              </p:nvSpPr>
              <p:spPr>
                <a:xfrm>
                  <a:off x="6103308" y="1787105"/>
                  <a:ext cx="115560" cy="622470"/>
                </a:xfrm>
                <a:prstGeom prst="rect">
                  <a:avLst/>
                </a:prstGeom>
                <a:solidFill>
                  <a:srgbClr val="0B2A43"/>
                </a:solidFill>
                <a:ln>
                  <a:noFill/>
                </a:ln>
                <a:effectLst>
                  <a:innerShdw blurRad="114300">
                    <a:srgbClr val="5C7396"/>
                  </a:innerShdw>
                </a:effectLst>
              </p:spPr>
              <p:txBody>
                <a:bodyPr vert="horz" wrap="square" lIns="91440" tIns="45720" rIns="91440" bIns="45720" numCol="1" anchor="t" anchorCtr="0" compatLnSpc="1">
                  <a:prstTxWarp prst="textNoShape">
                    <a:avLst/>
                  </a:prstTxWarp>
                </a:bodyPr>
                <a:lstStyle/>
                <a:p>
                  <a:pPr algn="ctr"/>
                  <a:endParaRPr lang="zh-TW" altLang="en-US">
                    <a:solidFill>
                      <a:schemeClr val="tx1"/>
                    </a:solidFill>
                  </a:endParaRPr>
                </a:p>
              </p:txBody>
            </p:sp>
            <p:sp>
              <p:nvSpPr>
                <p:cNvPr id="323" name="矩形 322">
                  <a:extLst>
                    <a:ext uri="{FF2B5EF4-FFF2-40B4-BE49-F238E27FC236}">
                      <a16:creationId xmlns:a16="http://schemas.microsoft.com/office/drawing/2014/main" id="{F8DB74D8-FFFA-4057-A146-D9575BF1141E}"/>
                    </a:ext>
                  </a:extLst>
                </p:cNvPr>
                <p:cNvSpPr/>
                <p:nvPr/>
              </p:nvSpPr>
              <p:spPr>
                <a:xfrm>
                  <a:off x="6038220" y="5073137"/>
                  <a:ext cx="115560" cy="622470"/>
                </a:xfrm>
                <a:prstGeom prst="rect">
                  <a:avLst/>
                </a:prstGeom>
                <a:solidFill>
                  <a:srgbClr val="0B2A43"/>
                </a:solidFill>
                <a:ln>
                  <a:noFill/>
                </a:ln>
                <a:effectLst>
                  <a:innerShdw blurRad="114300">
                    <a:srgbClr val="5C7396"/>
                  </a:innerShdw>
                </a:effectLst>
              </p:spPr>
              <p:txBody>
                <a:bodyPr vert="horz" wrap="square" lIns="91440" tIns="45720" rIns="91440" bIns="45720" numCol="1" anchor="t" anchorCtr="0" compatLnSpc="1">
                  <a:prstTxWarp prst="textNoShape">
                    <a:avLst/>
                  </a:prstTxWarp>
                </a:bodyPr>
                <a:lstStyle/>
                <a:p>
                  <a:pPr algn="ctr"/>
                  <a:endParaRPr lang="zh-TW" altLang="en-US"/>
                </a:p>
              </p:txBody>
            </p:sp>
            <p:sp>
              <p:nvSpPr>
                <p:cNvPr id="324" name="矩形 323">
                  <a:extLst>
                    <a:ext uri="{FF2B5EF4-FFF2-40B4-BE49-F238E27FC236}">
                      <a16:creationId xmlns:a16="http://schemas.microsoft.com/office/drawing/2014/main" id="{0CB1DC08-5CBC-40E7-85CD-E378DB552907}"/>
                    </a:ext>
                  </a:extLst>
                </p:cNvPr>
                <p:cNvSpPr/>
                <p:nvPr/>
              </p:nvSpPr>
              <p:spPr>
                <a:xfrm rot="5400000">
                  <a:off x="7761344" y="3485431"/>
                  <a:ext cx="115560" cy="622470"/>
                </a:xfrm>
                <a:prstGeom prst="rect">
                  <a:avLst/>
                </a:prstGeom>
                <a:solidFill>
                  <a:srgbClr val="0B2A43"/>
                </a:solidFill>
                <a:ln>
                  <a:noFill/>
                </a:ln>
                <a:effectLst>
                  <a:innerShdw blurRad="114300">
                    <a:srgbClr val="5C7396"/>
                  </a:innerShdw>
                </a:effectLst>
              </p:spPr>
              <p:txBody>
                <a:bodyPr vert="horz" wrap="square" lIns="91440" tIns="45720" rIns="91440" bIns="45720" numCol="1" anchor="t" anchorCtr="0" compatLnSpc="1">
                  <a:prstTxWarp prst="textNoShape">
                    <a:avLst/>
                  </a:prstTxWarp>
                </a:bodyPr>
                <a:lstStyle/>
                <a:p>
                  <a:pPr algn="ctr"/>
                  <a:endParaRPr lang="zh-TW" altLang="en-US"/>
                </a:p>
              </p:txBody>
            </p:sp>
            <p:grpSp>
              <p:nvGrpSpPr>
                <p:cNvPr id="325" name="群組 324">
                  <a:extLst>
                    <a:ext uri="{FF2B5EF4-FFF2-40B4-BE49-F238E27FC236}">
                      <a16:creationId xmlns:a16="http://schemas.microsoft.com/office/drawing/2014/main" id="{7EC7F757-CEFE-452A-8789-4E2140717A53}"/>
                    </a:ext>
                  </a:extLst>
                </p:cNvPr>
                <p:cNvGrpSpPr/>
                <p:nvPr/>
              </p:nvGrpSpPr>
              <p:grpSpPr>
                <a:xfrm rot="1012955">
                  <a:off x="4683428" y="2269789"/>
                  <a:ext cx="2961513" cy="2952041"/>
                  <a:chOff x="4520951" y="2183749"/>
                  <a:chExt cx="3163883" cy="3153765"/>
                </a:xfrm>
              </p:grpSpPr>
              <p:sp>
                <p:nvSpPr>
                  <p:cNvPr id="326" name="Freeform 120">
                    <a:extLst>
                      <a:ext uri="{FF2B5EF4-FFF2-40B4-BE49-F238E27FC236}">
                        <a16:creationId xmlns:a16="http://schemas.microsoft.com/office/drawing/2014/main" id="{42AA041C-57EC-42AC-B59D-474CB877289A}"/>
                      </a:ext>
                    </a:extLst>
                  </p:cNvPr>
                  <p:cNvSpPr>
                    <a:spLocks/>
                  </p:cNvSpPr>
                  <p:nvPr/>
                </p:nvSpPr>
                <p:spPr bwMode="auto">
                  <a:xfrm>
                    <a:off x="7214936" y="4696016"/>
                    <a:ext cx="105223" cy="89018"/>
                  </a:xfrm>
                  <a:custGeom>
                    <a:avLst/>
                    <a:gdLst>
                      <a:gd name="T0" fmla="*/ 190 w 217"/>
                      <a:gd name="T1" fmla="*/ 189 h 189"/>
                      <a:gd name="T2" fmla="*/ 0 w 217"/>
                      <a:gd name="T3" fmla="*/ 33 h 189"/>
                      <a:gd name="T4" fmla="*/ 27 w 217"/>
                      <a:gd name="T5" fmla="*/ 0 h 189"/>
                      <a:gd name="T6" fmla="*/ 217 w 217"/>
                      <a:gd name="T7" fmla="*/ 154 h 189"/>
                      <a:gd name="T8" fmla="*/ 190 w 217"/>
                      <a:gd name="T9" fmla="*/ 189 h 189"/>
                    </a:gdLst>
                    <a:ahLst/>
                    <a:cxnLst>
                      <a:cxn ang="0">
                        <a:pos x="T0" y="T1"/>
                      </a:cxn>
                      <a:cxn ang="0">
                        <a:pos x="T2" y="T3"/>
                      </a:cxn>
                      <a:cxn ang="0">
                        <a:pos x="T4" y="T5"/>
                      </a:cxn>
                      <a:cxn ang="0">
                        <a:pos x="T6" y="T7"/>
                      </a:cxn>
                      <a:cxn ang="0">
                        <a:pos x="T8" y="T9"/>
                      </a:cxn>
                    </a:cxnLst>
                    <a:rect l="0" t="0" r="r" b="b"/>
                    <a:pathLst>
                      <a:path w="217" h="189">
                        <a:moveTo>
                          <a:pt x="190" y="189"/>
                        </a:moveTo>
                        <a:lnTo>
                          <a:pt x="0" y="33"/>
                        </a:lnTo>
                        <a:lnTo>
                          <a:pt x="27" y="0"/>
                        </a:lnTo>
                        <a:lnTo>
                          <a:pt x="217" y="154"/>
                        </a:lnTo>
                        <a:lnTo>
                          <a:pt x="190" y="18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27" name="Freeform 121">
                    <a:extLst>
                      <a:ext uri="{FF2B5EF4-FFF2-40B4-BE49-F238E27FC236}">
                        <a16:creationId xmlns:a16="http://schemas.microsoft.com/office/drawing/2014/main" id="{2D7C507B-D6EA-416F-B26A-F7C41BA139F2}"/>
                      </a:ext>
                    </a:extLst>
                  </p:cNvPr>
                  <p:cNvSpPr>
                    <a:spLocks/>
                  </p:cNvSpPr>
                  <p:nvPr/>
                </p:nvSpPr>
                <p:spPr bwMode="auto">
                  <a:xfrm>
                    <a:off x="7239440" y="4666344"/>
                    <a:ext cx="106664" cy="86192"/>
                  </a:xfrm>
                  <a:custGeom>
                    <a:avLst/>
                    <a:gdLst>
                      <a:gd name="T0" fmla="*/ 194 w 220"/>
                      <a:gd name="T1" fmla="*/ 184 h 184"/>
                      <a:gd name="T2" fmla="*/ 0 w 220"/>
                      <a:gd name="T3" fmla="*/ 35 h 184"/>
                      <a:gd name="T4" fmla="*/ 26 w 220"/>
                      <a:gd name="T5" fmla="*/ 0 h 184"/>
                      <a:gd name="T6" fmla="*/ 220 w 220"/>
                      <a:gd name="T7" fmla="*/ 149 h 184"/>
                      <a:gd name="T8" fmla="*/ 194 w 220"/>
                      <a:gd name="T9" fmla="*/ 184 h 184"/>
                    </a:gdLst>
                    <a:ahLst/>
                    <a:cxnLst>
                      <a:cxn ang="0">
                        <a:pos x="T0" y="T1"/>
                      </a:cxn>
                      <a:cxn ang="0">
                        <a:pos x="T2" y="T3"/>
                      </a:cxn>
                      <a:cxn ang="0">
                        <a:pos x="T4" y="T5"/>
                      </a:cxn>
                      <a:cxn ang="0">
                        <a:pos x="T6" y="T7"/>
                      </a:cxn>
                      <a:cxn ang="0">
                        <a:pos x="T8" y="T9"/>
                      </a:cxn>
                    </a:cxnLst>
                    <a:rect l="0" t="0" r="r" b="b"/>
                    <a:pathLst>
                      <a:path w="220" h="184">
                        <a:moveTo>
                          <a:pt x="194" y="184"/>
                        </a:moveTo>
                        <a:lnTo>
                          <a:pt x="0" y="35"/>
                        </a:lnTo>
                        <a:lnTo>
                          <a:pt x="26" y="0"/>
                        </a:lnTo>
                        <a:lnTo>
                          <a:pt x="220" y="149"/>
                        </a:lnTo>
                        <a:lnTo>
                          <a:pt x="194" y="18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28" name="Freeform 122">
                    <a:extLst>
                      <a:ext uri="{FF2B5EF4-FFF2-40B4-BE49-F238E27FC236}">
                        <a16:creationId xmlns:a16="http://schemas.microsoft.com/office/drawing/2014/main" id="{F08BF66E-70E1-4E45-9D67-1370FE70EB1A}"/>
                      </a:ext>
                    </a:extLst>
                  </p:cNvPr>
                  <p:cNvSpPr>
                    <a:spLocks/>
                  </p:cNvSpPr>
                  <p:nvPr/>
                </p:nvSpPr>
                <p:spPr bwMode="auto">
                  <a:xfrm>
                    <a:off x="7263944" y="4636671"/>
                    <a:ext cx="106664" cy="84778"/>
                  </a:xfrm>
                  <a:custGeom>
                    <a:avLst/>
                    <a:gdLst>
                      <a:gd name="T0" fmla="*/ 198 w 222"/>
                      <a:gd name="T1" fmla="*/ 180 h 180"/>
                      <a:gd name="T2" fmla="*/ 0 w 222"/>
                      <a:gd name="T3" fmla="*/ 35 h 180"/>
                      <a:gd name="T4" fmla="*/ 25 w 222"/>
                      <a:gd name="T5" fmla="*/ 0 h 180"/>
                      <a:gd name="T6" fmla="*/ 222 w 222"/>
                      <a:gd name="T7" fmla="*/ 144 h 180"/>
                      <a:gd name="T8" fmla="*/ 198 w 222"/>
                      <a:gd name="T9" fmla="*/ 180 h 180"/>
                    </a:gdLst>
                    <a:ahLst/>
                    <a:cxnLst>
                      <a:cxn ang="0">
                        <a:pos x="T0" y="T1"/>
                      </a:cxn>
                      <a:cxn ang="0">
                        <a:pos x="T2" y="T3"/>
                      </a:cxn>
                      <a:cxn ang="0">
                        <a:pos x="T4" y="T5"/>
                      </a:cxn>
                      <a:cxn ang="0">
                        <a:pos x="T6" y="T7"/>
                      </a:cxn>
                      <a:cxn ang="0">
                        <a:pos x="T8" y="T9"/>
                      </a:cxn>
                    </a:cxnLst>
                    <a:rect l="0" t="0" r="r" b="b"/>
                    <a:pathLst>
                      <a:path w="222" h="180">
                        <a:moveTo>
                          <a:pt x="198" y="180"/>
                        </a:moveTo>
                        <a:lnTo>
                          <a:pt x="0" y="35"/>
                        </a:lnTo>
                        <a:lnTo>
                          <a:pt x="25" y="0"/>
                        </a:lnTo>
                        <a:lnTo>
                          <a:pt x="222" y="144"/>
                        </a:lnTo>
                        <a:lnTo>
                          <a:pt x="198" y="18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29" name="Freeform 123">
                    <a:extLst>
                      <a:ext uri="{FF2B5EF4-FFF2-40B4-BE49-F238E27FC236}">
                        <a16:creationId xmlns:a16="http://schemas.microsoft.com/office/drawing/2014/main" id="{4733A3FA-356C-466E-935D-C38275D76193}"/>
                      </a:ext>
                    </a:extLst>
                  </p:cNvPr>
                  <p:cNvSpPr>
                    <a:spLocks/>
                  </p:cNvSpPr>
                  <p:nvPr/>
                </p:nvSpPr>
                <p:spPr bwMode="auto">
                  <a:xfrm>
                    <a:off x="7287006" y="4605586"/>
                    <a:ext cx="108106" cy="81952"/>
                  </a:xfrm>
                  <a:custGeom>
                    <a:avLst/>
                    <a:gdLst>
                      <a:gd name="T0" fmla="*/ 201 w 225"/>
                      <a:gd name="T1" fmla="*/ 175 h 175"/>
                      <a:gd name="T2" fmla="*/ 0 w 225"/>
                      <a:gd name="T3" fmla="*/ 35 h 175"/>
                      <a:gd name="T4" fmla="*/ 24 w 225"/>
                      <a:gd name="T5" fmla="*/ 0 h 175"/>
                      <a:gd name="T6" fmla="*/ 225 w 225"/>
                      <a:gd name="T7" fmla="*/ 139 h 175"/>
                      <a:gd name="T8" fmla="*/ 201 w 225"/>
                      <a:gd name="T9" fmla="*/ 175 h 175"/>
                    </a:gdLst>
                    <a:ahLst/>
                    <a:cxnLst>
                      <a:cxn ang="0">
                        <a:pos x="T0" y="T1"/>
                      </a:cxn>
                      <a:cxn ang="0">
                        <a:pos x="T2" y="T3"/>
                      </a:cxn>
                      <a:cxn ang="0">
                        <a:pos x="T4" y="T5"/>
                      </a:cxn>
                      <a:cxn ang="0">
                        <a:pos x="T6" y="T7"/>
                      </a:cxn>
                      <a:cxn ang="0">
                        <a:pos x="T8" y="T9"/>
                      </a:cxn>
                    </a:cxnLst>
                    <a:rect l="0" t="0" r="r" b="b"/>
                    <a:pathLst>
                      <a:path w="225" h="175">
                        <a:moveTo>
                          <a:pt x="201" y="175"/>
                        </a:moveTo>
                        <a:lnTo>
                          <a:pt x="0" y="35"/>
                        </a:lnTo>
                        <a:lnTo>
                          <a:pt x="24" y="0"/>
                        </a:lnTo>
                        <a:lnTo>
                          <a:pt x="225" y="139"/>
                        </a:lnTo>
                        <a:lnTo>
                          <a:pt x="201" y="17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0" name="Freeform 124">
                    <a:extLst>
                      <a:ext uri="{FF2B5EF4-FFF2-40B4-BE49-F238E27FC236}">
                        <a16:creationId xmlns:a16="http://schemas.microsoft.com/office/drawing/2014/main" id="{89F503F1-134E-407F-B358-DEC4B10E69B1}"/>
                      </a:ext>
                    </a:extLst>
                  </p:cNvPr>
                  <p:cNvSpPr>
                    <a:spLocks/>
                  </p:cNvSpPr>
                  <p:nvPr/>
                </p:nvSpPr>
                <p:spPr bwMode="auto">
                  <a:xfrm>
                    <a:off x="7310069" y="4573088"/>
                    <a:ext cx="108106" cy="80540"/>
                  </a:xfrm>
                  <a:custGeom>
                    <a:avLst/>
                    <a:gdLst>
                      <a:gd name="T0" fmla="*/ 204 w 227"/>
                      <a:gd name="T1" fmla="*/ 170 h 170"/>
                      <a:gd name="T2" fmla="*/ 0 w 227"/>
                      <a:gd name="T3" fmla="*/ 37 h 170"/>
                      <a:gd name="T4" fmla="*/ 23 w 227"/>
                      <a:gd name="T5" fmla="*/ 0 h 170"/>
                      <a:gd name="T6" fmla="*/ 227 w 227"/>
                      <a:gd name="T7" fmla="*/ 133 h 170"/>
                      <a:gd name="T8" fmla="*/ 204 w 227"/>
                      <a:gd name="T9" fmla="*/ 170 h 170"/>
                    </a:gdLst>
                    <a:ahLst/>
                    <a:cxnLst>
                      <a:cxn ang="0">
                        <a:pos x="T0" y="T1"/>
                      </a:cxn>
                      <a:cxn ang="0">
                        <a:pos x="T2" y="T3"/>
                      </a:cxn>
                      <a:cxn ang="0">
                        <a:pos x="T4" y="T5"/>
                      </a:cxn>
                      <a:cxn ang="0">
                        <a:pos x="T6" y="T7"/>
                      </a:cxn>
                      <a:cxn ang="0">
                        <a:pos x="T8" y="T9"/>
                      </a:cxn>
                    </a:cxnLst>
                    <a:rect l="0" t="0" r="r" b="b"/>
                    <a:pathLst>
                      <a:path w="227" h="170">
                        <a:moveTo>
                          <a:pt x="204" y="170"/>
                        </a:moveTo>
                        <a:lnTo>
                          <a:pt x="0" y="37"/>
                        </a:lnTo>
                        <a:lnTo>
                          <a:pt x="23" y="0"/>
                        </a:lnTo>
                        <a:lnTo>
                          <a:pt x="227" y="133"/>
                        </a:lnTo>
                        <a:lnTo>
                          <a:pt x="204" y="17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1" name="Freeform 125">
                    <a:extLst>
                      <a:ext uri="{FF2B5EF4-FFF2-40B4-BE49-F238E27FC236}">
                        <a16:creationId xmlns:a16="http://schemas.microsoft.com/office/drawing/2014/main" id="{0649AD44-4C9A-4F23-9A6A-120530937AED}"/>
                      </a:ext>
                    </a:extLst>
                  </p:cNvPr>
                  <p:cNvSpPr>
                    <a:spLocks/>
                  </p:cNvSpPr>
                  <p:nvPr/>
                </p:nvSpPr>
                <p:spPr bwMode="auto">
                  <a:xfrm>
                    <a:off x="7330249" y="4542003"/>
                    <a:ext cx="110989" cy="77714"/>
                  </a:xfrm>
                  <a:custGeom>
                    <a:avLst/>
                    <a:gdLst>
                      <a:gd name="T0" fmla="*/ 207 w 229"/>
                      <a:gd name="T1" fmla="*/ 165 h 165"/>
                      <a:gd name="T2" fmla="*/ 0 w 229"/>
                      <a:gd name="T3" fmla="*/ 37 h 165"/>
                      <a:gd name="T4" fmla="*/ 23 w 229"/>
                      <a:gd name="T5" fmla="*/ 0 h 165"/>
                      <a:gd name="T6" fmla="*/ 229 w 229"/>
                      <a:gd name="T7" fmla="*/ 128 h 165"/>
                      <a:gd name="T8" fmla="*/ 207 w 229"/>
                      <a:gd name="T9" fmla="*/ 165 h 165"/>
                    </a:gdLst>
                    <a:ahLst/>
                    <a:cxnLst>
                      <a:cxn ang="0">
                        <a:pos x="T0" y="T1"/>
                      </a:cxn>
                      <a:cxn ang="0">
                        <a:pos x="T2" y="T3"/>
                      </a:cxn>
                      <a:cxn ang="0">
                        <a:pos x="T4" y="T5"/>
                      </a:cxn>
                      <a:cxn ang="0">
                        <a:pos x="T6" y="T7"/>
                      </a:cxn>
                      <a:cxn ang="0">
                        <a:pos x="T8" y="T9"/>
                      </a:cxn>
                    </a:cxnLst>
                    <a:rect l="0" t="0" r="r" b="b"/>
                    <a:pathLst>
                      <a:path w="229" h="165">
                        <a:moveTo>
                          <a:pt x="207" y="165"/>
                        </a:moveTo>
                        <a:lnTo>
                          <a:pt x="0" y="37"/>
                        </a:lnTo>
                        <a:lnTo>
                          <a:pt x="23" y="0"/>
                        </a:lnTo>
                        <a:lnTo>
                          <a:pt x="229" y="128"/>
                        </a:lnTo>
                        <a:lnTo>
                          <a:pt x="207" y="16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2" name="Freeform 126">
                    <a:extLst>
                      <a:ext uri="{FF2B5EF4-FFF2-40B4-BE49-F238E27FC236}">
                        <a16:creationId xmlns:a16="http://schemas.microsoft.com/office/drawing/2014/main" id="{B5A9D286-F049-4D19-8937-00AA1BAB9EC9}"/>
                      </a:ext>
                    </a:extLst>
                  </p:cNvPr>
                  <p:cNvSpPr>
                    <a:spLocks/>
                  </p:cNvSpPr>
                  <p:nvPr/>
                </p:nvSpPr>
                <p:spPr bwMode="auto">
                  <a:xfrm>
                    <a:off x="7351869" y="4509504"/>
                    <a:ext cx="110989" cy="74888"/>
                  </a:xfrm>
                  <a:custGeom>
                    <a:avLst/>
                    <a:gdLst>
                      <a:gd name="T0" fmla="*/ 210 w 232"/>
                      <a:gd name="T1" fmla="*/ 160 h 160"/>
                      <a:gd name="T2" fmla="*/ 0 w 232"/>
                      <a:gd name="T3" fmla="*/ 38 h 160"/>
                      <a:gd name="T4" fmla="*/ 21 w 232"/>
                      <a:gd name="T5" fmla="*/ 0 h 160"/>
                      <a:gd name="T6" fmla="*/ 232 w 232"/>
                      <a:gd name="T7" fmla="*/ 123 h 160"/>
                      <a:gd name="T8" fmla="*/ 210 w 232"/>
                      <a:gd name="T9" fmla="*/ 160 h 160"/>
                    </a:gdLst>
                    <a:ahLst/>
                    <a:cxnLst>
                      <a:cxn ang="0">
                        <a:pos x="T0" y="T1"/>
                      </a:cxn>
                      <a:cxn ang="0">
                        <a:pos x="T2" y="T3"/>
                      </a:cxn>
                      <a:cxn ang="0">
                        <a:pos x="T4" y="T5"/>
                      </a:cxn>
                      <a:cxn ang="0">
                        <a:pos x="T6" y="T7"/>
                      </a:cxn>
                      <a:cxn ang="0">
                        <a:pos x="T8" y="T9"/>
                      </a:cxn>
                    </a:cxnLst>
                    <a:rect l="0" t="0" r="r" b="b"/>
                    <a:pathLst>
                      <a:path w="232" h="160">
                        <a:moveTo>
                          <a:pt x="210" y="160"/>
                        </a:moveTo>
                        <a:lnTo>
                          <a:pt x="0" y="38"/>
                        </a:lnTo>
                        <a:lnTo>
                          <a:pt x="21" y="0"/>
                        </a:lnTo>
                        <a:lnTo>
                          <a:pt x="232" y="123"/>
                        </a:lnTo>
                        <a:lnTo>
                          <a:pt x="210" y="16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3" name="Freeform 127">
                    <a:extLst>
                      <a:ext uri="{FF2B5EF4-FFF2-40B4-BE49-F238E27FC236}">
                        <a16:creationId xmlns:a16="http://schemas.microsoft.com/office/drawing/2014/main" id="{3B9F81A3-48D5-4EEA-B57F-0087EDEE8EE2}"/>
                      </a:ext>
                    </a:extLst>
                  </p:cNvPr>
                  <p:cNvSpPr>
                    <a:spLocks/>
                  </p:cNvSpPr>
                  <p:nvPr/>
                </p:nvSpPr>
                <p:spPr bwMode="auto">
                  <a:xfrm>
                    <a:off x="7370608" y="4475592"/>
                    <a:ext cx="112430" cy="73475"/>
                  </a:xfrm>
                  <a:custGeom>
                    <a:avLst/>
                    <a:gdLst>
                      <a:gd name="T0" fmla="*/ 213 w 234"/>
                      <a:gd name="T1" fmla="*/ 155 h 155"/>
                      <a:gd name="T2" fmla="*/ 0 w 234"/>
                      <a:gd name="T3" fmla="*/ 39 h 155"/>
                      <a:gd name="T4" fmla="*/ 21 w 234"/>
                      <a:gd name="T5" fmla="*/ 0 h 155"/>
                      <a:gd name="T6" fmla="*/ 234 w 234"/>
                      <a:gd name="T7" fmla="*/ 118 h 155"/>
                      <a:gd name="T8" fmla="*/ 213 w 234"/>
                      <a:gd name="T9" fmla="*/ 155 h 155"/>
                    </a:gdLst>
                    <a:ahLst/>
                    <a:cxnLst>
                      <a:cxn ang="0">
                        <a:pos x="T0" y="T1"/>
                      </a:cxn>
                      <a:cxn ang="0">
                        <a:pos x="T2" y="T3"/>
                      </a:cxn>
                      <a:cxn ang="0">
                        <a:pos x="T4" y="T5"/>
                      </a:cxn>
                      <a:cxn ang="0">
                        <a:pos x="T6" y="T7"/>
                      </a:cxn>
                      <a:cxn ang="0">
                        <a:pos x="T8" y="T9"/>
                      </a:cxn>
                    </a:cxnLst>
                    <a:rect l="0" t="0" r="r" b="b"/>
                    <a:pathLst>
                      <a:path w="234" h="155">
                        <a:moveTo>
                          <a:pt x="213" y="155"/>
                        </a:moveTo>
                        <a:lnTo>
                          <a:pt x="0" y="39"/>
                        </a:lnTo>
                        <a:lnTo>
                          <a:pt x="21" y="0"/>
                        </a:lnTo>
                        <a:lnTo>
                          <a:pt x="234" y="118"/>
                        </a:lnTo>
                        <a:lnTo>
                          <a:pt x="213" y="15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4" name="Freeform 128">
                    <a:extLst>
                      <a:ext uri="{FF2B5EF4-FFF2-40B4-BE49-F238E27FC236}">
                        <a16:creationId xmlns:a16="http://schemas.microsoft.com/office/drawing/2014/main" id="{90A21E4D-CF8A-4271-B991-A78F0B622F8A}"/>
                      </a:ext>
                    </a:extLst>
                  </p:cNvPr>
                  <p:cNvSpPr>
                    <a:spLocks/>
                  </p:cNvSpPr>
                  <p:nvPr/>
                </p:nvSpPr>
                <p:spPr bwMode="auto">
                  <a:xfrm>
                    <a:off x="7389346" y="4443095"/>
                    <a:ext cx="113871" cy="70649"/>
                  </a:xfrm>
                  <a:custGeom>
                    <a:avLst/>
                    <a:gdLst>
                      <a:gd name="T0" fmla="*/ 216 w 236"/>
                      <a:gd name="T1" fmla="*/ 150 h 150"/>
                      <a:gd name="T2" fmla="*/ 0 w 236"/>
                      <a:gd name="T3" fmla="*/ 38 h 150"/>
                      <a:gd name="T4" fmla="*/ 19 w 236"/>
                      <a:gd name="T5" fmla="*/ 0 h 150"/>
                      <a:gd name="T6" fmla="*/ 236 w 236"/>
                      <a:gd name="T7" fmla="*/ 110 h 150"/>
                      <a:gd name="T8" fmla="*/ 216 w 236"/>
                      <a:gd name="T9" fmla="*/ 150 h 150"/>
                    </a:gdLst>
                    <a:ahLst/>
                    <a:cxnLst>
                      <a:cxn ang="0">
                        <a:pos x="T0" y="T1"/>
                      </a:cxn>
                      <a:cxn ang="0">
                        <a:pos x="T2" y="T3"/>
                      </a:cxn>
                      <a:cxn ang="0">
                        <a:pos x="T4" y="T5"/>
                      </a:cxn>
                      <a:cxn ang="0">
                        <a:pos x="T6" y="T7"/>
                      </a:cxn>
                      <a:cxn ang="0">
                        <a:pos x="T8" y="T9"/>
                      </a:cxn>
                    </a:cxnLst>
                    <a:rect l="0" t="0" r="r" b="b"/>
                    <a:pathLst>
                      <a:path w="236" h="150">
                        <a:moveTo>
                          <a:pt x="216" y="150"/>
                        </a:moveTo>
                        <a:lnTo>
                          <a:pt x="0" y="38"/>
                        </a:lnTo>
                        <a:lnTo>
                          <a:pt x="19" y="0"/>
                        </a:lnTo>
                        <a:lnTo>
                          <a:pt x="236" y="110"/>
                        </a:lnTo>
                        <a:lnTo>
                          <a:pt x="216" y="1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5" name="Freeform 129">
                    <a:extLst>
                      <a:ext uri="{FF2B5EF4-FFF2-40B4-BE49-F238E27FC236}">
                        <a16:creationId xmlns:a16="http://schemas.microsoft.com/office/drawing/2014/main" id="{E58CBB2F-5AEF-48FF-A053-73D37029E09A}"/>
                      </a:ext>
                    </a:extLst>
                  </p:cNvPr>
                  <p:cNvSpPr>
                    <a:spLocks/>
                  </p:cNvSpPr>
                  <p:nvPr/>
                </p:nvSpPr>
                <p:spPr bwMode="auto">
                  <a:xfrm>
                    <a:off x="7408084" y="4407770"/>
                    <a:ext cx="113871" cy="69236"/>
                  </a:xfrm>
                  <a:custGeom>
                    <a:avLst/>
                    <a:gdLst>
                      <a:gd name="T0" fmla="*/ 220 w 238"/>
                      <a:gd name="T1" fmla="*/ 145 h 145"/>
                      <a:gd name="T2" fmla="*/ 0 w 238"/>
                      <a:gd name="T3" fmla="*/ 40 h 145"/>
                      <a:gd name="T4" fmla="*/ 19 w 238"/>
                      <a:gd name="T5" fmla="*/ 0 h 145"/>
                      <a:gd name="T6" fmla="*/ 238 w 238"/>
                      <a:gd name="T7" fmla="*/ 106 h 145"/>
                      <a:gd name="T8" fmla="*/ 220 w 238"/>
                      <a:gd name="T9" fmla="*/ 145 h 145"/>
                    </a:gdLst>
                    <a:ahLst/>
                    <a:cxnLst>
                      <a:cxn ang="0">
                        <a:pos x="T0" y="T1"/>
                      </a:cxn>
                      <a:cxn ang="0">
                        <a:pos x="T2" y="T3"/>
                      </a:cxn>
                      <a:cxn ang="0">
                        <a:pos x="T4" y="T5"/>
                      </a:cxn>
                      <a:cxn ang="0">
                        <a:pos x="T6" y="T7"/>
                      </a:cxn>
                      <a:cxn ang="0">
                        <a:pos x="T8" y="T9"/>
                      </a:cxn>
                    </a:cxnLst>
                    <a:rect l="0" t="0" r="r" b="b"/>
                    <a:pathLst>
                      <a:path w="238" h="145">
                        <a:moveTo>
                          <a:pt x="220" y="145"/>
                        </a:moveTo>
                        <a:lnTo>
                          <a:pt x="0" y="40"/>
                        </a:lnTo>
                        <a:lnTo>
                          <a:pt x="19" y="0"/>
                        </a:lnTo>
                        <a:lnTo>
                          <a:pt x="238" y="106"/>
                        </a:lnTo>
                        <a:lnTo>
                          <a:pt x="220" y="14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6" name="Freeform 130">
                    <a:extLst>
                      <a:ext uri="{FF2B5EF4-FFF2-40B4-BE49-F238E27FC236}">
                        <a16:creationId xmlns:a16="http://schemas.microsoft.com/office/drawing/2014/main" id="{526CAE85-26E3-4CE1-8075-9724110CB05F}"/>
                      </a:ext>
                    </a:extLst>
                  </p:cNvPr>
                  <p:cNvSpPr>
                    <a:spLocks/>
                  </p:cNvSpPr>
                  <p:nvPr/>
                </p:nvSpPr>
                <p:spPr bwMode="auto">
                  <a:xfrm>
                    <a:off x="7425381" y="4373858"/>
                    <a:ext cx="113871" cy="64997"/>
                  </a:xfrm>
                  <a:custGeom>
                    <a:avLst/>
                    <a:gdLst>
                      <a:gd name="T0" fmla="*/ 222 w 239"/>
                      <a:gd name="T1" fmla="*/ 139 h 139"/>
                      <a:gd name="T2" fmla="*/ 0 w 239"/>
                      <a:gd name="T3" fmla="*/ 39 h 139"/>
                      <a:gd name="T4" fmla="*/ 18 w 239"/>
                      <a:gd name="T5" fmla="*/ 0 h 139"/>
                      <a:gd name="T6" fmla="*/ 239 w 239"/>
                      <a:gd name="T7" fmla="*/ 100 h 139"/>
                      <a:gd name="T8" fmla="*/ 222 w 239"/>
                      <a:gd name="T9" fmla="*/ 139 h 139"/>
                    </a:gdLst>
                    <a:ahLst/>
                    <a:cxnLst>
                      <a:cxn ang="0">
                        <a:pos x="T0" y="T1"/>
                      </a:cxn>
                      <a:cxn ang="0">
                        <a:pos x="T2" y="T3"/>
                      </a:cxn>
                      <a:cxn ang="0">
                        <a:pos x="T4" y="T5"/>
                      </a:cxn>
                      <a:cxn ang="0">
                        <a:pos x="T6" y="T7"/>
                      </a:cxn>
                      <a:cxn ang="0">
                        <a:pos x="T8" y="T9"/>
                      </a:cxn>
                    </a:cxnLst>
                    <a:rect l="0" t="0" r="r" b="b"/>
                    <a:pathLst>
                      <a:path w="239" h="139">
                        <a:moveTo>
                          <a:pt x="222" y="139"/>
                        </a:moveTo>
                        <a:lnTo>
                          <a:pt x="0" y="39"/>
                        </a:lnTo>
                        <a:lnTo>
                          <a:pt x="18" y="0"/>
                        </a:lnTo>
                        <a:lnTo>
                          <a:pt x="239" y="100"/>
                        </a:lnTo>
                        <a:lnTo>
                          <a:pt x="222" y="13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7" name="Freeform 131">
                    <a:extLst>
                      <a:ext uri="{FF2B5EF4-FFF2-40B4-BE49-F238E27FC236}">
                        <a16:creationId xmlns:a16="http://schemas.microsoft.com/office/drawing/2014/main" id="{C9981349-ADB5-41B0-9434-A68D0B74701A}"/>
                      </a:ext>
                    </a:extLst>
                  </p:cNvPr>
                  <p:cNvSpPr>
                    <a:spLocks/>
                  </p:cNvSpPr>
                  <p:nvPr/>
                </p:nvSpPr>
                <p:spPr bwMode="auto">
                  <a:xfrm>
                    <a:off x="7441236" y="4339947"/>
                    <a:ext cx="115312" cy="62171"/>
                  </a:xfrm>
                  <a:custGeom>
                    <a:avLst/>
                    <a:gdLst>
                      <a:gd name="T0" fmla="*/ 226 w 241"/>
                      <a:gd name="T1" fmla="*/ 133 h 133"/>
                      <a:gd name="T2" fmla="*/ 0 w 241"/>
                      <a:gd name="T3" fmla="*/ 39 h 133"/>
                      <a:gd name="T4" fmla="*/ 17 w 241"/>
                      <a:gd name="T5" fmla="*/ 0 h 133"/>
                      <a:gd name="T6" fmla="*/ 241 w 241"/>
                      <a:gd name="T7" fmla="*/ 92 h 133"/>
                      <a:gd name="T8" fmla="*/ 226 w 241"/>
                      <a:gd name="T9" fmla="*/ 133 h 133"/>
                    </a:gdLst>
                    <a:ahLst/>
                    <a:cxnLst>
                      <a:cxn ang="0">
                        <a:pos x="T0" y="T1"/>
                      </a:cxn>
                      <a:cxn ang="0">
                        <a:pos x="T2" y="T3"/>
                      </a:cxn>
                      <a:cxn ang="0">
                        <a:pos x="T4" y="T5"/>
                      </a:cxn>
                      <a:cxn ang="0">
                        <a:pos x="T6" y="T7"/>
                      </a:cxn>
                      <a:cxn ang="0">
                        <a:pos x="T8" y="T9"/>
                      </a:cxn>
                    </a:cxnLst>
                    <a:rect l="0" t="0" r="r" b="b"/>
                    <a:pathLst>
                      <a:path w="241" h="133">
                        <a:moveTo>
                          <a:pt x="226" y="133"/>
                        </a:moveTo>
                        <a:lnTo>
                          <a:pt x="0" y="39"/>
                        </a:lnTo>
                        <a:lnTo>
                          <a:pt x="17" y="0"/>
                        </a:lnTo>
                        <a:lnTo>
                          <a:pt x="241" y="92"/>
                        </a:lnTo>
                        <a:lnTo>
                          <a:pt x="226" y="13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8" name="Freeform 132">
                    <a:extLst>
                      <a:ext uri="{FF2B5EF4-FFF2-40B4-BE49-F238E27FC236}">
                        <a16:creationId xmlns:a16="http://schemas.microsoft.com/office/drawing/2014/main" id="{79449C16-B479-4D36-B764-026529DC5252}"/>
                      </a:ext>
                    </a:extLst>
                  </p:cNvPr>
                  <p:cNvSpPr>
                    <a:spLocks/>
                  </p:cNvSpPr>
                  <p:nvPr/>
                </p:nvSpPr>
                <p:spPr bwMode="auto">
                  <a:xfrm>
                    <a:off x="7568080" y="3698457"/>
                    <a:ext cx="116754" cy="26847"/>
                  </a:xfrm>
                  <a:custGeom>
                    <a:avLst/>
                    <a:gdLst>
                      <a:gd name="T0" fmla="*/ 245 w 245"/>
                      <a:gd name="T1" fmla="*/ 43 h 57"/>
                      <a:gd name="T2" fmla="*/ 3 w 245"/>
                      <a:gd name="T3" fmla="*/ 57 h 57"/>
                      <a:gd name="T4" fmla="*/ 0 w 245"/>
                      <a:gd name="T5" fmla="*/ 14 h 57"/>
                      <a:gd name="T6" fmla="*/ 242 w 245"/>
                      <a:gd name="T7" fmla="*/ 0 h 57"/>
                      <a:gd name="T8" fmla="*/ 245 w 245"/>
                      <a:gd name="T9" fmla="*/ 43 h 57"/>
                    </a:gdLst>
                    <a:ahLst/>
                    <a:cxnLst>
                      <a:cxn ang="0">
                        <a:pos x="T0" y="T1"/>
                      </a:cxn>
                      <a:cxn ang="0">
                        <a:pos x="T2" y="T3"/>
                      </a:cxn>
                      <a:cxn ang="0">
                        <a:pos x="T4" y="T5"/>
                      </a:cxn>
                      <a:cxn ang="0">
                        <a:pos x="T6" y="T7"/>
                      </a:cxn>
                      <a:cxn ang="0">
                        <a:pos x="T8" y="T9"/>
                      </a:cxn>
                    </a:cxnLst>
                    <a:rect l="0" t="0" r="r" b="b"/>
                    <a:pathLst>
                      <a:path w="245" h="57">
                        <a:moveTo>
                          <a:pt x="245" y="43"/>
                        </a:moveTo>
                        <a:lnTo>
                          <a:pt x="3" y="57"/>
                        </a:lnTo>
                        <a:lnTo>
                          <a:pt x="0" y="14"/>
                        </a:lnTo>
                        <a:lnTo>
                          <a:pt x="242" y="0"/>
                        </a:lnTo>
                        <a:lnTo>
                          <a:pt x="245" y="4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39" name="Freeform 133">
                    <a:extLst>
                      <a:ext uri="{FF2B5EF4-FFF2-40B4-BE49-F238E27FC236}">
                        <a16:creationId xmlns:a16="http://schemas.microsoft.com/office/drawing/2014/main" id="{5D7EFA16-A0B9-429C-9451-2FB64157486B}"/>
                      </a:ext>
                    </a:extLst>
                  </p:cNvPr>
                  <p:cNvSpPr>
                    <a:spLocks/>
                  </p:cNvSpPr>
                  <p:nvPr/>
                </p:nvSpPr>
                <p:spPr bwMode="auto">
                  <a:xfrm>
                    <a:off x="7565197" y="3657481"/>
                    <a:ext cx="118195" cy="29673"/>
                  </a:xfrm>
                  <a:custGeom>
                    <a:avLst/>
                    <a:gdLst>
                      <a:gd name="T0" fmla="*/ 245 w 245"/>
                      <a:gd name="T1" fmla="*/ 44 h 64"/>
                      <a:gd name="T2" fmla="*/ 4 w 245"/>
                      <a:gd name="T3" fmla="*/ 64 h 64"/>
                      <a:gd name="T4" fmla="*/ 0 w 245"/>
                      <a:gd name="T5" fmla="*/ 21 h 64"/>
                      <a:gd name="T6" fmla="*/ 242 w 245"/>
                      <a:gd name="T7" fmla="*/ 0 h 64"/>
                      <a:gd name="T8" fmla="*/ 245 w 245"/>
                      <a:gd name="T9" fmla="*/ 44 h 64"/>
                    </a:gdLst>
                    <a:ahLst/>
                    <a:cxnLst>
                      <a:cxn ang="0">
                        <a:pos x="T0" y="T1"/>
                      </a:cxn>
                      <a:cxn ang="0">
                        <a:pos x="T2" y="T3"/>
                      </a:cxn>
                      <a:cxn ang="0">
                        <a:pos x="T4" y="T5"/>
                      </a:cxn>
                      <a:cxn ang="0">
                        <a:pos x="T6" y="T7"/>
                      </a:cxn>
                      <a:cxn ang="0">
                        <a:pos x="T8" y="T9"/>
                      </a:cxn>
                    </a:cxnLst>
                    <a:rect l="0" t="0" r="r" b="b"/>
                    <a:pathLst>
                      <a:path w="245" h="64">
                        <a:moveTo>
                          <a:pt x="245" y="44"/>
                        </a:moveTo>
                        <a:lnTo>
                          <a:pt x="4" y="64"/>
                        </a:lnTo>
                        <a:lnTo>
                          <a:pt x="0" y="21"/>
                        </a:lnTo>
                        <a:lnTo>
                          <a:pt x="242" y="0"/>
                        </a:lnTo>
                        <a:lnTo>
                          <a:pt x="245" y="4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40" name="Freeform 134">
                    <a:extLst>
                      <a:ext uri="{FF2B5EF4-FFF2-40B4-BE49-F238E27FC236}">
                        <a16:creationId xmlns:a16="http://schemas.microsoft.com/office/drawing/2014/main" id="{6A436EBA-1721-4E0A-A5DE-20FA29C09005}"/>
                      </a:ext>
                    </a:extLst>
                  </p:cNvPr>
                  <p:cNvSpPr>
                    <a:spLocks/>
                  </p:cNvSpPr>
                  <p:nvPr/>
                </p:nvSpPr>
                <p:spPr bwMode="auto">
                  <a:xfrm>
                    <a:off x="7562314" y="3616505"/>
                    <a:ext cx="118195" cy="32499"/>
                  </a:xfrm>
                  <a:custGeom>
                    <a:avLst/>
                    <a:gdLst>
                      <a:gd name="T0" fmla="*/ 246 w 246"/>
                      <a:gd name="T1" fmla="*/ 44 h 71"/>
                      <a:gd name="T2" fmla="*/ 5 w 246"/>
                      <a:gd name="T3" fmla="*/ 71 h 71"/>
                      <a:gd name="T4" fmla="*/ 0 w 246"/>
                      <a:gd name="T5" fmla="*/ 27 h 71"/>
                      <a:gd name="T6" fmla="*/ 242 w 246"/>
                      <a:gd name="T7" fmla="*/ 0 h 71"/>
                      <a:gd name="T8" fmla="*/ 246 w 246"/>
                      <a:gd name="T9" fmla="*/ 44 h 71"/>
                    </a:gdLst>
                    <a:ahLst/>
                    <a:cxnLst>
                      <a:cxn ang="0">
                        <a:pos x="T0" y="T1"/>
                      </a:cxn>
                      <a:cxn ang="0">
                        <a:pos x="T2" y="T3"/>
                      </a:cxn>
                      <a:cxn ang="0">
                        <a:pos x="T4" y="T5"/>
                      </a:cxn>
                      <a:cxn ang="0">
                        <a:pos x="T6" y="T7"/>
                      </a:cxn>
                      <a:cxn ang="0">
                        <a:pos x="T8" y="T9"/>
                      </a:cxn>
                    </a:cxnLst>
                    <a:rect l="0" t="0" r="r" b="b"/>
                    <a:pathLst>
                      <a:path w="246" h="71">
                        <a:moveTo>
                          <a:pt x="246" y="44"/>
                        </a:moveTo>
                        <a:lnTo>
                          <a:pt x="5" y="71"/>
                        </a:lnTo>
                        <a:lnTo>
                          <a:pt x="0" y="27"/>
                        </a:lnTo>
                        <a:lnTo>
                          <a:pt x="242" y="0"/>
                        </a:lnTo>
                        <a:lnTo>
                          <a:pt x="246" y="4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41" name="Freeform 135">
                    <a:extLst>
                      <a:ext uri="{FF2B5EF4-FFF2-40B4-BE49-F238E27FC236}">
                        <a16:creationId xmlns:a16="http://schemas.microsoft.com/office/drawing/2014/main" id="{DE94ACAF-9566-441D-A2BF-413E4198007B}"/>
                      </a:ext>
                    </a:extLst>
                  </p:cNvPr>
                  <p:cNvSpPr>
                    <a:spLocks/>
                  </p:cNvSpPr>
                  <p:nvPr/>
                </p:nvSpPr>
                <p:spPr bwMode="auto">
                  <a:xfrm>
                    <a:off x="7559431" y="3575529"/>
                    <a:ext cx="118195" cy="35325"/>
                  </a:xfrm>
                  <a:custGeom>
                    <a:avLst/>
                    <a:gdLst>
                      <a:gd name="T0" fmla="*/ 246 w 246"/>
                      <a:gd name="T1" fmla="*/ 44 h 77"/>
                      <a:gd name="T2" fmla="*/ 5 w 246"/>
                      <a:gd name="T3" fmla="*/ 77 h 77"/>
                      <a:gd name="T4" fmla="*/ 0 w 246"/>
                      <a:gd name="T5" fmla="*/ 33 h 77"/>
                      <a:gd name="T6" fmla="*/ 240 w 246"/>
                      <a:gd name="T7" fmla="*/ 0 h 77"/>
                      <a:gd name="T8" fmla="*/ 246 w 246"/>
                      <a:gd name="T9" fmla="*/ 44 h 77"/>
                    </a:gdLst>
                    <a:ahLst/>
                    <a:cxnLst>
                      <a:cxn ang="0">
                        <a:pos x="T0" y="T1"/>
                      </a:cxn>
                      <a:cxn ang="0">
                        <a:pos x="T2" y="T3"/>
                      </a:cxn>
                      <a:cxn ang="0">
                        <a:pos x="T4" y="T5"/>
                      </a:cxn>
                      <a:cxn ang="0">
                        <a:pos x="T6" y="T7"/>
                      </a:cxn>
                      <a:cxn ang="0">
                        <a:pos x="T8" y="T9"/>
                      </a:cxn>
                    </a:cxnLst>
                    <a:rect l="0" t="0" r="r" b="b"/>
                    <a:pathLst>
                      <a:path w="246" h="77">
                        <a:moveTo>
                          <a:pt x="246" y="44"/>
                        </a:moveTo>
                        <a:lnTo>
                          <a:pt x="5" y="77"/>
                        </a:lnTo>
                        <a:lnTo>
                          <a:pt x="0" y="33"/>
                        </a:lnTo>
                        <a:lnTo>
                          <a:pt x="240" y="0"/>
                        </a:lnTo>
                        <a:lnTo>
                          <a:pt x="246" y="4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42" name="Freeform 136">
                    <a:extLst>
                      <a:ext uri="{FF2B5EF4-FFF2-40B4-BE49-F238E27FC236}">
                        <a16:creationId xmlns:a16="http://schemas.microsoft.com/office/drawing/2014/main" id="{57CE9DA3-078A-4370-B0FD-B11502C2C458}"/>
                      </a:ext>
                    </a:extLst>
                  </p:cNvPr>
                  <p:cNvSpPr>
                    <a:spLocks/>
                  </p:cNvSpPr>
                  <p:nvPr/>
                </p:nvSpPr>
                <p:spPr bwMode="auto">
                  <a:xfrm>
                    <a:off x="7553666" y="3534552"/>
                    <a:ext cx="118195" cy="38151"/>
                  </a:xfrm>
                  <a:custGeom>
                    <a:avLst/>
                    <a:gdLst>
                      <a:gd name="T0" fmla="*/ 246 w 246"/>
                      <a:gd name="T1" fmla="*/ 44 h 83"/>
                      <a:gd name="T2" fmla="*/ 6 w 246"/>
                      <a:gd name="T3" fmla="*/ 83 h 83"/>
                      <a:gd name="T4" fmla="*/ 0 w 246"/>
                      <a:gd name="T5" fmla="*/ 40 h 83"/>
                      <a:gd name="T6" fmla="*/ 240 w 246"/>
                      <a:gd name="T7" fmla="*/ 0 h 83"/>
                      <a:gd name="T8" fmla="*/ 246 w 246"/>
                      <a:gd name="T9" fmla="*/ 44 h 83"/>
                    </a:gdLst>
                    <a:ahLst/>
                    <a:cxnLst>
                      <a:cxn ang="0">
                        <a:pos x="T0" y="T1"/>
                      </a:cxn>
                      <a:cxn ang="0">
                        <a:pos x="T2" y="T3"/>
                      </a:cxn>
                      <a:cxn ang="0">
                        <a:pos x="T4" y="T5"/>
                      </a:cxn>
                      <a:cxn ang="0">
                        <a:pos x="T6" y="T7"/>
                      </a:cxn>
                      <a:cxn ang="0">
                        <a:pos x="T8" y="T9"/>
                      </a:cxn>
                    </a:cxnLst>
                    <a:rect l="0" t="0" r="r" b="b"/>
                    <a:pathLst>
                      <a:path w="246" h="83">
                        <a:moveTo>
                          <a:pt x="246" y="44"/>
                        </a:moveTo>
                        <a:lnTo>
                          <a:pt x="6" y="83"/>
                        </a:lnTo>
                        <a:lnTo>
                          <a:pt x="0" y="40"/>
                        </a:lnTo>
                        <a:lnTo>
                          <a:pt x="240" y="0"/>
                        </a:lnTo>
                        <a:lnTo>
                          <a:pt x="246" y="4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43" name="Freeform 137">
                    <a:extLst>
                      <a:ext uri="{FF2B5EF4-FFF2-40B4-BE49-F238E27FC236}">
                        <a16:creationId xmlns:a16="http://schemas.microsoft.com/office/drawing/2014/main" id="{D68DE6E3-B34A-4E2C-BAD5-0FA17A3B1209}"/>
                      </a:ext>
                    </a:extLst>
                  </p:cNvPr>
                  <p:cNvSpPr>
                    <a:spLocks/>
                  </p:cNvSpPr>
                  <p:nvPr/>
                </p:nvSpPr>
                <p:spPr bwMode="auto">
                  <a:xfrm>
                    <a:off x="7547900" y="3493577"/>
                    <a:ext cx="118195" cy="40977"/>
                  </a:xfrm>
                  <a:custGeom>
                    <a:avLst/>
                    <a:gdLst>
                      <a:gd name="T0" fmla="*/ 246 w 246"/>
                      <a:gd name="T1" fmla="*/ 42 h 88"/>
                      <a:gd name="T2" fmla="*/ 8 w 246"/>
                      <a:gd name="T3" fmla="*/ 88 h 88"/>
                      <a:gd name="T4" fmla="*/ 0 w 246"/>
                      <a:gd name="T5" fmla="*/ 46 h 88"/>
                      <a:gd name="T6" fmla="*/ 238 w 246"/>
                      <a:gd name="T7" fmla="*/ 0 h 88"/>
                      <a:gd name="T8" fmla="*/ 246 w 246"/>
                      <a:gd name="T9" fmla="*/ 42 h 88"/>
                    </a:gdLst>
                    <a:ahLst/>
                    <a:cxnLst>
                      <a:cxn ang="0">
                        <a:pos x="T0" y="T1"/>
                      </a:cxn>
                      <a:cxn ang="0">
                        <a:pos x="T2" y="T3"/>
                      </a:cxn>
                      <a:cxn ang="0">
                        <a:pos x="T4" y="T5"/>
                      </a:cxn>
                      <a:cxn ang="0">
                        <a:pos x="T6" y="T7"/>
                      </a:cxn>
                      <a:cxn ang="0">
                        <a:pos x="T8" y="T9"/>
                      </a:cxn>
                    </a:cxnLst>
                    <a:rect l="0" t="0" r="r" b="b"/>
                    <a:pathLst>
                      <a:path w="246" h="88">
                        <a:moveTo>
                          <a:pt x="246" y="42"/>
                        </a:moveTo>
                        <a:lnTo>
                          <a:pt x="8" y="88"/>
                        </a:lnTo>
                        <a:lnTo>
                          <a:pt x="0" y="46"/>
                        </a:lnTo>
                        <a:lnTo>
                          <a:pt x="238" y="0"/>
                        </a:lnTo>
                        <a:lnTo>
                          <a:pt x="246" y="4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44" name="Freeform 138">
                    <a:extLst>
                      <a:ext uri="{FF2B5EF4-FFF2-40B4-BE49-F238E27FC236}">
                        <a16:creationId xmlns:a16="http://schemas.microsoft.com/office/drawing/2014/main" id="{61455726-8D41-4D08-BA4F-DBB2D4E58AC0}"/>
                      </a:ext>
                    </a:extLst>
                  </p:cNvPr>
                  <p:cNvSpPr>
                    <a:spLocks/>
                  </p:cNvSpPr>
                  <p:nvPr/>
                </p:nvSpPr>
                <p:spPr bwMode="auto">
                  <a:xfrm>
                    <a:off x="7540694" y="3452600"/>
                    <a:ext cx="118195" cy="45215"/>
                  </a:xfrm>
                  <a:custGeom>
                    <a:avLst/>
                    <a:gdLst>
                      <a:gd name="T0" fmla="*/ 246 w 246"/>
                      <a:gd name="T1" fmla="*/ 42 h 95"/>
                      <a:gd name="T2" fmla="*/ 9 w 246"/>
                      <a:gd name="T3" fmla="*/ 95 h 95"/>
                      <a:gd name="T4" fmla="*/ 0 w 246"/>
                      <a:gd name="T5" fmla="*/ 51 h 95"/>
                      <a:gd name="T6" fmla="*/ 237 w 246"/>
                      <a:gd name="T7" fmla="*/ 0 h 95"/>
                      <a:gd name="T8" fmla="*/ 246 w 246"/>
                      <a:gd name="T9" fmla="*/ 42 h 95"/>
                    </a:gdLst>
                    <a:ahLst/>
                    <a:cxnLst>
                      <a:cxn ang="0">
                        <a:pos x="T0" y="T1"/>
                      </a:cxn>
                      <a:cxn ang="0">
                        <a:pos x="T2" y="T3"/>
                      </a:cxn>
                      <a:cxn ang="0">
                        <a:pos x="T4" y="T5"/>
                      </a:cxn>
                      <a:cxn ang="0">
                        <a:pos x="T6" y="T7"/>
                      </a:cxn>
                      <a:cxn ang="0">
                        <a:pos x="T8" y="T9"/>
                      </a:cxn>
                    </a:cxnLst>
                    <a:rect l="0" t="0" r="r" b="b"/>
                    <a:pathLst>
                      <a:path w="246" h="95">
                        <a:moveTo>
                          <a:pt x="246" y="42"/>
                        </a:moveTo>
                        <a:lnTo>
                          <a:pt x="9" y="95"/>
                        </a:lnTo>
                        <a:lnTo>
                          <a:pt x="0" y="51"/>
                        </a:lnTo>
                        <a:lnTo>
                          <a:pt x="237" y="0"/>
                        </a:lnTo>
                        <a:lnTo>
                          <a:pt x="246" y="4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45" name="Freeform 139">
                    <a:extLst>
                      <a:ext uri="{FF2B5EF4-FFF2-40B4-BE49-F238E27FC236}">
                        <a16:creationId xmlns:a16="http://schemas.microsoft.com/office/drawing/2014/main" id="{D9673636-846F-4A6B-AF0F-E884F5C77076}"/>
                      </a:ext>
                    </a:extLst>
                  </p:cNvPr>
                  <p:cNvSpPr>
                    <a:spLocks/>
                  </p:cNvSpPr>
                  <p:nvPr/>
                </p:nvSpPr>
                <p:spPr bwMode="auto">
                  <a:xfrm>
                    <a:off x="7533486" y="3413037"/>
                    <a:ext cx="118195" cy="46629"/>
                  </a:xfrm>
                  <a:custGeom>
                    <a:avLst/>
                    <a:gdLst>
                      <a:gd name="T0" fmla="*/ 246 w 246"/>
                      <a:gd name="T1" fmla="*/ 43 h 100"/>
                      <a:gd name="T2" fmla="*/ 11 w 246"/>
                      <a:gd name="T3" fmla="*/ 100 h 100"/>
                      <a:gd name="T4" fmla="*/ 0 w 246"/>
                      <a:gd name="T5" fmla="*/ 59 h 100"/>
                      <a:gd name="T6" fmla="*/ 236 w 246"/>
                      <a:gd name="T7" fmla="*/ 0 h 100"/>
                      <a:gd name="T8" fmla="*/ 246 w 246"/>
                      <a:gd name="T9" fmla="*/ 43 h 100"/>
                    </a:gdLst>
                    <a:ahLst/>
                    <a:cxnLst>
                      <a:cxn ang="0">
                        <a:pos x="T0" y="T1"/>
                      </a:cxn>
                      <a:cxn ang="0">
                        <a:pos x="T2" y="T3"/>
                      </a:cxn>
                      <a:cxn ang="0">
                        <a:pos x="T4" y="T5"/>
                      </a:cxn>
                      <a:cxn ang="0">
                        <a:pos x="T6" y="T7"/>
                      </a:cxn>
                      <a:cxn ang="0">
                        <a:pos x="T8" y="T9"/>
                      </a:cxn>
                    </a:cxnLst>
                    <a:rect l="0" t="0" r="r" b="b"/>
                    <a:pathLst>
                      <a:path w="246" h="100">
                        <a:moveTo>
                          <a:pt x="246" y="43"/>
                        </a:moveTo>
                        <a:lnTo>
                          <a:pt x="11" y="100"/>
                        </a:lnTo>
                        <a:lnTo>
                          <a:pt x="0" y="59"/>
                        </a:lnTo>
                        <a:lnTo>
                          <a:pt x="236" y="0"/>
                        </a:lnTo>
                        <a:lnTo>
                          <a:pt x="246" y="4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46" name="Freeform 140">
                    <a:extLst>
                      <a:ext uri="{FF2B5EF4-FFF2-40B4-BE49-F238E27FC236}">
                        <a16:creationId xmlns:a16="http://schemas.microsoft.com/office/drawing/2014/main" id="{FD55963A-E810-4894-9D26-E6FDCF10043D}"/>
                      </a:ext>
                    </a:extLst>
                  </p:cNvPr>
                  <p:cNvSpPr>
                    <a:spLocks/>
                  </p:cNvSpPr>
                  <p:nvPr/>
                </p:nvSpPr>
                <p:spPr bwMode="auto">
                  <a:xfrm>
                    <a:off x="7524838" y="3372061"/>
                    <a:ext cx="116754" cy="50867"/>
                  </a:xfrm>
                  <a:custGeom>
                    <a:avLst/>
                    <a:gdLst>
                      <a:gd name="T0" fmla="*/ 245 w 245"/>
                      <a:gd name="T1" fmla="*/ 43 h 108"/>
                      <a:gd name="T2" fmla="*/ 11 w 245"/>
                      <a:gd name="T3" fmla="*/ 108 h 108"/>
                      <a:gd name="T4" fmla="*/ 0 w 245"/>
                      <a:gd name="T5" fmla="*/ 66 h 108"/>
                      <a:gd name="T6" fmla="*/ 234 w 245"/>
                      <a:gd name="T7" fmla="*/ 0 h 108"/>
                      <a:gd name="T8" fmla="*/ 245 w 245"/>
                      <a:gd name="T9" fmla="*/ 43 h 108"/>
                    </a:gdLst>
                    <a:ahLst/>
                    <a:cxnLst>
                      <a:cxn ang="0">
                        <a:pos x="T0" y="T1"/>
                      </a:cxn>
                      <a:cxn ang="0">
                        <a:pos x="T2" y="T3"/>
                      </a:cxn>
                      <a:cxn ang="0">
                        <a:pos x="T4" y="T5"/>
                      </a:cxn>
                      <a:cxn ang="0">
                        <a:pos x="T6" y="T7"/>
                      </a:cxn>
                      <a:cxn ang="0">
                        <a:pos x="T8" y="T9"/>
                      </a:cxn>
                    </a:cxnLst>
                    <a:rect l="0" t="0" r="r" b="b"/>
                    <a:pathLst>
                      <a:path w="245" h="108">
                        <a:moveTo>
                          <a:pt x="245" y="43"/>
                        </a:moveTo>
                        <a:lnTo>
                          <a:pt x="11" y="108"/>
                        </a:lnTo>
                        <a:lnTo>
                          <a:pt x="0" y="66"/>
                        </a:lnTo>
                        <a:lnTo>
                          <a:pt x="234" y="0"/>
                        </a:lnTo>
                        <a:lnTo>
                          <a:pt x="245" y="4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47" name="Freeform 141">
                    <a:extLst>
                      <a:ext uri="{FF2B5EF4-FFF2-40B4-BE49-F238E27FC236}">
                        <a16:creationId xmlns:a16="http://schemas.microsoft.com/office/drawing/2014/main" id="{7ED91B87-A6DD-4D65-8956-4C5CA80122E2}"/>
                      </a:ext>
                    </a:extLst>
                  </p:cNvPr>
                  <p:cNvSpPr>
                    <a:spLocks/>
                  </p:cNvSpPr>
                  <p:nvPr/>
                </p:nvSpPr>
                <p:spPr bwMode="auto">
                  <a:xfrm>
                    <a:off x="7514748" y="3332498"/>
                    <a:ext cx="116754" cy="53693"/>
                  </a:xfrm>
                  <a:custGeom>
                    <a:avLst/>
                    <a:gdLst>
                      <a:gd name="T0" fmla="*/ 243 w 243"/>
                      <a:gd name="T1" fmla="*/ 42 h 113"/>
                      <a:gd name="T2" fmla="*/ 11 w 243"/>
                      <a:gd name="T3" fmla="*/ 113 h 113"/>
                      <a:gd name="T4" fmla="*/ 0 w 243"/>
                      <a:gd name="T5" fmla="*/ 72 h 113"/>
                      <a:gd name="T6" fmla="*/ 232 w 243"/>
                      <a:gd name="T7" fmla="*/ 0 h 113"/>
                      <a:gd name="T8" fmla="*/ 243 w 243"/>
                      <a:gd name="T9" fmla="*/ 42 h 113"/>
                    </a:gdLst>
                    <a:ahLst/>
                    <a:cxnLst>
                      <a:cxn ang="0">
                        <a:pos x="T0" y="T1"/>
                      </a:cxn>
                      <a:cxn ang="0">
                        <a:pos x="T2" y="T3"/>
                      </a:cxn>
                      <a:cxn ang="0">
                        <a:pos x="T4" y="T5"/>
                      </a:cxn>
                      <a:cxn ang="0">
                        <a:pos x="T6" y="T7"/>
                      </a:cxn>
                      <a:cxn ang="0">
                        <a:pos x="T8" y="T9"/>
                      </a:cxn>
                    </a:cxnLst>
                    <a:rect l="0" t="0" r="r" b="b"/>
                    <a:pathLst>
                      <a:path w="243" h="113">
                        <a:moveTo>
                          <a:pt x="243" y="42"/>
                        </a:moveTo>
                        <a:lnTo>
                          <a:pt x="11" y="113"/>
                        </a:lnTo>
                        <a:lnTo>
                          <a:pt x="0" y="72"/>
                        </a:lnTo>
                        <a:lnTo>
                          <a:pt x="232" y="0"/>
                        </a:lnTo>
                        <a:lnTo>
                          <a:pt x="243" y="4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48" name="Freeform 142">
                    <a:extLst>
                      <a:ext uri="{FF2B5EF4-FFF2-40B4-BE49-F238E27FC236}">
                        <a16:creationId xmlns:a16="http://schemas.microsoft.com/office/drawing/2014/main" id="{F5ADB197-7965-4DE8-B082-B1006C6AABAA}"/>
                      </a:ext>
                    </a:extLst>
                  </p:cNvPr>
                  <p:cNvSpPr>
                    <a:spLocks/>
                  </p:cNvSpPr>
                  <p:nvPr/>
                </p:nvSpPr>
                <p:spPr bwMode="auto">
                  <a:xfrm>
                    <a:off x="7503217" y="3292934"/>
                    <a:ext cx="116754" cy="55106"/>
                  </a:xfrm>
                  <a:custGeom>
                    <a:avLst/>
                    <a:gdLst>
                      <a:gd name="T0" fmla="*/ 243 w 243"/>
                      <a:gd name="T1" fmla="*/ 41 h 117"/>
                      <a:gd name="T2" fmla="*/ 14 w 243"/>
                      <a:gd name="T3" fmla="*/ 117 h 117"/>
                      <a:gd name="T4" fmla="*/ 0 w 243"/>
                      <a:gd name="T5" fmla="*/ 76 h 117"/>
                      <a:gd name="T6" fmla="*/ 230 w 243"/>
                      <a:gd name="T7" fmla="*/ 0 h 117"/>
                      <a:gd name="T8" fmla="*/ 243 w 243"/>
                      <a:gd name="T9" fmla="*/ 41 h 117"/>
                    </a:gdLst>
                    <a:ahLst/>
                    <a:cxnLst>
                      <a:cxn ang="0">
                        <a:pos x="T0" y="T1"/>
                      </a:cxn>
                      <a:cxn ang="0">
                        <a:pos x="T2" y="T3"/>
                      </a:cxn>
                      <a:cxn ang="0">
                        <a:pos x="T4" y="T5"/>
                      </a:cxn>
                      <a:cxn ang="0">
                        <a:pos x="T6" y="T7"/>
                      </a:cxn>
                      <a:cxn ang="0">
                        <a:pos x="T8" y="T9"/>
                      </a:cxn>
                    </a:cxnLst>
                    <a:rect l="0" t="0" r="r" b="b"/>
                    <a:pathLst>
                      <a:path w="243" h="117">
                        <a:moveTo>
                          <a:pt x="243" y="41"/>
                        </a:moveTo>
                        <a:lnTo>
                          <a:pt x="14" y="117"/>
                        </a:lnTo>
                        <a:lnTo>
                          <a:pt x="0" y="76"/>
                        </a:lnTo>
                        <a:lnTo>
                          <a:pt x="230" y="0"/>
                        </a:lnTo>
                        <a:lnTo>
                          <a:pt x="243" y="4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49" name="Freeform 143">
                    <a:extLst>
                      <a:ext uri="{FF2B5EF4-FFF2-40B4-BE49-F238E27FC236}">
                        <a16:creationId xmlns:a16="http://schemas.microsoft.com/office/drawing/2014/main" id="{CFCEFBA8-B743-4003-9FBF-24FBAEA321F6}"/>
                      </a:ext>
                    </a:extLst>
                  </p:cNvPr>
                  <p:cNvSpPr>
                    <a:spLocks/>
                  </p:cNvSpPr>
                  <p:nvPr/>
                </p:nvSpPr>
                <p:spPr bwMode="auto">
                  <a:xfrm>
                    <a:off x="7491686" y="3253371"/>
                    <a:ext cx="116754" cy="59345"/>
                  </a:xfrm>
                  <a:custGeom>
                    <a:avLst/>
                    <a:gdLst>
                      <a:gd name="T0" fmla="*/ 242 w 242"/>
                      <a:gd name="T1" fmla="*/ 40 h 125"/>
                      <a:gd name="T2" fmla="*/ 14 w 242"/>
                      <a:gd name="T3" fmla="*/ 125 h 125"/>
                      <a:gd name="T4" fmla="*/ 0 w 242"/>
                      <a:gd name="T5" fmla="*/ 84 h 125"/>
                      <a:gd name="T6" fmla="*/ 228 w 242"/>
                      <a:gd name="T7" fmla="*/ 0 h 125"/>
                      <a:gd name="T8" fmla="*/ 242 w 242"/>
                      <a:gd name="T9" fmla="*/ 40 h 125"/>
                    </a:gdLst>
                    <a:ahLst/>
                    <a:cxnLst>
                      <a:cxn ang="0">
                        <a:pos x="T0" y="T1"/>
                      </a:cxn>
                      <a:cxn ang="0">
                        <a:pos x="T2" y="T3"/>
                      </a:cxn>
                      <a:cxn ang="0">
                        <a:pos x="T4" y="T5"/>
                      </a:cxn>
                      <a:cxn ang="0">
                        <a:pos x="T6" y="T7"/>
                      </a:cxn>
                      <a:cxn ang="0">
                        <a:pos x="T8" y="T9"/>
                      </a:cxn>
                    </a:cxnLst>
                    <a:rect l="0" t="0" r="r" b="b"/>
                    <a:pathLst>
                      <a:path w="242" h="125">
                        <a:moveTo>
                          <a:pt x="242" y="40"/>
                        </a:moveTo>
                        <a:lnTo>
                          <a:pt x="14" y="125"/>
                        </a:lnTo>
                        <a:lnTo>
                          <a:pt x="0" y="84"/>
                        </a:lnTo>
                        <a:lnTo>
                          <a:pt x="228" y="0"/>
                        </a:lnTo>
                        <a:lnTo>
                          <a:pt x="242" y="4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0" name="Freeform 144">
                    <a:extLst>
                      <a:ext uri="{FF2B5EF4-FFF2-40B4-BE49-F238E27FC236}">
                        <a16:creationId xmlns:a16="http://schemas.microsoft.com/office/drawing/2014/main" id="{5279751F-49A1-483F-B8C7-9EE132898290}"/>
                      </a:ext>
                    </a:extLst>
                  </p:cNvPr>
                  <p:cNvSpPr>
                    <a:spLocks/>
                  </p:cNvSpPr>
                  <p:nvPr/>
                </p:nvSpPr>
                <p:spPr bwMode="auto">
                  <a:xfrm>
                    <a:off x="7478713" y="3215220"/>
                    <a:ext cx="116754" cy="60758"/>
                  </a:xfrm>
                  <a:custGeom>
                    <a:avLst/>
                    <a:gdLst>
                      <a:gd name="T0" fmla="*/ 242 w 242"/>
                      <a:gd name="T1" fmla="*/ 41 h 129"/>
                      <a:gd name="T2" fmla="*/ 15 w 242"/>
                      <a:gd name="T3" fmla="*/ 129 h 129"/>
                      <a:gd name="T4" fmla="*/ 0 w 242"/>
                      <a:gd name="T5" fmla="*/ 90 h 129"/>
                      <a:gd name="T6" fmla="*/ 226 w 242"/>
                      <a:gd name="T7" fmla="*/ 0 h 129"/>
                      <a:gd name="T8" fmla="*/ 242 w 242"/>
                      <a:gd name="T9" fmla="*/ 41 h 129"/>
                    </a:gdLst>
                    <a:ahLst/>
                    <a:cxnLst>
                      <a:cxn ang="0">
                        <a:pos x="T0" y="T1"/>
                      </a:cxn>
                      <a:cxn ang="0">
                        <a:pos x="T2" y="T3"/>
                      </a:cxn>
                      <a:cxn ang="0">
                        <a:pos x="T4" y="T5"/>
                      </a:cxn>
                      <a:cxn ang="0">
                        <a:pos x="T6" y="T7"/>
                      </a:cxn>
                      <a:cxn ang="0">
                        <a:pos x="T8" y="T9"/>
                      </a:cxn>
                    </a:cxnLst>
                    <a:rect l="0" t="0" r="r" b="b"/>
                    <a:pathLst>
                      <a:path w="242" h="129">
                        <a:moveTo>
                          <a:pt x="242" y="41"/>
                        </a:moveTo>
                        <a:lnTo>
                          <a:pt x="15" y="129"/>
                        </a:lnTo>
                        <a:lnTo>
                          <a:pt x="0" y="90"/>
                        </a:lnTo>
                        <a:lnTo>
                          <a:pt x="226" y="0"/>
                        </a:lnTo>
                        <a:lnTo>
                          <a:pt x="242" y="4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1" name="Freeform 145">
                    <a:extLst>
                      <a:ext uri="{FF2B5EF4-FFF2-40B4-BE49-F238E27FC236}">
                        <a16:creationId xmlns:a16="http://schemas.microsoft.com/office/drawing/2014/main" id="{2F80AC0D-B323-47DF-A9D6-2540A35A3A5C}"/>
                      </a:ext>
                    </a:extLst>
                  </p:cNvPr>
                  <p:cNvSpPr>
                    <a:spLocks/>
                  </p:cNvSpPr>
                  <p:nvPr/>
                </p:nvSpPr>
                <p:spPr bwMode="auto">
                  <a:xfrm>
                    <a:off x="7465741" y="3175657"/>
                    <a:ext cx="115312" cy="64997"/>
                  </a:xfrm>
                  <a:custGeom>
                    <a:avLst/>
                    <a:gdLst>
                      <a:gd name="T0" fmla="*/ 240 w 240"/>
                      <a:gd name="T1" fmla="*/ 41 h 136"/>
                      <a:gd name="T2" fmla="*/ 17 w 240"/>
                      <a:gd name="T3" fmla="*/ 136 h 136"/>
                      <a:gd name="T4" fmla="*/ 0 w 240"/>
                      <a:gd name="T5" fmla="*/ 96 h 136"/>
                      <a:gd name="T6" fmla="*/ 225 w 240"/>
                      <a:gd name="T7" fmla="*/ 0 h 136"/>
                      <a:gd name="T8" fmla="*/ 240 w 240"/>
                      <a:gd name="T9" fmla="*/ 41 h 136"/>
                    </a:gdLst>
                    <a:ahLst/>
                    <a:cxnLst>
                      <a:cxn ang="0">
                        <a:pos x="T0" y="T1"/>
                      </a:cxn>
                      <a:cxn ang="0">
                        <a:pos x="T2" y="T3"/>
                      </a:cxn>
                      <a:cxn ang="0">
                        <a:pos x="T4" y="T5"/>
                      </a:cxn>
                      <a:cxn ang="0">
                        <a:pos x="T6" y="T7"/>
                      </a:cxn>
                      <a:cxn ang="0">
                        <a:pos x="T8" y="T9"/>
                      </a:cxn>
                    </a:cxnLst>
                    <a:rect l="0" t="0" r="r" b="b"/>
                    <a:pathLst>
                      <a:path w="240" h="136">
                        <a:moveTo>
                          <a:pt x="240" y="41"/>
                        </a:moveTo>
                        <a:lnTo>
                          <a:pt x="17" y="136"/>
                        </a:lnTo>
                        <a:lnTo>
                          <a:pt x="0" y="96"/>
                        </a:lnTo>
                        <a:lnTo>
                          <a:pt x="225" y="0"/>
                        </a:lnTo>
                        <a:lnTo>
                          <a:pt x="240" y="4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2" name="Freeform 146">
                    <a:extLst>
                      <a:ext uri="{FF2B5EF4-FFF2-40B4-BE49-F238E27FC236}">
                        <a16:creationId xmlns:a16="http://schemas.microsoft.com/office/drawing/2014/main" id="{F41E32C8-D8CE-4BB5-97EE-B112E54221E2}"/>
                      </a:ext>
                    </a:extLst>
                  </p:cNvPr>
                  <p:cNvSpPr>
                    <a:spLocks/>
                  </p:cNvSpPr>
                  <p:nvPr/>
                </p:nvSpPr>
                <p:spPr bwMode="auto">
                  <a:xfrm>
                    <a:off x="7451326" y="3137507"/>
                    <a:ext cx="113871" cy="66410"/>
                  </a:xfrm>
                  <a:custGeom>
                    <a:avLst/>
                    <a:gdLst>
                      <a:gd name="T0" fmla="*/ 239 w 239"/>
                      <a:gd name="T1" fmla="*/ 40 h 141"/>
                      <a:gd name="T2" fmla="*/ 18 w 239"/>
                      <a:gd name="T3" fmla="*/ 141 h 141"/>
                      <a:gd name="T4" fmla="*/ 0 w 239"/>
                      <a:gd name="T5" fmla="*/ 101 h 141"/>
                      <a:gd name="T6" fmla="*/ 221 w 239"/>
                      <a:gd name="T7" fmla="*/ 0 h 141"/>
                      <a:gd name="T8" fmla="*/ 239 w 239"/>
                      <a:gd name="T9" fmla="*/ 40 h 141"/>
                    </a:gdLst>
                    <a:ahLst/>
                    <a:cxnLst>
                      <a:cxn ang="0">
                        <a:pos x="T0" y="T1"/>
                      </a:cxn>
                      <a:cxn ang="0">
                        <a:pos x="T2" y="T3"/>
                      </a:cxn>
                      <a:cxn ang="0">
                        <a:pos x="T4" y="T5"/>
                      </a:cxn>
                      <a:cxn ang="0">
                        <a:pos x="T6" y="T7"/>
                      </a:cxn>
                      <a:cxn ang="0">
                        <a:pos x="T8" y="T9"/>
                      </a:cxn>
                    </a:cxnLst>
                    <a:rect l="0" t="0" r="r" b="b"/>
                    <a:pathLst>
                      <a:path w="239" h="141">
                        <a:moveTo>
                          <a:pt x="239" y="40"/>
                        </a:moveTo>
                        <a:lnTo>
                          <a:pt x="18" y="141"/>
                        </a:lnTo>
                        <a:lnTo>
                          <a:pt x="0" y="101"/>
                        </a:lnTo>
                        <a:lnTo>
                          <a:pt x="221" y="0"/>
                        </a:lnTo>
                        <a:lnTo>
                          <a:pt x="239" y="4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3" name="Freeform 147">
                    <a:extLst>
                      <a:ext uri="{FF2B5EF4-FFF2-40B4-BE49-F238E27FC236}">
                        <a16:creationId xmlns:a16="http://schemas.microsoft.com/office/drawing/2014/main" id="{CB4BDBF9-9A2B-4E52-A7CF-3D923CD0658A}"/>
                      </a:ext>
                    </a:extLst>
                  </p:cNvPr>
                  <p:cNvSpPr>
                    <a:spLocks/>
                  </p:cNvSpPr>
                  <p:nvPr/>
                </p:nvSpPr>
                <p:spPr bwMode="auto">
                  <a:xfrm>
                    <a:off x="7435471" y="3100770"/>
                    <a:ext cx="113871" cy="69236"/>
                  </a:xfrm>
                  <a:custGeom>
                    <a:avLst/>
                    <a:gdLst>
                      <a:gd name="T0" fmla="*/ 237 w 237"/>
                      <a:gd name="T1" fmla="*/ 38 h 146"/>
                      <a:gd name="T2" fmla="*/ 18 w 237"/>
                      <a:gd name="T3" fmla="*/ 146 h 146"/>
                      <a:gd name="T4" fmla="*/ 0 w 237"/>
                      <a:gd name="T5" fmla="*/ 106 h 146"/>
                      <a:gd name="T6" fmla="*/ 217 w 237"/>
                      <a:gd name="T7" fmla="*/ 0 h 146"/>
                      <a:gd name="T8" fmla="*/ 237 w 237"/>
                      <a:gd name="T9" fmla="*/ 38 h 146"/>
                    </a:gdLst>
                    <a:ahLst/>
                    <a:cxnLst>
                      <a:cxn ang="0">
                        <a:pos x="T0" y="T1"/>
                      </a:cxn>
                      <a:cxn ang="0">
                        <a:pos x="T2" y="T3"/>
                      </a:cxn>
                      <a:cxn ang="0">
                        <a:pos x="T4" y="T5"/>
                      </a:cxn>
                      <a:cxn ang="0">
                        <a:pos x="T6" y="T7"/>
                      </a:cxn>
                      <a:cxn ang="0">
                        <a:pos x="T8" y="T9"/>
                      </a:cxn>
                    </a:cxnLst>
                    <a:rect l="0" t="0" r="r" b="b"/>
                    <a:pathLst>
                      <a:path w="237" h="146">
                        <a:moveTo>
                          <a:pt x="237" y="38"/>
                        </a:moveTo>
                        <a:lnTo>
                          <a:pt x="18" y="146"/>
                        </a:lnTo>
                        <a:lnTo>
                          <a:pt x="0" y="106"/>
                        </a:lnTo>
                        <a:lnTo>
                          <a:pt x="217" y="0"/>
                        </a:lnTo>
                        <a:lnTo>
                          <a:pt x="237" y="3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4" name="Freeform 148">
                    <a:extLst>
                      <a:ext uri="{FF2B5EF4-FFF2-40B4-BE49-F238E27FC236}">
                        <a16:creationId xmlns:a16="http://schemas.microsoft.com/office/drawing/2014/main" id="{A0429DC7-25A3-47CD-BAF1-44C6061DF35D}"/>
                      </a:ext>
                    </a:extLst>
                  </p:cNvPr>
                  <p:cNvSpPr>
                    <a:spLocks/>
                  </p:cNvSpPr>
                  <p:nvPr/>
                </p:nvSpPr>
                <p:spPr bwMode="auto">
                  <a:xfrm>
                    <a:off x="7418174" y="3062619"/>
                    <a:ext cx="113871" cy="72062"/>
                  </a:xfrm>
                  <a:custGeom>
                    <a:avLst/>
                    <a:gdLst>
                      <a:gd name="T0" fmla="*/ 236 w 236"/>
                      <a:gd name="T1" fmla="*/ 39 h 151"/>
                      <a:gd name="T2" fmla="*/ 21 w 236"/>
                      <a:gd name="T3" fmla="*/ 151 h 151"/>
                      <a:gd name="T4" fmla="*/ 0 w 236"/>
                      <a:gd name="T5" fmla="*/ 113 h 151"/>
                      <a:gd name="T6" fmla="*/ 217 w 236"/>
                      <a:gd name="T7" fmla="*/ 0 h 151"/>
                      <a:gd name="T8" fmla="*/ 236 w 236"/>
                      <a:gd name="T9" fmla="*/ 39 h 151"/>
                    </a:gdLst>
                    <a:ahLst/>
                    <a:cxnLst>
                      <a:cxn ang="0">
                        <a:pos x="T0" y="T1"/>
                      </a:cxn>
                      <a:cxn ang="0">
                        <a:pos x="T2" y="T3"/>
                      </a:cxn>
                      <a:cxn ang="0">
                        <a:pos x="T4" y="T5"/>
                      </a:cxn>
                      <a:cxn ang="0">
                        <a:pos x="T6" y="T7"/>
                      </a:cxn>
                      <a:cxn ang="0">
                        <a:pos x="T8" y="T9"/>
                      </a:cxn>
                    </a:cxnLst>
                    <a:rect l="0" t="0" r="r" b="b"/>
                    <a:pathLst>
                      <a:path w="236" h="151">
                        <a:moveTo>
                          <a:pt x="236" y="39"/>
                        </a:moveTo>
                        <a:lnTo>
                          <a:pt x="21" y="151"/>
                        </a:lnTo>
                        <a:lnTo>
                          <a:pt x="0" y="113"/>
                        </a:lnTo>
                        <a:lnTo>
                          <a:pt x="217" y="0"/>
                        </a:lnTo>
                        <a:lnTo>
                          <a:pt x="236" y="3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5" name="Freeform 149">
                    <a:extLst>
                      <a:ext uri="{FF2B5EF4-FFF2-40B4-BE49-F238E27FC236}">
                        <a16:creationId xmlns:a16="http://schemas.microsoft.com/office/drawing/2014/main" id="{818DFCE7-DF86-43B1-B4F8-B6D817B700BA}"/>
                      </a:ext>
                    </a:extLst>
                  </p:cNvPr>
                  <p:cNvSpPr>
                    <a:spLocks/>
                  </p:cNvSpPr>
                  <p:nvPr/>
                </p:nvSpPr>
                <p:spPr bwMode="auto">
                  <a:xfrm>
                    <a:off x="7400877" y="3025882"/>
                    <a:ext cx="112430" cy="73475"/>
                  </a:xfrm>
                  <a:custGeom>
                    <a:avLst/>
                    <a:gdLst>
                      <a:gd name="T0" fmla="*/ 233 w 233"/>
                      <a:gd name="T1" fmla="*/ 38 h 156"/>
                      <a:gd name="T2" fmla="*/ 21 w 233"/>
                      <a:gd name="T3" fmla="*/ 156 h 156"/>
                      <a:gd name="T4" fmla="*/ 0 w 233"/>
                      <a:gd name="T5" fmla="*/ 119 h 156"/>
                      <a:gd name="T6" fmla="*/ 213 w 233"/>
                      <a:gd name="T7" fmla="*/ 0 h 156"/>
                      <a:gd name="T8" fmla="*/ 233 w 233"/>
                      <a:gd name="T9" fmla="*/ 38 h 156"/>
                    </a:gdLst>
                    <a:ahLst/>
                    <a:cxnLst>
                      <a:cxn ang="0">
                        <a:pos x="T0" y="T1"/>
                      </a:cxn>
                      <a:cxn ang="0">
                        <a:pos x="T2" y="T3"/>
                      </a:cxn>
                      <a:cxn ang="0">
                        <a:pos x="T4" y="T5"/>
                      </a:cxn>
                      <a:cxn ang="0">
                        <a:pos x="T6" y="T7"/>
                      </a:cxn>
                      <a:cxn ang="0">
                        <a:pos x="T8" y="T9"/>
                      </a:cxn>
                    </a:cxnLst>
                    <a:rect l="0" t="0" r="r" b="b"/>
                    <a:pathLst>
                      <a:path w="233" h="156">
                        <a:moveTo>
                          <a:pt x="233" y="38"/>
                        </a:moveTo>
                        <a:lnTo>
                          <a:pt x="21" y="156"/>
                        </a:lnTo>
                        <a:lnTo>
                          <a:pt x="0" y="119"/>
                        </a:lnTo>
                        <a:lnTo>
                          <a:pt x="213" y="0"/>
                        </a:lnTo>
                        <a:lnTo>
                          <a:pt x="233" y="3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6" name="Freeform 150">
                    <a:extLst>
                      <a:ext uri="{FF2B5EF4-FFF2-40B4-BE49-F238E27FC236}">
                        <a16:creationId xmlns:a16="http://schemas.microsoft.com/office/drawing/2014/main" id="{8B84F746-D15D-4FA1-926D-C970467080AA}"/>
                      </a:ext>
                    </a:extLst>
                  </p:cNvPr>
                  <p:cNvSpPr>
                    <a:spLocks/>
                  </p:cNvSpPr>
                  <p:nvPr/>
                </p:nvSpPr>
                <p:spPr bwMode="auto">
                  <a:xfrm>
                    <a:off x="7383580" y="2990558"/>
                    <a:ext cx="110989" cy="76301"/>
                  </a:xfrm>
                  <a:custGeom>
                    <a:avLst/>
                    <a:gdLst>
                      <a:gd name="T0" fmla="*/ 232 w 232"/>
                      <a:gd name="T1" fmla="*/ 37 h 162"/>
                      <a:gd name="T2" fmla="*/ 21 w 232"/>
                      <a:gd name="T3" fmla="*/ 162 h 162"/>
                      <a:gd name="T4" fmla="*/ 0 w 232"/>
                      <a:gd name="T5" fmla="*/ 124 h 162"/>
                      <a:gd name="T6" fmla="*/ 210 w 232"/>
                      <a:gd name="T7" fmla="*/ 0 h 162"/>
                      <a:gd name="T8" fmla="*/ 232 w 232"/>
                      <a:gd name="T9" fmla="*/ 37 h 162"/>
                    </a:gdLst>
                    <a:ahLst/>
                    <a:cxnLst>
                      <a:cxn ang="0">
                        <a:pos x="T0" y="T1"/>
                      </a:cxn>
                      <a:cxn ang="0">
                        <a:pos x="T2" y="T3"/>
                      </a:cxn>
                      <a:cxn ang="0">
                        <a:pos x="T4" y="T5"/>
                      </a:cxn>
                      <a:cxn ang="0">
                        <a:pos x="T6" y="T7"/>
                      </a:cxn>
                      <a:cxn ang="0">
                        <a:pos x="T8" y="T9"/>
                      </a:cxn>
                    </a:cxnLst>
                    <a:rect l="0" t="0" r="r" b="b"/>
                    <a:pathLst>
                      <a:path w="232" h="162">
                        <a:moveTo>
                          <a:pt x="232" y="37"/>
                        </a:moveTo>
                        <a:lnTo>
                          <a:pt x="21" y="162"/>
                        </a:lnTo>
                        <a:lnTo>
                          <a:pt x="0" y="124"/>
                        </a:lnTo>
                        <a:lnTo>
                          <a:pt x="210" y="0"/>
                        </a:lnTo>
                        <a:lnTo>
                          <a:pt x="232" y="3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7" name="Freeform 151">
                    <a:extLst>
                      <a:ext uri="{FF2B5EF4-FFF2-40B4-BE49-F238E27FC236}">
                        <a16:creationId xmlns:a16="http://schemas.microsoft.com/office/drawing/2014/main" id="{72252207-14CB-4AF2-8E03-066C6EF8C25A}"/>
                      </a:ext>
                    </a:extLst>
                  </p:cNvPr>
                  <p:cNvSpPr>
                    <a:spLocks/>
                  </p:cNvSpPr>
                  <p:nvPr/>
                </p:nvSpPr>
                <p:spPr bwMode="auto">
                  <a:xfrm>
                    <a:off x="7363400" y="2955233"/>
                    <a:ext cx="110989" cy="77714"/>
                  </a:xfrm>
                  <a:custGeom>
                    <a:avLst/>
                    <a:gdLst>
                      <a:gd name="T0" fmla="*/ 229 w 229"/>
                      <a:gd name="T1" fmla="*/ 35 h 166"/>
                      <a:gd name="T2" fmla="*/ 23 w 229"/>
                      <a:gd name="T3" fmla="*/ 166 h 166"/>
                      <a:gd name="T4" fmla="*/ 0 w 229"/>
                      <a:gd name="T5" fmla="*/ 129 h 166"/>
                      <a:gd name="T6" fmla="*/ 206 w 229"/>
                      <a:gd name="T7" fmla="*/ 0 h 166"/>
                      <a:gd name="T8" fmla="*/ 229 w 229"/>
                      <a:gd name="T9" fmla="*/ 35 h 166"/>
                    </a:gdLst>
                    <a:ahLst/>
                    <a:cxnLst>
                      <a:cxn ang="0">
                        <a:pos x="T0" y="T1"/>
                      </a:cxn>
                      <a:cxn ang="0">
                        <a:pos x="T2" y="T3"/>
                      </a:cxn>
                      <a:cxn ang="0">
                        <a:pos x="T4" y="T5"/>
                      </a:cxn>
                      <a:cxn ang="0">
                        <a:pos x="T6" y="T7"/>
                      </a:cxn>
                      <a:cxn ang="0">
                        <a:pos x="T8" y="T9"/>
                      </a:cxn>
                    </a:cxnLst>
                    <a:rect l="0" t="0" r="r" b="b"/>
                    <a:pathLst>
                      <a:path w="229" h="166">
                        <a:moveTo>
                          <a:pt x="229" y="35"/>
                        </a:moveTo>
                        <a:lnTo>
                          <a:pt x="23" y="166"/>
                        </a:lnTo>
                        <a:lnTo>
                          <a:pt x="0" y="129"/>
                        </a:lnTo>
                        <a:lnTo>
                          <a:pt x="206" y="0"/>
                        </a:lnTo>
                        <a:lnTo>
                          <a:pt x="229" y="3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8" name="Freeform 152">
                    <a:extLst>
                      <a:ext uri="{FF2B5EF4-FFF2-40B4-BE49-F238E27FC236}">
                        <a16:creationId xmlns:a16="http://schemas.microsoft.com/office/drawing/2014/main" id="{2C1A670E-EBB0-453B-BE9B-548C3101CCA0}"/>
                      </a:ext>
                    </a:extLst>
                  </p:cNvPr>
                  <p:cNvSpPr>
                    <a:spLocks/>
                  </p:cNvSpPr>
                  <p:nvPr/>
                </p:nvSpPr>
                <p:spPr bwMode="auto">
                  <a:xfrm>
                    <a:off x="7344663" y="2918496"/>
                    <a:ext cx="108106" cy="81952"/>
                  </a:xfrm>
                  <a:custGeom>
                    <a:avLst/>
                    <a:gdLst>
                      <a:gd name="T0" fmla="*/ 225 w 225"/>
                      <a:gd name="T1" fmla="*/ 37 h 172"/>
                      <a:gd name="T2" fmla="*/ 23 w 225"/>
                      <a:gd name="T3" fmla="*/ 172 h 172"/>
                      <a:gd name="T4" fmla="*/ 0 w 225"/>
                      <a:gd name="T5" fmla="*/ 136 h 172"/>
                      <a:gd name="T6" fmla="*/ 202 w 225"/>
                      <a:gd name="T7" fmla="*/ 0 h 172"/>
                      <a:gd name="T8" fmla="*/ 225 w 225"/>
                      <a:gd name="T9" fmla="*/ 37 h 172"/>
                    </a:gdLst>
                    <a:ahLst/>
                    <a:cxnLst>
                      <a:cxn ang="0">
                        <a:pos x="T0" y="T1"/>
                      </a:cxn>
                      <a:cxn ang="0">
                        <a:pos x="T2" y="T3"/>
                      </a:cxn>
                      <a:cxn ang="0">
                        <a:pos x="T4" y="T5"/>
                      </a:cxn>
                      <a:cxn ang="0">
                        <a:pos x="T6" y="T7"/>
                      </a:cxn>
                      <a:cxn ang="0">
                        <a:pos x="T8" y="T9"/>
                      </a:cxn>
                    </a:cxnLst>
                    <a:rect l="0" t="0" r="r" b="b"/>
                    <a:pathLst>
                      <a:path w="225" h="172">
                        <a:moveTo>
                          <a:pt x="225" y="37"/>
                        </a:moveTo>
                        <a:lnTo>
                          <a:pt x="23" y="172"/>
                        </a:lnTo>
                        <a:lnTo>
                          <a:pt x="0" y="136"/>
                        </a:lnTo>
                        <a:lnTo>
                          <a:pt x="202" y="0"/>
                        </a:lnTo>
                        <a:lnTo>
                          <a:pt x="225" y="3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59" name="Freeform 153">
                    <a:extLst>
                      <a:ext uri="{FF2B5EF4-FFF2-40B4-BE49-F238E27FC236}">
                        <a16:creationId xmlns:a16="http://schemas.microsoft.com/office/drawing/2014/main" id="{B7E3C09C-0579-4234-8FC1-7E4E3F5CD7BA}"/>
                      </a:ext>
                    </a:extLst>
                  </p:cNvPr>
                  <p:cNvSpPr>
                    <a:spLocks/>
                  </p:cNvSpPr>
                  <p:nvPr/>
                </p:nvSpPr>
                <p:spPr bwMode="auto">
                  <a:xfrm>
                    <a:off x="7323041" y="2884585"/>
                    <a:ext cx="108106" cy="83366"/>
                  </a:xfrm>
                  <a:custGeom>
                    <a:avLst/>
                    <a:gdLst>
                      <a:gd name="T0" fmla="*/ 225 w 225"/>
                      <a:gd name="T1" fmla="*/ 36 h 177"/>
                      <a:gd name="T2" fmla="*/ 25 w 225"/>
                      <a:gd name="T3" fmla="*/ 177 h 177"/>
                      <a:gd name="T4" fmla="*/ 0 w 225"/>
                      <a:gd name="T5" fmla="*/ 141 h 177"/>
                      <a:gd name="T6" fmla="*/ 200 w 225"/>
                      <a:gd name="T7" fmla="*/ 0 h 177"/>
                      <a:gd name="T8" fmla="*/ 225 w 225"/>
                      <a:gd name="T9" fmla="*/ 36 h 177"/>
                    </a:gdLst>
                    <a:ahLst/>
                    <a:cxnLst>
                      <a:cxn ang="0">
                        <a:pos x="T0" y="T1"/>
                      </a:cxn>
                      <a:cxn ang="0">
                        <a:pos x="T2" y="T3"/>
                      </a:cxn>
                      <a:cxn ang="0">
                        <a:pos x="T4" y="T5"/>
                      </a:cxn>
                      <a:cxn ang="0">
                        <a:pos x="T6" y="T7"/>
                      </a:cxn>
                      <a:cxn ang="0">
                        <a:pos x="T8" y="T9"/>
                      </a:cxn>
                    </a:cxnLst>
                    <a:rect l="0" t="0" r="r" b="b"/>
                    <a:pathLst>
                      <a:path w="225" h="177">
                        <a:moveTo>
                          <a:pt x="225" y="36"/>
                        </a:moveTo>
                        <a:lnTo>
                          <a:pt x="25" y="177"/>
                        </a:lnTo>
                        <a:lnTo>
                          <a:pt x="0" y="141"/>
                        </a:lnTo>
                        <a:lnTo>
                          <a:pt x="200" y="0"/>
                        </a:lnTo>
                        <a:lnTo>
                          <a:pt x="225" y="3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60" name="Freeform 154">
                    <a:extLst>
                      <a:ext uri="{FF2B5EF4-FFF2-40B4-BE49-F238E27FC236}">
                        <a16:creationId xmlns:a16="http://schemas.microsoft.com/office/drawing/2014/main" id="{272AB1AB-EC9D-44C6-B444-2D67A73F6CC7}"/>
                      </a:ext>
                    </a:extLst>
                  </p:cNvPr>
                  <p:cNvSpPr>
                    <a:spLocks/>
                  </p:cNvSpPr>
                  <p:nvPr/>
                </p:nvSpPr>
                <p:spPr bwMode="auto">
                  <a:xfrm>
                    <a:off x="7301420" y="2850673"/>
                    <a:ext cx="106664" cy="84778"/>
                  </a:xfrm>
                  <a:custGeom>
                    <a:avLst/>
                    <a:gdLst>
                      <a:gd name="T0" fmla="*/ 220 w 220"/>
                      <a:gd name="T1" fmla="*/ 35 h 181"/>
                      <a:gd name="T2" fmla="*/ 25 w 220"/>
                      <a:gd name="T3" fmla="*/ 181 h 181"/>
                      <a:gd name="T4" fmla="*/ 0 w 220"/>
                      <a:gd name="T5" fmla="*/ 145 h 181"/>
                      <a:gd name="T6" fmla="*/ 194 w 220"/>
                      <a:gd name="T7" fmla="*/ 0 h 181"/>
                      <a:gd name="T8" fmla="*/ 220 w 220"/>
                      <a:gd name="T9" fmla="*/ 35 h 181"/>
                    </a:gdLst>
                    <a:ahLst/>
                    <a:cxnLst>
                      <a:cxn ang="0">
                        <a:pos x="T0" y="T1"/>
                      </a:cxn>
                      <a:cxn ang="0">
                        <a:pos x="T2" y="T3"/>
                      </a:cxn>
                      <a:cxn ang="0">
                        <a:pos x="T4" y="T5"/>
                      </a:cxn>
                      <a:cxn ang="0">
                        <a:pos x="T6" y="T7"/>
                      </a:cxn>
                      <a:cxn ang="0">
                        <a:pos x="T8" y="T9"/>
                      </a:cxn>
                    </a:cxnLst>
                    <a:rect l="0" t="0" r="r" b="b"/>
                    <a:pathLst>
                      <a:path w="220" h="181">
                        <a:moveTo>
                          <a:pt x="220" y="35"/>
                        </a:moveTo>
                        <a:lnTo>
                          <a:pt x="25" y="181"/>
                        </a:lnTo>
                        <a:lnTo>
                          <a:pt x="0" y="145"/>
                        </a:lnTo>
                        <a:lnTo>
                          <a:pt x="194" y="0"/>
                        </a:lnTo>
                        <a:lnTo>
                          <a:pt x="220" y="3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61" name="Freeform 155">
                    <a:extLst>
                      <a:ext uri="{FF2B5EF4-FFF2-40B4-BE49-F238E27FC236}">
                        <a16:creationId xmlns:a16="http://schemas.microsoft.com/office/drawing/2014/main" id="{1B0E5CF4-C881-4164-A6C6-81A563FFE08E}"/>
                      </a:ext>
                    </a:extLst>
                  </p:cNvPr>
                  <p:cNvSpPr>
                    <a:spLocks/>
                  </p:cNvSpPr>
                  <p:nvPr/>
                </p:nvSpPr>
                <p:spPr bwMode="auto">
                  <a:xfrm>
                    <a:off x="7278358" y="2816762"/>
                    <a:ext cx="105223" cy="87604"/>
                  </a:xfrm>
                  <a:custGeom>
                    <a:avLst/>
                    <a:gdLst>
                      <a:gd name="T0" fmla="*/ 218 w 218"/>
                      <a:gd name="T1" fmla="*/ 35 h 186"/>
                      <a:gd name="T2" fmla="*/ 27 w 218"/>
                      <a:gd name="T3" fmla="*/ 186 h 186"/>
                      <a:gd name="T4" fmla="*/ 0 w 218"/>
                      <a:gd name="T5" fmla="*/ 152 h 186"/>
                      <a:gd name="T6" fmla="*/ 192 w 218"/>
                      <a:gd name="T7" fmla="*/ 0 h 186"/>
                      <a:gd name="T8" fmla="*/ 218 w 218"/>
                      <a:gd name="T9" fmla="*/ 35 h 186"/>
                    </a:gdLst>
                    <a:ahLst/>
                    <a:cxnLst>
                      <a:cxn ang="0">
                        <a:pos x="T0" y="T1"/>
                      </a:cxn>
                      <a:cxn ang="0">
                        <a:pos x="T2" y="T3"/>
                      </a:cxn>
                      <a:cxn ang="0">
                        <a:pos x="T4" y="T5"/>
                      </a:cxn>
                      <a:cxn ang="0">
                        <a:pos x="T6" y="T7"/>
                      </a:cxn>
                      <a:cxn ang="0">
                        <a:pos x="T8" y="T9"/>
                      </a:cxn>
                    </a:cxnLst>
                    <a:rect l="0" t="0" r="r" b="b"/>
                    <a:pathLst>
                      <a:path w="218" h="186">
                        <a:moveTo>
                          <a:pt x="218" y="35"/>
                        </a:moveTo>
                        <a:lnTo>
                          <a:pt x="27" y="186"/>
                        </a:lnTo>
                        <a:lnTo>
                          <a:pt x="0" y="152"/>
                        </a:lnTo>
                        <a:lnTo>
                          <a:pt x="192" y="0"/>
                        </a:lnTo>
                        <a:lnTo>
                          <a:pt x="218" y="3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62" name="Freeform 156">
                    <a:extLst>
                      <a:ext uri="{FF2B5EF4-FFF2-40B4-BE49-F238E27FC236}">
                        <a16:creationId xmlns:a16="http://schemas.microsoft.com/office/drawing/2014/main" id="{A562A34A-8EC3-4AA0-A7D9-E0FD85279F9B}"/>
                      </a:ext>
                    </a:extLst>
                  </p:cNvPr>
                  <p:cNvSpPr>
                    <a:spLocks/>
                  </p:cNvSpPr>
                  <p:nvPr/>
                </p:nvSpPr>
                <p:spPr bwMode="auto">
                  <a:xfrm>
                    <a:off x="7255296" y="2784264"/>
                    <a:ext cx="103781" cy="89018"/>
                  </a:xfrm>
                  <a:custGeom>
                    <a:avLst/>
                    <a:gdLst>
                      <a:gd name="T0" fmla="*/ 216 w 216"/>
                      <a:gd name="T1" fmla="*/ 33 h 190"/>
                      <a:gd name="T2" fmla="*/ 29 w 216"/>
                      <a:gd name="T3" fmla="*/ 190 h 190"/>
                      <a:gd name="T4" fmla="*/ 0 w 216"/>
                      <a:gd name="T5" fmla="*/ 156 h 190"/>
                      <a:gd name="T6" fmla="*/ 189 w 216"/>
                      <a:gd name="T7" fmla="*/ 0 h 190"/>
                      <a:gd name="T8" fmla="*/ 216 w 216"/>
                      <a:gd name="T9" fmla="*/ 33 h 190"/>
                    </a:gdLst>
                    <a:ahLst/>
                    <a:cxnLst>
                      <a:cxn ang="0">
                        <a:pos x="T0" y="T1"/>
                      </a:cxn>
                      <a:cxn ang="0">
                        <a:pos x="T2" y="T3"/>
                      </a:cxn>
                      <a:cxn ang="0">
                        <a:pos x="T4" y="T5"/>
                      </a:cxn>
                      <a:cxn ang="0">
                        <a:pos x="T6" y="T7"/>
                      </a:cxn>
                      <a:cxn ang="0">
                        <a:pos x="T8" y="T9"/>
                      </a:cxn>
                    </a:cxnLst>
                    <a:rect l="0" t="0" r="r" b="b"/>
                    <a:pathLst>
                      <a:path w="216" h="190">
                        <a:moveTo>
                          <a:pt x="216" y="33"/>
                        </a:moveTo>
                        <a:lnTo>
                          <a:pt x="29" y="190"/>
                        </a:lnTo>
                        <a:lnTo>
                          <a:pt x="0" y="156"/>
                        </a:lnTo>
                        <a:lnTo>
                          <a:pt x="189" y="0"/>
                        </a:lnTo>
                        <a:lnTo>
                          <a:pt x="216" y="3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63" name="Freeform 157">
                    <a:extLst>
                      <a:ext uri="{FF2B5EF4-FFF2-40B4-BE49-F238E27FC236}">
                        <a16:creationId xmlns:a16="http://schemas.microsoft.com/office/drawing/2014/main" id="{DA47B348-147B-4D46-90D9-AF7C8522BBA9}"/>
                      </a:ext>
                    </a:extLst>
                  </p:cNvPr>
                  <p:cNvSpPr>
                    <a:spLocks/>
                  </p:cNvSpPr>
                  <p:nvPr/>
                </p:nvSpPr>
                <p:spPr bwMode="auto">
                  <a:xfrm>
                    <a:off x="7230791" y="2751765"/>
                    <a:ext cx="102340" cy="91844"/>
                  </a:xfrm>
                  <a:custGeom>
                    <a:avLst/>
                    <a:gdLst>
                      <a:gd name="T0" fmla="*/ 213 w 213"/>
                      <a:gd name="T1" fmla="*/ 32 h 194"/>
                      <a:gd name="T2" fmla="*/ 29 w 213"/>
                      <a:gd name="T3" fmla="*/ 194 h 194"/>
                      <a:gd name="T4" fmla="*/ 0 w 213"/>
                      <a:gd name="T5" fmla="*/ 160 h 194"/>
                      <a:gd name="T6" fmla="*/ 185 w 213"/>
                      <a:gd name="T7" fmla="*/ 0 h 194"/>
                      <a:gd name="T8" fmla="*/ 213 w 213"/>
                      <a:gd name="T9" fmla="*/ 32 h 194"/>
                    </a:gdLst>
                    <a:ahLst/>
                    <a:cxnLst>
                      <a:cxn ang="0">
                        <a:pos x="T0" y="T1"/>
                      </a:cxn>
                      <a:cxn ang="0">
                        <a:pos x="T2" y="T3"/>
                      </a:cxn>
                      <a:cxn ang="0">
                        <a:pos x="T4" y="T5"/>
                      </a:cxn>
                      <a:cxn ang="0">
                        <a:pos x="T6" y="T7"/>
                      </a:cxn>
                      <a:cxn ang="0">
                        <a:pos x="T8" y="T9"/>
                      </a:cxn>
                    </a:cxnLst>
                    <a:rect l="0" t="0" r="r" b="b"/>
                    <a:pathLst>
                      <a:path w="213" h="194">
                        <a:moveTo>
                          <a:pt x="213" y="32"/>
                        </a:moveTo>
                        <a:lnTo>
                          <a:pt x="29" y="194"/>
                        </a:lnTo>
                        <a:lnTo>
                          <a:pt x="0" y="160"/>
                        </a:lnTo>
                        <a:lnTo>
                          <a:pt x="185" y="0"/>
                        </a:lnTo>
                        <a:lnTo>
                          <a:pt x="213" y="3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64" name="Freeform 211">
                    <a:extLst>
                      <a:ext uri="{FF2B5EF4-FFF2-40B4-BE49-F238E27FC236}">
                        <a16:creationId xmlns:a16="http://schemas.microsoft.com/office/drawing/2014/main" id="{4E56E1FB-2352-4941-88A3-901E2DF6B22D}"/>
                      </a:ext>
                    </a:extLst>
                  </p:cNvPr>
                  <p:cNvSpPr>
                    <a:spLocks/>
                  </p:cNvSpPr>
                  <p:nvPr/>
                </p:nvSpPr>
                <p:spPr bwMode="auto">
                  <a:xfrm>
                    <a:off x="4861122" y="2767307"/>
                    <a:ext cx="106664" cy="86192"/>
                  </a:xfrm>
                  <a:custGeom>
                    <a:avLst/>
                    <a:gdLst>
                      <a:gd name="T0" fmla="*/ 26 w 220"/>
                      <a:gd name="T1" fmla="*/ 0 h 183"/>
                      <a:gd name="T2" fmla="*/ 220 w 220"/>
                      <a:gd name="T3" fmla="*/ 149 h 183"/>
                      <a:gd name="T4" fmla="*/ 193 w 220"/>
                      <a:gd name="T5" fmla="*/ 183 h 183"/>
                      <a:gd name="T6" fmla="*/ 0 w 220"/>
                      <a:gd name="T7" fmla="*/ 35 h 183"/>
                      <a:gd name="T8" fmla="*/ 26 w 220"/>
                      <a:gd name="T9" fmla="*/ 0 h 183"/>
                    </a:gdLst>
                    <a:ahLst/>
                    <a:cxnLst>
                      <a:cxn ang="0">
                        <a:pos x="T0" y="T1"/>
                      </a:cxn>
                      <a:cxn ang="0">
                        <a:pos x="T2" y="T3"/>
                      </a:cxn>
                      <a:cxn ang="0">
                        <a:pos x="T4" y="T5"/>
                      </a:cxn>
                      <a:cxn ang="0">
                        <a:pos x="T6" y="T7"/>
                      </a:cxn>
                      <a:cxn ang="0">
                        <a:pos x="T8" y="T9"/>
                      </a:cxn>
                    </a:cxnLst>
                    <a:rect l="0" t="0" r="r" b="b"/>
                    <a:pathLst>
                      <a:path w="220" h="183">
                        <a:moveTo>
                          <a:pt x="26" y="0"/>
                        </a:moveTo>
                        <a:lnTo>
                          <a:pt x="220" y="149"/>
                        </a:lnTo>
                        <a:lnTo>
                          <a:pt x="193" y="183"/>
                        </a:lnTo>
                        <a:lnTo>
                          <a:pt x="0" y="35"/>
                        </a:lnTo>
                        <a:lnTo>
                          <a:pt x="26"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65" name="Freeform 212">
                    <a:extLst>
                      <a:ext uri="{FF2B5EF4-FFF2-40B4-BE49-F238E27FC236}">
                        <a16:creationId xmlns:a16="http://schemas.microsoft.com/office/drawing/2014/main" id="{D1DA1665-949C-49A4-B95A-9DCC82ED5C8D}"/>
                      </a:ext>
                    </a:extLst>
                  </p:cNvPr>
                  <p:cNvSpPr>
                    <a:spLocks/>
                  </p:cNvSpPr>
                  <p:nvPr/>
                </p:nvSpPr>
                <p:spPr bwMode="auto">
                  <a:xfrm>
                    <a:off x="4836618" y="2799806"/>
                    <a:ext cx="106664" cy="84778"/>
                  </a:xfrm>
                  <a:custGeom>
                    <a:avLst/>
                    <a:gdLst>
                      <a:gd name="T0" fmla="*/ 24 w 222"/>
                      <a:gd name="T1" fmla="*/ 0 h 179"/>
                      <a:gd name="T2" fmla="*/ 222 w 222"/>
                      <a:gd name="T3" fmla="*/ 144 h 179"/>
                      <a:gd name="T4" fmla="*/ 196 w 222"/>
                      <a:gd name="T5" fmla="*/ 179 h 179"/>
                      <a:gd name="T6" fmla="*/ 0 w 222"/>
                      <a:gd name="T7" fmla="*/ 35 h 179"/>
                      <a:gd name="T8" fmla="*/ 24 w 222"/>
                      <a:gd name="T9" fmla="*/ 0 h 179"/>
                    </a:gdLst>
                    <a:ahLst/>
                    <a:cxnLst>
                      <a:cxn ang="0">
                        <a:pos x="T0" y="T1"/>
                      </a:cxn>
                      <a:cxn ang="0">
                        <a:pos x="T2" y="T3"/>
                      </a:cxn>
                      <a:cxn ang="0">
                        <a:pos x="T4" y="T5"/>
                      </a:cxn>
                      <a:cxn ang="0">
                        <a:pos x="T6" y="T7"/>
                      </a:cxn>
                      <a:cxn ang="0">
                        <a:pos x="T8" y="T9"/>
                      </a:cxn>
                    </a:cxnLst>
                    <a:rect l="0" t="0" r="r" b="b"/>
                    <a:pathLst>
                      <a:path w="222" h="179">
                        <a:moveTo>
                          <a:pt x="24" y="0"/>
                        </a:moveTo>
                        <a:lnTo>
                          <a:pt x="222" y="144"/>
                        </a:lnTo>
                        <a:lnTo>
                          <a:pt x="196" y="179"/>
                        </a:lnTo>
                        <a:lnTo>
                          <a:pt x="0" y="35"/>
                        </a:lnTo>
                        <a:lnTo>
                          <a:pt x="24"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66" name="Freeform 213">
                    <a:extLst>
                      <a:ext uri="{FF2B5EF4-FFF2-40B4-BE49-F238E27FC236}">
                        <a16:creationId xmlns:a16="http://schemas.microsoft.com/office/drawing/2014/main" id="{E383D499-CD9F-42A5-B2E5-61B7C97568E2}"/>
                      </a:ext>
                    </a:extLst>
                  </p:cNvPr>
                  <p:cNvSpPr>
                    <a:spLocks/>
                  </p:cNvSpPr>
                  <p:nvPr/>
                </p:nvSpPr>
                <p:spPr bwMode="auto">
                  <a:xfrm>
                    <a:off x="4812115" y="2832304"/>
                    <a:ext cx="108106" cy="83366"/>
                  </a:xfrm>
                  <a:custGeom>
                    <a:avLst/>
                    <a:gdLst>
                      <a:gd name="T0" fmla="*/ 24 w 224"/>
                      <a:gd name="T1" fmla="*/ 0 h 175"/>
                      <a:gd name="T2" fmla="*/ 224 w 224"/>
                      <a:gd name="T3" fmla="*/ 139 h 175"/>
                      <a:gd name="T4" fmla="*/ 201 w 224"/>
                      <a:gd name="T5" fmla="*/ 175 h 175"/>
                      <a:gd name="T6" fmla="*/ 0 w 224"/>
                      <a:gd name="T7" fmla="*/ 36 h 175"/>
                      <a:gd name="T8" fmla="*/ 24 w 224"/>
                      <a:gd name="T9" fmla="*/ 0 h 175"/>
                    </a:gdLst>
                    <a:ahLst/>
                    <a:cxnLst>
                      <a:cxn ang="0">
                        <a:pos x="T0" y="T1"/>
                      </a:cxn>
                      <a:cxn ang="0">
                        <a:pos x="T2" y="T3"/>
                      </a:cxn>
                      <a:cxn ang="0">
                        <a:pos x="T4" y="T5"/>
                      </a:cxn>
                      <a:cxn ang="0">
                        <a:pos x="T6" y="T7"/>
                      </a:cxn>
                      <a:cxn ang="0">
                        <a:pos x="T8" y="T9"/>
                      </a:cxn>
                    </a:cxnLst>
                    <a:rect l="0" t="0" r="r" b="b"/>
                    <a:pathLst>
                      <a:path w="224" h="175">
                        <a:moveTo>
                          <a:pt x="24" y="0"/>
                        </a:moveTo>
                        <a:lnTo>
                          <a:pt x="224" y="139"/>
                        </a:lnTo>
                        <a:lnTo>
                          <a:pt x="201" y="175"/>
                        </a:lnTo>
                        <a:lnTo>
                          <a:pt x="0" y="36"/>
                        </a:lnTo>
                        <a:lnTo>
                          <a:pt x="24"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67" name="Freeform 214">
                    <a:extLst>
                      <a:ext uri="{FF2B5EF4-FFF2-40B4-BE49-F238E27FC236}">
                        <a16:creationId xmlns:a16="http://schemas.microsoft.com/office/drawing/2014/main" id="{D7D92C12-2E07-40BB-9B5F-46B4DDE30658}"/>
                      </a:ext>
                    </a:extLst>
                  </p:cNvPr>
                  <p:cNvSpPr>
                    <a:spLocks/>
                  </p:cNvSpPr>
                  <p:nvPr/>
                </p:nvSpPr>
                <p:spPr bwMode="auto">
                  <a:xfrm>
                    <a:off x="4789052" y="2866216"/>
                    <a:ext cx="108106" cy="80540"/>
                  </a:xfrm>
                  <a:custGeom>
                    <a:avLst/>
                    <a:gdLst>
                      <a:gd name="T0" fmla="*/ 23 w 227"/>
                      <a:gd name="T1" fmla="*/ 0 h 171"/>
                      <a:gd name="T2" fmla="*/ 227 w 227"/>
                      <a:gd name="T3" fmla="*/ 134 h 171"/>
                      <a:gd name="T4" fmla="*/ 204 w 227"/>
                      <a:gd name="T5" fmla="*/ 171 h 171"/>
                      <a:gd name="T6" fmla="*/ 0 w 227"/>
                      <a:gd name="T7" fmla="*/ 38 h 171"/>
                      <a:gd name="T8" fmla="*/ 23 w 227"/>
                      <a:gd name="T9" fmla="*/ 0 h 171"/>
                    </a:gdLst>
                    <a:ahLst/>
                    <a:cxnLst>
                      <a:cxn ang="0">
                        <a:pos x="T0" y="T1"/>
                      </a:cxn>
                      <a:cxn ang="0">
                        <a:pos x="T2" y="T3"/>
                      </a:cxn>
                      <a:cxn ang="0">
                        <a:pos x="T4" y="T5"/>
                      </a:cxn>
                      <a:cxn ang="0">
                        <a:pos x="T6" y="T7"/>
                      </a:cxn>
                      <a:cxn ang="0">
                        <a:pos x="T8" y="T9"/>
                      </a:cxn>
                    </a:cxnLst>
                    <a:rect l="0" t="0" r="r" b="b"/>
                    <a:pathLst>
                      <a:path w="227" h="171">
                        <a:moveTo>
                          <a:pt x="23" y="0"/>
                        </a:moveTo>
                        <a:lnTo>
                          <a:pt x="227" y="134"/>
                        </a:lnTo>
                        <a:lnTo>
                          <a:pt x="204" y="171"/>
                        </a:lnTo>
                        <a:lnTo>
                          <a:pt x="0" y="38"/>
                        </a:lnTo>
                        <a:lnTo>
                          <a:pt x="2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68" name="Freeform 215">
                    <a:extLst>
                      <a:ext uri="{FF2B5EF4-FFF2-40B4-BE49-F238E27FC236}">
                        <a16:creationId xmlns:a16="http://schemas.microsoft.com/office/drawing/2014/main" id="{B538F6F4-0B43-4364-940B-A3D004C7F938}"/>
                      </a:ext>
                    </a:extLst>
                  </p:cNvPr>
                  <p:cNvSpPr>
                    <a:spLocks/>
                  </p:cNvSpPr>
                  <p:nvPr/>
                </p:nvSpPr>
                <p:spPr bwMode="auto">
                  <a:xfrm>
                    <a:off x="4765990" y="2900127"/>
                    <a:ext cx="110989" cy="79126"/>
                  </a:xfrm>
                  <a:custGeom>
                    <a:avLst/>
                    <a:gdLst>
                      <a:gd name="T0" fmla="*/ 23 w 230"/>
                      <a:gd name="T1" fmla="*/ 0 h 166"/>
                      <a:gd name="T2" fmla="*/ 230 w 230"/>
                      <a:gd name="T3" fmla="*/ 129 h 166"/>
                      <a:gd name="T4" fmla="*/ 207 w 230"/>
                      <a:gd name="T5" fmla="*/ 166 h 166"/>
                      <a:gd name="T6" fmla="*/ 0 w 230"/>
                      <a:gd name="T7" fmla="*/ 38 h 166"/>
                      <a:gd name="T8" fmla="*/ 23 w 230"/>
                      <a:gd name="T9" fmla="*/ 0 h 166"/>
                    </a:gdLst>
                    <a:ahLst/>
                    <a:cxnLst>
                      <a:cxn ang="0">
                        <a:pos x="T0" y="T1"/>
                      </a:cxn>
                      <a:cxn ang="0">
                        <a:pos x="T2" y="T3"/>
                      </a:cxn>
                      <a:cxn ang="0">
                        <a:pos x="T4" y="T5"/>
                      </a:cxn>
                      <a:cxn ang="0">
                        <a:pos x="T6" y="T7"/>
                      </a:cxn>
                      <a:cxn ang="0">
                        <a:pos x="T8" y="T9"/>
                      </a:cxn>
                    </a:cxnLst>
                    <a:rect l="0" t="0" r="r" b="b"/>
                    <a:pathLst>
                      <a:path w="230" h="166">
                        <a:moveTo>
                          <a:pt x="23" y="0"/>
                        </a:moveTo>
                        <a:lnTo>
                          <a:pt x="230" y="129"/>
                        </a:lnTo>
                        <a:lnTo>
                          <a:pt x="207" y="166"/>
                        </a:lnTo>
                        <a:lnTo>
                          <a:pt x="0" y="38"/>
                        </a:lnTo>
                        <a:lnTo>
                          <a:pt x="2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69" name="Freeform 216">
                    <a:extLst>
                      <a:ext uri="{FF2B5EF4-FFF2-40B4-BE49-F238E27FC236}">
                        <a16:creationId xmlns:a16="http://schemas.microsoft.com/office/drawing/2014/main" id="{D7BE8DB4-5032-43BB-B55B-0F07CE6A0205}"/>
                      </a:ext>
                    </a:extLst>
                  </p:cNvPr>
                  <p:cNvSpPr>
                    <a:spLocks/>
                  </p:cNvSpPr>
                  <p:nvPr/>
                </p:nvSpPr>
                <p:spPr bwMode="auto">
                  <a:xfrm>
                    <a:off x="4744368" y="2935452"/>
                    <a:ext cx="110989" cy="76301"/>
                  </a:xfrm>
                  <a:custGeom>
                    <a:avLst/>
                    <a:gdLst>
                      <a:gd name="T0" fmla="*/ 22 w 232"/>
                      <a:gd name="T1" fmla="*/ 0 h 160"/>
                      <a:gd name="T2" fmla="*/ 232 w 232"/>
                      <a:gd name="T3" fmla="*/ 122 h 160"/>
                      <a:gd name="T4" fmla="*/ 211 w 232"/>
                      <a:gd name="T5" fmla="*/ 160 h 160"/>
                      <a:gd name="T6" fmla="*/ 0 w 232"/>
                      <a:gd name="T7" fmla="*/ 37 h 160"/>
                      <a:gd name="T8" fmla="*/ 22 w 232"/>
                      <a:gd name="T9" fmla="*/ 0 h 160"/>
                    </a:gdLst>
                    <a:ahLst/>
                    <a:cxnLst>
                      <a:cxn ang="0">
                        <a:pos x="T0" y="T1"/>
                      </a:cxn>
                      <a:cxn ang="0">
                        <a:pos x="T2" y="T3"/>
                      </a:cxn>
                      <a:cxn ang="0">
                        <a:pos x="T4" y="T5"/>
                      </a:cxn>
                      <a:cxn ang="0">
                        <a:pos x="T6" y="T7"/>
                      </a:cxn>
                      <a:cxn ang="0">
                        <a:pos x="T8" y="T9"/>
                      </a:cxn>
                    </a:cxnLst>
                    <a:rect l="0" t="0" r="r" b="b"/>
                    <a:pathLst>
                      <a:path w="232" h="160">
                        <a:moveTo>
                          <a:pt x="22" y="0"/>
                        </a:moveTo>
                        <a:lnTo>
                          <a:pt x="232" y="122"/>
                        </a:lnTo>
                        <a:lnTo>
                          <a:pt x="211" y="160"/>
                        </a:lnTo>
                        <a:lnTo>
                          <a:pt x="0" y="37"/>
                        </a:lnTo>
                        <a:lnTo>
                          <a:pt x="2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70" name="Freeform 217">
                    <a:extLst>
                      <a:ext uri="{FF2B5EF4-FFF2-40B4-BE49-F238E27FC236}">
                        <a16:creationId xmlns:a16="http://schemas.microsoft.com/office/drawing/2014/main" id="{2C3DF612-CC4D-46C5-AFD3-DA39BEBEF15F}"/>
                      </a:ext>
                    </a:extLst>
                  </p:cNvPr>
                  <p:cNvSpPr>
                    <a:spLocks/>
                  </p:cNvSpPr>
                  <p:nvPr/>
                </p:nvSpPr>
                <p:spPr bwMode="auto">
                  <a:xfrm>
                    <a:off x="4724189" y="2970776"/>
                    <a:ext cx="112430" cy="73475"/>
                  </a:xfrm>
                  <a:custGeom>
                    <a:avLst/>
                    <a:gdLst>
                      <a:gd name="T0" fmla="*/ 20 w 234"/>
                      <a:gd name="T1" fmla="*/ 0 h 155"/>
                      <a:gd name="T2" fmla="*/ 234 w 234"/>
                      <a:gd name="T3" fmla="*/ 117 h 155"/>
                      <a:gd name="T4" fmla="*/ 213 w 234"/>
                      <a:gd name="T5" fmla="*/ 155 h 155"/>
                      <a:gd name="T6" fmla="*/ 0 w 234"/>
                      <a:gd name="T7" fmla="*/ 39 h 155"/>
                      <a:gd name="T8" fmla="*/ 20 w 234"/>
                      <a:gd name="T9" fmla="*/ 0 h 155"/>
                    </a:gdLst>
                    <a:ahLst/>
                    <a:cxnLst>
                      <a:cxn ang="0">
                        <a:pos x="T0" y="T1"/>
                      </a:cxn>
                      <a:cxn ang="0">
                        <a:pos x="T2" y="T3"/>
                      </a:cxn>
                      <a:cxn ang="0">
                        <a:pos x="T4" y="T5"/>
                      </a:cxn>
                      <a:cxn ang="0">
                        <a:pos x="T6" y="T7"/>
                      </a:cxn>
                      <a:cxn ang="0">
                        <a:pos x="T8" y="T9"/>
                      </a:cxn>
                    </a:cxnLst>
                    <a:rect l="0" t="0" r="r" b="b"/>
                    <a:pathLst>
                      <a:path w="234" h="155">
                        <a:moveTo>
                          <a:pt x="20" y="0"/>
                        </a:moveTo>
                        <a:lnTo>
                          <a:pt x="234" y="117"/>
                        </a:lnTo>
                        <a:lnTo>
                          <a:pt x="213" y="155"/>
                        </a:lnTo>
                        <a:lnTo>
                          <a:pt x="0" y="39"/>
                        </a:lnTo>
                        <a:lnTo>
                          <a:pt x="20"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71" name="Freeform 218">
                    <a:extLst>
                      <a:ext uri="{FF2B5EF4-FFF2-40B4-BE49-F238E27FC236}">
                        <a16:creationId xmlns:a16="http://schemas.microsoft.com/office/drawing/2014/main" id="{61A199BD-9CDC-4525-97FC-FE4C05B7D4AF}"/>
                      </a:ext>
                    </a:extLst>
                  </p:cNvPr>
                  <p:cNvSpPr>
                    <a:spLocks/>
                  </p:cNvSpPr>
                  <p:nvPr/>
                </p:nvSpPr>
                <p:spPr bwMode="auto">
                  <a:xfrm>
                    <a:off x="4704009" y="3007513"/>
                    <a:ext cx="113871" cy="70649"/>
                  </a:xfrm>
                  <a:custGeom>
                    <a:avLst/>
                    <a:gdLst>
                      <a:gd name="T0" fmla="*/ 20 w 236"/>
                      <a:gd name="T1" fmla="*/ 0 h 150"/>
                      <a:gd name="T2" fmla="*/ 236 w 236"/>
                      <a:gd name="T3" fmla="*/ 112 h 150"/>
                      <a:gd name="T4" fmla="*/ 217 w 236"/>
                      <a:gd name="T5" fmla="*/ 150 h 150"/>
                      <a:gd name="T6" fmla="*/ 0 w 236"/>
                      <a:gd name="T7" fmla="*/ 40 h 150"/>
                      <a:gd name="T8" fmla="*/ 20 w 236"/>
                      <a:gd name="T9" fmla="*/ 0 h 150"/>
                    </a:gdLst>
                    <a:ahLst/>
                    <a:cxnLst>
                      <a:cxn ang="0">
                        <a:pos x="T0" y="T1"/>
                      </a:cxn>
                      <a:cxn ang="0">
                        <a:pos x="T2" y="T3"/>
                      </a:cxn>
                      <a:cxn ang="0">
                        <a:pos x="T4" y="T5"/>
                      </a:cxn>
                      <a:cxn ang="0">
                        <a:pos x="T6" y="T7"/>
                      </a:cxn>
                      <a:cxn ang="0">
                        <a:pos x="T8" y="T9"/>
                      </a:cxn>
                    </a:cxnLst>
                    <a:rect l="0" t="0" r="r" b="b"/>
                    <a:pathLst>
                      <a:path w="236" h="150">
                        <a:moveTo>
                          <a:pt x="20" y="0"/>
                        </a:moveTo>
                        <a:lnTo>
                          <a:pt x="236" y="112"/>
                        </a:lnTo>
                        <a:lnTo>
                          <a:pt x="217" y="150"/>
                        </a:lnTo>
                        <a:lnTo>
                          <a:pt x="0" y="40"/>
                        </a:lnTo>
                        <a:lnTo>
                          <a:pt x="20"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72" name="Freeform 219">
                    <a:extLst>
                      <a:ext uri="{FF2B5EF4-FFF2-40B4-BE49-F238E27FC236}">
                        <a16:creationId xmlns:a16="http://schemas.microsoft.com/office/drawing/2014/main" id="{58CB1ECA-16C5-4BA0-A76E-3D8875316725}"/>
                      </a:ext>
                    </a:extLst>
                  </p:cNvPr>
                  <p:cNvSpPr>
                    <a:spLocks/>
                  </p:cNvSpPr>
                  <p:nvPr/>
                </p:nvSpPr>
                <p:spPr bwMode="auto">
                  <a:xfrm>
                    <a:off x="4685271" y="3044250"/>
                    <a:ext cx="113871" cy="67823"/>
                  </a:xfrm>
                  <a:custGeom>
                    <a:avLst/>
                    <a:gdLst>
                      <a:gd name="T0" fmla="*/ 18 w 237"/>
                      <a:gd name="T1" fmla="*/ 0 h 145"/>
                      <a:gd name="T2" fmla="*/ 237 w 237"/>
                      <a:gd name="T3" fmla="*/ 105 h 145"/>
                      <a:gd name="T4" fmla="*/ 219 w 237"/>
                      <a:gd name="T5" fmla="*/ 145 h 145"/>
                      <a:gd name="T6" fmla="*/ 0 w 237"/>
                      <a:gd name="T7" fmla="*/ 40 h 145"/>
                      <a:gd name="T8" fmla="*/ 18 w 237"/>
                      <a:gd name="T9" fmla="*/ 0 h 145"/>
                    </a:gdLst>
                    <a:ahLst/>
                    <a:cxnLst>
                      <a:cxn ang="0">
                        <a:pos x="T0" y="T1"/>
                      </a:cxn>
                      <a:cxn ang="0">
                        <a:pos x="T2" y="T3"/>
                      </a:cxn>
                      <a:cxn ang="0">
                        <a:pos x="T4" y="T5"/>
                      </a:cxn>
                      <a:cxn ang="0">
                        <a:pos x="T6" y="T7"/>
                      </a:cxn>
                      <a:cxn ang="0">
                        <a:pos x="T8" y="T9"/>
                      </a:cxn>
                    </a:cxnLst>
                    <a:rect l="0" t="0" r="r" b="b"/>
                    <a:pathLst>
                      <a:path w="237" h="145">
                        <a:moveTo>
                          <a:pt x="18" y="0"/>
                        </a:moveTo>
                        <a:lnTo>
                          <a:pt x="237" y="105"/>
                        </a:lnTo>
                        <a:lnTo>
                          <a:pt x="219" y="145"/>
                        </a:lnTo>
                        <a:lnTo>
                          <a:pt x="0" y="40"/>
                        </a:lnTo>
                        <a:lnTo>
                          <a:pt x="18"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73" name="Freeform 220">
                    <a:extLst>
                      <a:ext uri="{FF2B5EF4-FFF2-40B4-BE49-F238E27FC236}">
                        <a16:creationId xmlns:a16="http://schemas.microsoft.com/office/drawing/2014/main" id="{6AF52E0B-6461-4098-BACA-574B27A6B171}"/>
                      </a:ext>
                    </a:extLst>
                  </p:cNvPr>
                  <p:cNvSpPr>
                    <a:spLocks/>
                  </p:cNvSpPr>
                  <p:nvPr/>
                </p:nvSpPr>
                <p:spPr bwMode="auto">
                  <a:xfrm>
                    <a:off x="4667974" y="3080988"/>
                    <a:ext cx="113871" cy="64997"/>
                  </a:xfrm>
                  <a:custGeom>
                    <a:avLst/>
                    <a:gdLst>
                      <a:gd name="T0" fmla="*/ 16 w 239"/>
                      <a:gd name="T1" fmla="*/ 0 h 140"/>
                      <a:gd name="T2" fmla="*/ 239 w 239"/>
                      <a:gd name="T3" fmla="*/ 100 h 140"/>
                      <a:gd name="T4" fmla="*/ 221 w 239"/>
                      <a:gd name="T5" fmla="*/ 140 h 140"/>
                      <a:gd name="T6" fmla="*/ 0 w 239"/>
                      <a:gd name="T7" fmla="*/ 40 h 140"/>
                      <a:gd name="T8" fmla="*/ 16 w 239"/>
                      <a:gd name="T9" fmla="*/ 0 h 140"/>
                    </a:gdLst>
                    <a:ahLst/>
                    <a:cxnLst>
                      <a:cxn ang="0">
                        <a:pos x="T0" y="T1"/>
                      </a:cxn>
                      <a:cxn ang="0">
                        <a:pos x="T2" y="T3"/>
                      </a:cxn>
                      <a:cxn ang="0">
                        <a:pos x="T4" y="T5"/>
                      </a:cxn>
                      <a:cxn ang="0">
                        <a:pos x="T6" y="T7"/>
                      </a:cxn>
                      <a:cxn ang="0">
                        <a:pos x="T8" y="T9"/>
                      </a:cxn>
                    </a:cxnLst>
                    <a:rect l="0" t="0" r="r" b="b"/>
                    <a:pathLst>
                      <a:path w="239" h="140">
                        <a:moveTo>
                          <a:pt x="16" y="0"/>
                        </a:moveTo>
                        <a:lnTo>
                          <a:pt x="239" y="100"/>
                        </a:lnTo>
                        <a:lnTo>
                          <a:pt x="221" y="140"/>
                        </a:lnTo>
                        <a:lnTo>
                          <a:pt x="0" y="40"/>
                        </a:lnTo>
                        <a:lnTo>
                          <a:pt x="16"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74" name="Freeform 221">
                    <a:extLst>
                      <a:ext uri="{FF2B5EF4-FFF2-40B4-BE49-F238E27FC236}">
                        <a16:creationId xmlns:a16="http://schemas.microsoft.com/office/drawing/2014/main" id="{558D26A3-8090-4FC7-B81E-E41F1FA69D02}"/>
                      </a:ext>
                    </a:extLst>
                  </p:cNvPr>
                  <p:cNvSpPr>
                    <a:spLocks/>
                  </p:cNvSpPr>
                  <p:nvPr/>
                </p:nvSpPr>
                <p:spPr bwMode="auto">
                  <a:xfrm>
                    <a:off x="4650677" y="3117725"/>
                    <a:ext cx="115312" cy="63584"/>
                  </a:xfrm>
                  <a:custGeom>
                    <a:avLst/>
                    <a:gdLst>
                      <a:gd name="T0" fmla="*/ 15 w 240"/>
                      <a:gd name="T1" fmla="*/ 0 h 134"/>
                      <a:gd name="T2" fmla="*/ 240 w 240"/>
                      <a:gd name="T3" fmla="*/ 93 h 134"/>
                      <a:gd name="T4" fmla="*/ 224 w 240"/>
                      <a:gd name="T5" fmla="*/ 134 h 134"/>
                      <a:gd name="T6" fmla="*/ 0 w 240"/>
                      <a:gd name="T7" fmla="*/ 41 h 134"/>
                      <a:gd name="T8" fmla="*/ 15 w 240"/>
                      <a:gd name="T9" fmla="*/ 0 h 134"/>
                    </a:gdLst>
                    <a:ahLst/>
                    <a:cxnLst>
                      <a:cxn ang="0">
                        <a:pos x="T0" y="T1"/>
                      </a:cxn>
                      <a:cxn ang="0">
                        <a:pos x="T2" y="T3"/>
                      </a:cxn>
                      <a:cxn ang="0">
                        <a:pos x="T4" y="T5"/>
                      </a:cxn>
                      <a:cxn ang="0">
                        <a:pos x="T6" y="T7"/>
                      </a:cxn>
                      <a:cxn ang="0">
                        <a:pos x="T8" y="T9"/>
                      </a:cxn>
                    </a:cxnLst>
                    <a:rect l="0" t="0" r="r" b="b"/>
                    <a:pathLst>
                      <a:path w="240" h="134">
                        <a:moveTo>
                          <a:pt x="15" y="0"/>
                        </a:moveTo>
                        <a:lnTo>
                          <a:pt x="240" y="93"/>
                        </a:lnTo>
                        <a:lnTo>
                          <a:pt x="224" y="134"/>
                        </a:lnTo>
                        <a:lnTo>
                          <a:pt x="0" y="41"/>
                        </a:lnTo>
                        <a:lnTo>
                          <a:pt x="15"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75" name="Freeform 222">
                    <a:extLst>
                      <a:ext uri="{FF2B5EF4-FFF2-40B4-BE49-F238E27FC236}">
                        <a16:creationId xmlns:a16="http://schemas.microsoft.com/office/drawing/2014/main" id="{D17F69E7-CD0E-4F16-96DA-BC3D2D393997}"/>
                      </a:ext>
                    </a:extLst>
                  </p:cNvPr>
                  <p:cNvSpPr>
                    <a:spLocks/>
                  </p:cNvSpPr>
                  <p:nvPr/>
                </p:nvSpPr>
                <p:spPr bwMode="auto">
                  <a:xfrm>
                    <a:off x="4634821" y="3155876"/>
                    <a:ext cx="116754" cy="60758"/>
                  </a:xfrm>
                  <a:custGeom>
                    <a:avLst/>
                    <a:gdLst>
                      <a:gd name="T0" fmla="*/ 15 w 242"/>
                      <a:gd name="T1" fmla="*/ 0 h 128"/>
                      <a:gd name="T2" fmla="*/ 242 w 242"/>
                      <a:gd name="T3" fmla="*/ 87 h 128"/>
                      <a:gd name="T4" fmla="*/ 226 w 242"/>
                      <a:gd name="T5" fmla="*/ 128 h 128"/>
                      <a:gd name="T6" fmla="*/ 0 w 242"/>
                      <a:gd name="T7" fmla="*/ 41 h 128"/>
                      <a:gd name="T8" fmla="*/ 15 w 242"/>
                      <a:gd name="T9" fmla="*/ 0 h 128"/>
                    </a:gdLst>
                    <a:ahLst/>
                    <a:cxnLst>
                      <a:cxn ang="0">
                        <a:pos x="T0" y="T1"/>
                      </a:cxn>
                      <a:cxn ang="0">
                        <a:pos x="T2" y="T3"/>
                      </a:cxn>
                      <a:cxn ang="0">
                        <a:pos x="T4" y="T5"/>
                      </a:cxn>
                      <a:cxn ang="0">
                        <a:pos x="T6" y="T7"/>
                      </a:cxn>
                      <a:cxn ang="0">
                        <a:pos x="T8" y="T9"/>
                      </a:cxn>
                    </a:cxnLst>
                    <a:rect l="0" t="0" r="r" b="b"/>
                    <a:pathLst>
                      <a:path w="242" h="128">
                        <a:moveTo>
                          <a:pt x="15" y="0"/>
                        </a:moveTo>
                        <a:lnTo>
                          <a:pt x="242" y="87"/>
                        </a:lnTo>
                        <a:lnTo>
                          <a:pt x="226" y="128"/>
                        </a:lnTo>
                        <a:lnTo>
                          <a:pt x="0" y="41"/>
                        </a:lnTo>
                        <a:lnTo>
                          <a:pt x="15"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76" name="Freeform 223">
                    <a:extLst>
                      <a:ext uri="{FF2B5EF4-FFF2-40B4-BE49-F238E27FC236}">
                        <a16:creationId xmlns:a16="http://schemas.microsoft.com/office/drawing/2014/main" id="{236807DA-6FFB-4C58-AAD8-2050A771F54B}"/>
                      </a:ext>
                    </a:extLst>
                  </p:cNvPr>
                  <p:cNvSpPr>
                    <a:spLocks/>
                  </p:cNvSpPr>
                  <p:nvPr/>
                </p:nvSpPr>
                <p:spPr bwMode="auto">
                  <a:xfrm>
                    <a:off x="4620407" y="3195439"/>
                    <a:ext cx="115312" cy="56519"/>
                  </a:xfrm>
                  <a:custGeom>
                    <a:avLst/>
                    <a:gdLst>
                      <a:gd name="T0" fmla="*/ 14 w 242"/>
                      <a:gd name="T1" fmla="*/ 0 h 121"/>
                      <a:gd name="T2" fmla="*/ 242 w 242"/>
                      <a:gd name="T3" fmla="*/ 80 h 121"/>
                      <a:gd name="T4" fmla="*/ 228 w 242"/>
                      <a:gd name="T5" fmla="*/ 121 h 121"/>
                      <a:gd name="T6" fmla="*/ 0 w 242"/>
                      <a:gd name="T7" fmla="*/ 41 h 121"/>
                      <a:gd name="T8" fmla="*/ 14 w 242"/>
                      <a:gd name="T9" fmla="*/ 0 h 121"/>
                    </a:gdLst>
                    <a:ahLst/>
                    <a:cxnLst>
                      <a:cxn ang="0">
                        <a:pos x="T0" y="T1"/>
                      </a:cxn>
                      <a:cxn ang="0">
                        <a:pos x="T2" y="T3"/>
                      </a:cxn>
                      <a:cxn ang="0">
                        <a:pos x="T4" y="T5"/>
                      </a:cxn>
                      <a:cxn ang="0">
                        <a:pos x="T6" y="T7"/>
                      </a:cxn>
                      <a:cxn ang="0">
                        <a:pos x="T8" y="T9"/>
                      </a:cxn>
                    </a:cxnLst>
                    <a:rect l="0" t="0" r="r" b="b"/>
                    <a:pathLst>
                      <a:path w="242" h="121">
                        <a:moveTo>
                          <a:pt x="14" y="0"/>
                        </a:moveTo>
                        <a:lnTo>
                          <a:pt x="242" y="80"/>
                        </a:lnTo>
                        <a:lnTo>
                          <a:pt x="228" y="121"/>
                        </a:lnTo>
                        <a:lnTo>
                          <a:pt x="0" y="41"/>
                        </a:lnTo>
                        <a:lnTo>
                          <a:pt x="14"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77" name="Freeform 224">
                    <a:extLst>
                      <a:ext uri="{FF2B5EF4-FFF2-40B4-BE49-F238E27FC236}">
                        <a16:creationId xmlns:a16="http://schemas.microsoft.com/office/drawing/2014/main" id="{9E86D141-A5E5-459F-BB4B-8A784144792C}"/>
                      </a:ext>
                    </a:extLst>
                  </p:cNvPr>
                  <p:cNvSpPr>
                    <a:spLocks/>
                  </p:cNvSpPr>
                  <p:nvPr/>
                </p:nvSpPr>
                <p:spPr bwMode="auto">
                  <a:xfrm>
                    <a:off x="4605993" y="3233589"/>
                    <a:ext cx="116754" cy="55106"/>
                  </a:xfrm>
                  <a:custGeom>
                    <a:avLst/>
                    <a:gdLst>
                      <a:gd name="T0" fmla="*/ 13 w 245"/>
                      <a:gd name="T1" fmla="*/ 0 h 116"/>
                      <a:gd name="T2" fmla="*/ 245 w 245"/>
                      <a:gd name="T3" fmla="*/ 75 h 116"/>
                      <a:gd name="T4" fmla="*/ 232 w 245"/>
                      <a:gd name="T5" fmla="*/ 116 h 116"/>
                      <a:gd name="T6" fmla="*/ 0 w 245"/>
                      <a:gd name="T7" fmla="*/ 41 h 116"/>
                      <a:gd name="T8" fmla="*/ 13 w 245"/>
                      <a:gd name="T9" fmla="*/ 0 h 116"/>
                    </a:gdLst>
                    <a:ahLst/>
                    <a:cxnLst>
                      <a:cxn ang="0">
                        <a:pos x="T0" y="T1"/>
                      </a:cxn>
                      <a:cxn ang="0">
                        <a:pos x="T2" y="T3"/>
                      </a:cxn>
                      <a:cxn ang="0">
                        <a:pos x="T4" y="T5"/>
                      </a:cxn>
                      <a:cxn ang="0">
                        <a:pos x="T6" y="T7"/>
                      </a:cxn>
                      <a:cxn ang="0">
                        <a:pos x="T8" y="T9"/>
                      </a:cxn>
                    </a:cxnLst>
                    <a:rect l="0" t="0" r="r" b="b"/>
                    <a:pathLst>
                      <a:path w="245" h="116">
                        <a:moveTo>
                          <a:pt x="13" y="0"/>
                        </a:moveTo>
                        <a:lnTo>
                          <a:pt x="245" y="75"/>
                        </a:lnTo>
                        <a:lnTo>
                          <a:pt x="232" y="116"/>
                        </a:lnTo>
                        <a:lnTo>
                          <a:pt x="0" y="41"/>
                        </a:lnTo>
                        <a:lnTo>
                          <a:pt x="1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78" name="Freeform 225">
                    <a:extLst>
                      <a:ext uri="{FF2B5EF4-FFF2-40B4-BE49-F238E27FC236}">
                        <a16:creationId xmlns:a16="http://schemas.microsoft.com/office/drawing/2014/main" id="{9ACDDD56-7799-4D79-A20E-CD6A6F2C8A05}"/>
                      </a:ext>
                    </a:extLst>
                  </p:cNvPr>
                  <p:cNvSpPr>
                    <a:spLocks/>
                  </p:cNvSpPr>
                  <p:nvPr/>
                </p:nvSpPr>
                <p:spPr bwMode="auto">
                  <a:xfrm>
                    <a:off x="4593021" y="3273152"/>
                    <a:ext cx="118195" cy="50867"/>
                  </a:xfrm>
                  <a:custGeom>
                    <a:avLst/>
                    <a:gdLst>
                      <a:gd name="T0" fmla="*/ 12 w 246"/>
                      <a:gd name="T1" fmla="*/ 0 h 110"/>
                      <a:gd name="T2" fmla="*/ 246 w 246"/>
                      <a:gd name="T3" fmla="*/ 69 h 110"/>
                      <a:gd name="T4" fmla="*/ 233 w 246"/>
                      <a:gd name="T5" fmla="*/ 110 h 110"/>
                      <a:gd name="T6" fmla="*/ 0 w 246"/>
                      <a:gd name="T7" fmla="*/ 41 h 110"/>
                      <a:gd name="T8" fmla="*/ 12 w 246"/>
                      <a:gd name="T9" fmla="*/ 0 h 110"/>
                    </a:gdLst>
                    <a:ahLst/>
                    <a:cxnLst>
                      <a:cxn ang="0">
                        <a:pos x="T0" y="T1"/>
                      </a:cxn>
                      <a:cxn ang="0">
                        <a:pos x="T2" y="T3"/>
                      </a:cxn>
                      <a:cxn ang="0">
                        <a:pos x="T4" y="T5"/>
                      </a:cxn>
                      <a:cxn ang="0">
                        <a:pos x="T6" y="T7"/>
                      </a:cxn>
                      <a:cxn ang="0">
                        <a:pos x="T8" y="T9"/>
                      </a:cxn>
                    </a:cxnLst>
                    <a:rect l="0" t="0" r="r" b="b"/>
                    <a:pathLst>
                      <a:path w="246" h="110">
                        <a:moveTo>
                          <a:pt x="12" y="0"/>
                        </a:moveTo>
                        <a:lnTo>
                          <a:pt x="246" y="69"/>
                        </a:lnTo>
                        <a:lnTo>
                          <a:pt x="233" y="110"/>
                        </a:lnTo>
                        <a:lnTo>
                          <a:pt x="0" y="41"/>
                        </a:lnTo>
                        <a:lnTo>
                          <a:pt x="1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79" name="Freeform 226">
                    <a:extLst>
                      <a:ext uri="{FF2B5EF4-FFF2-40B4-BE49-F238E27FC236}">
                        <a16:creationId xmlns:a16="http://schemas.microsoft.com/office/drawing/2014/main" id="{BAE8FA50-AB4F-4461-97AE-B159942E93EA}"/>
                      </a:ext>
                    </a:extLst>
                  </p:cNvPr>
                  <p:cNvSpPr>
                    <a:spLocks/>
                  </p:cNvSpPr>
                  <p:nvPr/>
                </p:nvSpPr>
                <p:spPr bwMode="auto">
                  <a:xfrm>
                    <a:off x="4581490" y="3311303"/>
                    <a:ext cx="118195" cy="49455"/>
                  </a:xfrm>
                  <a:custGeom>
                    <a:avLst/>
                    <a:gdLst>
                      <a:gd name="T0" fmla="*/ 12 w 246"/>
                      <a:gd name="T1" fmla="*/ 0 h 105"/>
                      <a:gd name="T2" fmla="*/ 246 w 246"/>
                      <a:gd name="T3" fmla="*/ 63 h 105"/>
                      <a:gd name="T4" fmla="*/ 235 w 246"/>
                      <a:gd name="T5" fmla="*/ 105 h 105"/>
                      <a:gd name="T6" fmla="*/ 0 w 246"/>
                      <a:gd name="T7" fmla="*/ 43 h 105"/>
                      <a:gd name="T8" fmla="*/ 12 w 246"/>
                      <a:gd name="T9" fmla="*/ 0 h 105"/>
                    </a:gdLst>
                    <a:ahLst/>
                    <a:cxnLst>
                      <a:cxn ang="0">
                        <a:pos x="T0" y="T1"/>
                      </a:cxn>
                      <a:cxn ang="0">
                        <a:pos x="T2" y="T3"/>
                      </a:cxn>
                      <a:cxn ang="0">
                        <a:pos x="T4" y="T5"/>
                      </a:cxn>
                      <a:cxn ang="0">
                        <a:pos x="T6" y="T7"/>
                      </a:cxn>
                      <a:cxn ang="0">
                        <a:pos x="T8" y="T9"/>
                      </a:cxn>
                    </a:cxnLst>
                    <a:rect l="0" t="0" r="r" b="b"/>
                    <a:pathLst>
                      <a:path w="246" h="105">
                        <a:moveTo>
                          <a:pt x="12" y="0"/>
                        </a:moveTo>
                        <a:lnTo>
                          <a:pt x="246" y="63"/>
                        </a:lnTo>
                        <a:lnTo>
                          <a:pt x="235" y="105"/>
                        </a:lnTo>
                        <a:lnTo>
                          <a:pt x="0" y="43"/>
                        </a:lnTo>
                        <a:lnTo>
                          <a:pt x="1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80" name="Freeform 227">
                    <a:extLst>
                      <a:ext uri="{FF2B5EF4-FFF2-40B4-BE49-F238E27FC236}">
                        <a16:creationId xmlns:a16="http://schemas.microsoft.com/office/drawing/2014/main" id="{9C6E5DE5-E3FC-43B3-AEF0-269978094E50}"/>
                      </a:ext>
                    </a:extLst>
                  </p:cNvPr>
                  <p:cNvSpPr>
                    <a:spLocks/>
                  </p:cNvSpPr>
                  <p:nvPr/>
                </p:nvSpPr>
                <p:spPr bwMode="auto">
                  <a:xfrm>
                    <a:off x="4569959" y="3352278"/>
                    <a:ext cx="118195" cy="46629"/>
                  </a:xfrm>
                  <a:custGeom>
                    <a:avLst/>
                    <a:gdLst>
                      <a:gd name="T0" fmla="*/ 11 w 246"/>
                      <a:gd name="T1" fmla="*/ 0 h 99"/>
                      <a:gd name="T2" fmla="*/ 246 w 246"/>
                      <a:gd name="T3" fmla="*/ 56 h 99"/>
                      <a:gd name="T4" fmla="*/ 236 w 246"/>
                      <a:gd name="T5" fmla="*/ 99 h 99"/>
                      <a:gd name="T6" fmla="*/ 0 w 246"/>
                      <a:gd name="T7" fmla="*/ 42 h 99"/>
                      <a:gd name="T8" fmla="*/ 11 w 246"/>
                      <a:gd name="T9" fmla="*/ 0 h 99"/>
                    </a:gdLst>
                    <a:ahLst/>
                    <a:cxnLst>
                      <a:cxn ang="0">
                        <a:pos x="T0" y="T1"/>
                      </a:cxn>
                      <a:cxn ang="0">
                        <a:pos x="T2" y="T3"/>
                      </a:cxn>
                      <a:cxn ang="0">
                        <a:pos x="T4" y="T5"/>
                      </a:cxn>
                      <a:cxn ang="0">
                        <a:pos x="T6" y="T7"/>
                      </a:cxn>
                      <a:cxn ang="0">
                        <a:pos x="T8" y="T9"/>
                      </a:cxn>
                    </a:cxnLst>
                    <a:rect l="0" t="0" r="r" b="b"/>
                    <a:pathLst>
                      <a:path w="246" h="99">
                        <a:moveTo>
                          <a:pt x="11" y="0"/>
                        </a:moveTo>
                        <a:lnTo>
                          <a:pt x="246" y="56"/>
                        </a:lnTo>
                        <a:lnTo>
                          <a:pt x="236" y="99"/>
                        </a:lnTo>
                        <a:lnTo>
                          <a:pt x="0" y="42"/>
                        </a:lnTo>
                        <a:lnTo>
                          <a:pt x="11"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81" name="Freeform 228">
                    <a:extLst>
                      <a:ext uri="{FF2B5EF4-FFF2-40B4-BE49-F238E27FC236}">
                        <a16:creationId xmlns:a16="http://schemas.microsoft.com/office/drawing/2014/main" id="{3E667C06-CDA2-4739-8435-76A758C536D6}"/>
                      </a:ext>
                    </a:extLst>
                  </p:cNvPr>
                  <p:cNvSpPr>
                    <a:spLocks/>
                  </p:cNvSpPr>
                  <p:nvPr/>
                </p:nvSpPr>
                <p:spPr bwMode="auto">
                  <a:xfrm>
                    <a:off x="4561310" y="3391842"/>
                    <a:ext cx="118195" cy="43803"/>
                  </a:xfrm>
                  <a:custGeom>
                    <a:avLst/>
                    <a:gdLst>
                      <a:gd name="T0" fmla="*/ 9 w 246"/>
                      <a:gd name="T1" fmla="*/ 0 h 94"/>
                      <a:gd name="T2" fmla="*/ 246 w 246"/>
                      <a:gd name="T3" fmla="*/ 50 h 94"/>
                      <a:gd name="T4" fmla="*/ 238 w 246"/>
                      <a:gd name="T5" fmla="*/ 94 h 94"/>
                      <a:gd name="T6" fmla="*/ 0 w 246"/>
                      <a:gd name="T7" fmla="*/ 43 h 94"/>
                      <a:gd name="T8" fmla="*/ 9 w 246"/>
                      <a:gd name="T9" fmla="*/ 0 h 94"/>
                    </a:gdLst>
                    <a:ahLst/>
                    <a:cxnLst>
                      <a:cxn ang="0">
                        <a:pos x="T0" y="T1"/>
                      </a:cxn>
                      <a:cxn ang="0">
                        <a:pos x="T2" y="T3"/>
                      </a:cxn>
                      <a:cxn ang="0">
                        <a:pos x="T4" y="T5"/>
                      </a:cxn>
                      <a:cxn ang="0">
                        <a:pos x="T6" y="T7"/>
                      </a:cxn>
                      <a:cxn ang="0">
                        <a:pos x="T8" y="T9"/>
                      </a:cxn>
                    </a:cxnLst>
                    <a:rect l="0" t="0" r="r" b="b"/>
                    <a:pathLst>
                      <a:path w="246" h="94">
                        <a:moveTo>
                          <a:pt x="9" y="0"/>
                        </a:moveTo>
                        <a:lnTo>
                          <a:pt x="246" y="50"/>
                        </a:lnTo>
                        <a:lnTo>
                          <a:pt x="238" y="94"/>
                        </a:lnTo>
                        <a:lnTo>
                          <a:pt x="0" y="43"/>
                        </a:lnTo>
                        <a:lnTo>
                          <a:pt x="9"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82" name="Freeform 229">
                    <a:extLst>
                      <a:ext uri="{FF2B5EF4-FFF2-40B4-BE49-F238E27FC236}">
                        <a16:creationId xmlns:a16="http://schemas.microsoft.com/office/drawing/2014/main" id="{A63A402A-4CA2-4B07-91E8-ADF92CE8C1F3}"/>
                      </a:ext>
                    </a:extLst>
                  </p:cNvPr>
                  <p:cNvSpPr>
                    <a:spLocks/>
                  </p:cNvSpPr>
                  <p:nvPr/>
                </p:nvSpPr>
                <p:spPr bwMode="auto">
                  <a:xfrm>
                    <a:off x="4552662" y="3431405"/>
                    <a:ext cx="118195" cy="40977"/>
                  </a:xfrm>
                  <a:custGeom>
                    <a:avLst/>
                    <a:gdLst>
                      <a:gd name="T0" fmla="*/ 8 w 246"/>
                      <a:gd name="T1" fmla="*/ 0 h 86"/>
                      <a:gd name="T2" fmla="*/ 246 w 246"/>
                      <a:gd name="T3" fmla="*/ 44 h 86"/>
                      <a:gd name="T4" fmla="*/ 240 w 246"/>
                      <a:gd name="T5" fmla="*/ 86 h 86"/>
                      <a:gd name="T6" fmla="*/ 0 w 246"/>
                      <a:gd name="T7" fmla="*/ 43 h 86"/>
                      <a:gd name="T8" fmla="*/ 8 w 246"/>
                      <a:gd name="T9" fmla="*/ 0 h 86"/>
                    </a:gdLst>
                    <a:ahLst/>
                    <a:cxnLst>
                      <a:cxn ang="0">
                        <a:pos x="T0" y="T1"/>
                      </a:cxn>
                      <a:cxn ang="0">
                        <a:pos x="T2" y="T3"/>
                      </a:cxn>
                      <a:cxn ang="0">
                        <a:pos x="T4" y="T5"/>
                      </a:cxn>
                      <a:cxn ang="0">
                        <a:pos x="T6" y="T7"/>
                      </a:cxn>
                      <a:cxn ang="0">
                        <a:pos x="T8" y="T9"/>
                      </a:cxn>
                    </a:cxnLst>
                    <a:rect l="0" t="0" r="r" b="b"/>
                    <a:pathLst>
                      <a:path w="246" h="86">
                        <a:moveTo>
                          <a:pt x="8" y="0"/>
                        </a:moveTo>
                        <a:lnTo>
                          <a:pt x="246" y="44"/>
                        </a:lnTo>
                        <a:lnTo>
                          <a:pt x="240" y="86"/>
                        </a:lnTo>
                        <a:lnTo>
                          <a:pt x="0" y="43"/>
                        </a:lnTo>
                        <a:lnTo>
                          <a:pt x="8"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83" name="Freeform 230">
                    <a:extLst>
                      <a:ext uri="{FF2B5EF4-FFF2-40B4-BE49-F238E27FC236}">
                        <a16:creationId xmlns:a16="http://schemas.microsoft.com/office/drawing/2014/main" id="{FF81E51E-1EA6-4607-AF70-3F16DA95B5AE}"/>
                      </a:ext>
                    </a:extLst>
                  </p:cNvPr>
                  <p:cNvSpPr>
                    <a:spLocks/>
                  </p:cNvSpPr>
                  <p:nvPr/>
                </p:nvSpPr>
                <p:spPr bwMode="auto">
                  <a:xfrm>
                    <a:off x="4545454" y="3472382"/>
                    <a:ext cx="118195" cy="38151"/>
                  </a:xfrm>
                  <a:custGeom>
                    <a:avLst/>
                    <a:gdLst>
                      <a:gd name="T0" fmla="*/ 6 w 246"/>
                      <a:gd name="T1" fmla="*/ 0 h 81"/>
                      <a:gd name="T2" fmla="*/ 246 w 246"/>
                      <a:gd name="T3" fmla="*/ 37 h 81"/>
                      <a:gd name="T4" fmla="*/ 239 w 246"/>
                      <a:gd name="T5" fmla="*/ 81 h 81"/>
                      <a:gd name="T6" fmla="*/ 0 w 246"/>
                      <a:gd name="T7" fmla="*/ 44 h 81"/>
                      <a:gd name="T8" fmla="*/ 6 w 246"/>
                      <a:gd name="T9" fmla="*/ 0 h 81"/>
                    </a:gdLst>
                    <a:ahLst/>
                    <a:cxnLst>
                      <a:cxn ang="0">
                        <a:pos x="T0" y="T1"/>
                      </a:cxn>
                      <a:cxn ang="0">
                        <a:pos x="T2" y="T3"/>
                      </a:cxn>
                      <a:cxn ang="0">
                        <a:pos x="T4" y="T5"/>
                      </a:cxn>
                      <a:cxn ang="0">
                        <a:pos x="T6" y="T7"/>
                      </a:cxn>
                      <a:cxn ang="0">
                        <a:pos x="T8" y="T9"/>
                      </a:cxn>
                    </a:cxnLst>
                    <a:rect l="0" t="0" r="r" b="b"/>
                    <a:pathLst>
                      <a:path w="246" h="81">
                        <a:moveTo>
                          <a:pt x="6" y="0"/>
                        </a:moveTo>
                        <a:lnTo>
                          <a:pt x="246" y="37"/>
                        </a:lnTo>
                        <a:lnTo>
                          <a:pt x="239" y="81"/>
                        </a:lnTo>
                        <a:lnTo>
                          <a:pt x="0" y="44"/>
                        </a:lnTo>
                        <a:lnTo>
                          <a:pt x="6"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84" name="Freeform 231">
                    <a:extLst>
                      <a:ext uri="{FF2B5EF4-FFF2-40B4-BE49-F238E27FC236}">
                        <a16:creationId xmlns:a16="http://schemas.microsoft.com/office/drawing/2014/main" id="{AF8C9626-E2F4-4B83-B5DD-A01FCDC1A3A1}"/>
                      </a:ext>
                    </a:extLst>
                  </p:cNvPr>
                  <p:cNvSpPr>
                    <a:spLocks/>
                  </p:cNvSpPr>
                  <p:nvPr/>
                </p:nvSpPr>
                <p:spPr bwMode="auto">
                  <a:xfrm>
                    <a:off x="4538248" y="3513357"/>
                    <a:ext cx="118195" cy="33911"/>
                  </a:xfrm>
                  <a:custGeom>
                    <a:avLst/>
                    <a:gdLst>
                      <a:gd name="T0" fmla="*/ 7 w 246"/>
                      <a:gd name="T1" fmla="*/ 0 h 74"/>
                      <a:gd name="T2" fmla="*/ 246 w 246"/>
                      <a:gd name="T3" fmla="*/ 32 h 74"/>
                      <a:gd name="T4" fmla="*/ 241 w 246"/>
                      <a:gd name="T5" fmla="*/ 74 h 74"/>
                      <a:gd name="T6" fmla="*/ 0 w 246"/>
                      <a:gd name="T7" fmla="*/ 44 h 74"/>
                      <a:gd name="T8" fmla="*/ 7 w 246"/>
                      <a:gd name="T9" fmla="*/ 0 h 74"/>
                    </a:gdLst>
                    <a:ahLst/>
                    <a:cxnLst>
                      <a:cxn ang="0">
                        <a:pos x="T0" y="T1"/>
                      </a:cxn>
                      <a:cxn ang="0">
                        <a:pos x="T2" y="T3"/>
                      </a:cxn>
                      <a:cxn ang="0">
                        <a:pos x="T4" y="T5"/>
                      </a:cxn>
                      <a:cxn ang="0">
                        <a:pos x="T6" y="T7"/>
                      </a:cxn>
                      <a:cxn ang="0">
                        <a:pos x="T8" y="T9"/>
                      </a:cxn>
                    </a:cxnLst>
                    <a:rect l="0" t="0" r="r" b="b"/>
                    <a:pathLst>
                      <a:path w="246" h="74">
                        <a:moveTo>
                          <a:pt x="7" y="0"/>
                        </a:moveTo>
                        <a:lnTo>
                          <a:pt x="246" y="32"/>
                        </a:lnTo>
                        <a:lnTo>
                          <a:pt x="241" y="74"/>
                        </a:lnTo>
                        <a:lnTo>
                          <a:pt x="0" y="44"/>
                        </a:lnTo>
                        <a:lnTo>
                          <a:pt x="7"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85" name="Freeform 232">
                    <a:extLst>
                      <a:ext uri="{FF2B5EF4-FFF2-40B4-BE49-F238E27FC236}">
                        <a16:creationId xmlns:a16="http://schemas.microsoft.com/office/drawing/2014/main" id="{2700BDA7-CDF9-4F7B-B957-CF29B71A6AD3}"/>
                      </a:ext>
                    </a:extLst>
                  </p:cNvPr>
                  <p:cNvSpPr>
                    <a:spLocks/>
                  </p:cNvSpPr>
                  <p:nvPr/>
                </p:nvSpPr>
                <p:spPr bwMode="auto">
                  <a:xfrm>
                    <a:off x="4532482" y="3554334"/>
                    <a:ext cx="118195" cy="31085"/>
                  </a:xfrm>
                  <a:custGeom>
                    <a:avLst/>
                    <a:gdLst>
                      <a:gd name="T0" fmla="*/ 4 w 245"/>
                      <a:gd name="T1" fmla="*/ 0 h 68"/>
                      <a:gd name="T2" fmla="*/ 245 w 245"/>
                      <a:gd name="T3" fmla="*/ 25 h 68"/>
                      <a:gd name="T4" fmla="*/ 241 w 245"/>
                      <a:gd name="T5" fmla="*/ 68 h 68"/>
                      <a:gd name="T6" fmla="*/ 0 w 245"/>
                      <a:gd name="T7" fmla="*/ 44 h 68"/>
                      <a:gd name="T8" fmla="*/ 4 w 245"/>
                      <a:gd name="T9" fmla="*/ 0 h 68"/>
                    </a:gdLst>
                    <a:ahLst/>
                    <a:cxnLst>
                      <a:cxn ang="0">
                        <a:pos x="T0" y="T1"/>
                      </a:cxn>
                      <a:cxn ang="0">
                        <a:pos x="T2" y="T3"/>
                      </a:cxn>
                      <a:cxn ang="0">
                        <a:pos x="T4" y="T5"/>
                      </a:cxn>
                      <a:cxn ang="0">
                        <a:pos x="T6" y="T7"/>
                      </a:cxn>
                      <a:cxn ang="0">
                        <a:pos x="T8" y="T9"/>
                      </a:cxn>
                    </a:cxnLst>
                    <a:rect l="0" t="0" r="r" b="b"/>
                    <a:pathLst>
                      <a:path w="245" h="68">
                        <a:moveTo>
                          <a:pt x="4" y="0"/>
                        </a:moveTo>
                        <a:lnTo>
                          <a:pt x="245" y="25"/>
                        </a:lnTo>
                        <a:lnTo>
                          <a:pt x="241" y="68"/>
                        </a:lnTo>
                        <a:lnTo>
                          <a:pt x="0" y="44"/>
                        </a:lnTo>
                        <a:lnTo>
                          <a:pt x="4"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86" name="Freeform 233">
                    <a:extLst>
                      <a:ext uri="{FF2B5EF4-FFF2-40B4-BE49-F238E27FC236}">
                        <a16:creationId xmlns:a16="http://schemas.microsoft.com/office/drawing/2014/main" id="{A3B741F0-BE61-46E9-B71A-426724167FDA}"/>
                      </a:ext>
                    </a:extLst>
                  </p:cNvPr>
                  <p:cNvSpPr>
                    <a:spLocks/>
                  </p:cNvSpPr>
                  <p:nvPr/>
                </p:nvSpPr>
                <p:spPr bwMode="auto">
                  <a:xfrm>
                    <a:off x="4528158" y="3595310"/>
                    <a:ext cx="118195" cy="28259"/>
                  </a:xfrm>
                  <a:custGeom>
                    <a:avLst/>
                    <a:gdLst>
                      <a:gd name="T0" fmla="*/ 3 w 245"/>
                      <a:gd name="T1" fmla="*/ 0 h 62"/>
                      <a:gd name="T2" fmla="*/ 245 w 245"/>
                      <a:gd name="T3" fmla="*/ 18 h 62"/>
                      <a:gd name="T4" fmla="*/ 241 w 245"/>
                      <a:gd name="T5" fmla="*/ 62 h 62"/>
                      <a:gd name="T6" fmla="*/ 0 w 245"/>
                      <a:gd name="T7" fmla="*/ 44 h 62"/>
                      <a:gd name="T8" fmla="*/ 3 w 245"/>
                      <a:gd name="T9" fmla="*/ 0 h 62"/>
                    </a:gdLst>
                    <a:ahLst/>
                    <a:cxnLst>
                      <a:cxn ang="0">
                        <a:pos x="T0" y="T1"/>
                      </a:cxn>
                      <a:cxn ang="0">
                        <a:pos x="T2" y="T3"/>
                      </a:cxn>
                      <a:cxn ang="0">
                        <a:pos x="T4" y="T5"/>
                      </a:cxn>
                      <a:cxn ang="0">
                        <a:pos x="T6" y="T7"/>
                      </a:cxn>
                      <a:cxn ang="0">
                        <a:pos x="T8" y="T9"/>
                      </a:cxn>
                    </a:cxnLst>
                    <a:rect l="0" t="0" r="r" b="b"/>
                    <a:pathLst>
                      <a:path w="245" h="62">
                        <a:moveTo>
                          <a:pt x="3" y="0"/>
                        </a:moveTo>
                        <a:lnTo>
                          <a:pt x="245" y="18"/>
                        </a:lnTo>
                        <a:lnTo>
                          <a:pt x="241" y="62"/>
                        </a:lnTo>
                        <a:lnTo>
                          <a:pt x="0" y="44"/>
                        </a:lnTo>
                        <a:lnTo>
                          <a:pt x="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87" name="Freeform 234">
                    <a:extLst>
                      <a:ext uri="{FF2B5EF4-FFF2-40B4-BE49-F238E27FC236}">
                        <a16:creationId xmlns:a16="http://schemas.microsoft.com/office/drawing/2014/main" id="{A09EE645-B4C4-4C09-A349-8F064D24C4C5}"/>
                      </a:ext>
                    </a:extLst>
                  </p:cNvPr>
                  <p:cNvSpPr>
                    <a:spLocks/>
                  </p:cNvSpPr>
                  <p:nvPr/>
                </p:nvSpPr>
                <p:spPr bwMode="auto">
                  <a:xfrm>
                    <a:off x="4525275" y="3636286"/>
                    <a:ext cx="116754" cy="25434"/>
                  </a:xfrm>
                  <a:custGeom>
                    <a:avLst/>
                    <a:gdLst>
                      <a:gd name="T0" fmla="*/ 2 w 244"/>
                      <a:gd name="T1" fmla="*/ 0 h 55"/>
                      <a:gd name="T2" fmla="*/ 244 w 244"/>
                      <a:gd name="T3" fmla="*/ 11 h 55"/>
                      <a:gd name="T4" fmla="*/ 242 w 244"/>
                      <a:gd name="T5" fmla="*/ 55 h 55"/>
                      <a:gd name="T6" fmla="*/ 0 w 244"/>
                      <a:gd name="T7" fmla="*/ 43 h 55"/>
                      <a:gd name="T8" fmla="*/ 2 w 244"/>
                      <a:gd name="T9" fmla="*/ 0 h 55"/>
                    </a:gdLst>
                    <a:ahLst/>
                    <a:cxnLst>
                      <a:cxn ang="0">
                        <a:pos x="T0" y="T1"/>
                      </a:cxn>
                      <a:cxn ang="0">
                        <a:pos x="T2" y="T3"/>
                      </a:cxn>
                      <a:cxn ang="0">
                        <a:pos x="T4" y="T5"/>
                      </a:cxn>
                      <a:cxn ang="0">
                        <a:pos x="T6" y="T7"/>
                      </a:cxn>
                      <a:cxn ang="0">
                        <a:pos x="T8" y="T9"/>
                      </a:cxn>
                    </a:cxnLst>
                    <a:rect l="0" t="0" r="r" b="b"/>
                    <a:pathLst>
                      <a:path w="244" h="55">
                        <a:moveTo>
                          <a:pt x="2" y="0"/>
                        </a:moveTo>
                        <a:lnTo>
                          <a:pt x="244" y="11"/>
                        </a:lnTo>
                        <a:lnTo>
                          <a:pt x="242" y="55"/>
                        </a:lnTo>
                        <a:lnTo>
                          <a:pt x="0" y="43"/>
                        </a:lnTo>
                        <a:lnTo>
                          <a:pt x="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88" name="Freeform 235">
                    <a:extLst>
                      <a:ext uri="{FF2B5EF4-FFF2-40B4-BE49-F238E27FC236}">
                        <a16:creationId xmlns:a16="http://schemas.microsoft.com/office/drawing/2014/main" id="{DC2322AE-CCF4-4A8A-AB73-BB7F8C46369E}"/>
                      </a:ext>
                    </a:extLst>
                  </p:cNvPr>
                  <p:cNvSpPr>
                    <a:spLocks/>
                  </p:cNvSpPr>
                  <p:nvPr/>
                </p:nvSpPr>
                <p:spPr bwMode="auto">
                  <a:xfrm>
                    <a:off x="4523834" y="3677262"/>
                    <a:ext cx="116754" cy="22608"/>
                  </a:xfrm>
                  <a:custGeom>
                    <a:avLst/>
                    <a:gdLst>
                      <a:gd name="T0" fmla="*/ 0 w 243"/>
                      <a:gd name="T1" fmla="*/ 0 h 48"/>
                      <a:gd name="T2" fmla="*/ 243 w 243"/>
                      <a:gd name="T3" fmla="*/ 6 h 48"/>
                      <a:gd name="T4" fmla="*/ 242 w 243"/>
                      <a:gd name="T5" fmla="*/ 48 h 48"/>
                      <a:gd name="T6" fmla="*/ 0 w 243"/>
                      <a:gd name="T7" fmla="*/ 43 h 48"/>
                      <a:gd name="T8" fmla="*/ 0 w 243"/>
                      <a:gd name="T9" fmla="*/ 0 h 48"/>
                    </a:gdLst>
                    <a:ahLst/>
                    <a:cxnLst>
                      <a:cxn ang="0">
                        <a:pos x="T0" y="T1"/>
                      </a:cxn>
                      <a:cxn ang="0">
                        <a:pos x="T2" y="T3"/>
                      </a:cxn>
                      <a:cxn ang="0">
                        <a:pos x="T4" y="T5"/>
                      </a:cxn>
                      <a:cxn ang="0">
                        <a:pos x="T6" y="T7"/>
                      </a:cxn>
                      <a:cxn ang="0">
                        <a:pos x="T8" y="T9"/>
                      </a:cxn>
                    </a:cxnLst>
                    <a:rect l="0" t="0" r="r" b="b"/>
                    <a:pathLst>
                      <a:path w="243" h="48">
                        <a:moveTo>
                          <a:pt x="0" y="0"/>
                        </a:moveTo>
                        <a:lnTo>
                          <a:pt x="243" y="6"/>
                        </a:lnTo>
                        <a:lnTo>
                          <a:pt x="242" y="48"/>
                        </a:lnTo>
                        <a:lnTo>
                          <a:pt x="0" y="43"/>
                        </a:lnTo>
                        <a:lnTo>
                          <a:pt x="0"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89" name="Freeform 236">
                    <a:extLst>
                      <a:ext uri="{FF2B5EF4-FFF2-40B4-BE49-F238E27FC236}">
                        <a16:creationId xmlns:a16="http://schemas.microsoft.com/office/drawing/2014/main" id="{A577766C-63D3-4604-B812-3FEC16B2D5DF}"/>
                      </a:ext>
                    </a:extLst>
                  </p:cNvPr>
                  <p:cNvSpPr>
                    <a:spLocks/>
                  </p:cNvSpPr>
                  <p:nvPr/>
                </p:nvSpPr>
                <p:spPr bwMode="auto">
                  <a:xfrm>
                    <a:off x="4522392" y="3718239"/>
                    <a:ext cx="115312" cy="21195"/>
                  </a:xfrm>
                  <a:custGeom>
                    <a:avLst/>
                    <a:gdLst>
                      <a:gd name="T0" fmla="*/ 0 w 242"/>
                      <a:gd name="T1" fmla="*/ 1 h 45"/>
                      <a:gd name="T2" fmla="*/ 242 w 242"/>
                      <a:gd name="T3" fmla="*/ 0 h 45"/>
                      <a:gd name="T4" fmla="*/ 242 w 242"/>
                      <a:gd name="T5" fmla="*/ 43 h 45"/>
                      <a:gd name="T6" fmla="*/ 0 w 242"/>
                      <a:gd name="T7" fmla="*/ 45 h 45"/>
                      <a:gd name="T8" fmla="*/ 0 w 242"/>
                      <a:gd name="T9" fmla="*/ 1 h 45"/>
                    </a:gdLst>
                    <a:ahLst/>
                    <a:cxnLst>
                      <a:cxn ang="0">
                        <a:pos x="T0" y="T1"/>
                      </a:cxn>
                      <a:cxn ang="0">
                        <a:pos x="T2" y="T3"/>
                      </a:cxn>
                      <a:cxn ang="0">
                        <a:pos x="T4" y="T5"/>
                      </a:cxn>
                      <a:cxn ang="0">
                        <a:pos x="T6" y="T7"/>
                      </a:cxn>
                      <a:cxn ang="0">
                        <a:pos x="T8" y="T9"/>
                      </a:cxn>
                    </a:cxnLst>
                    <a:rect l="0" t="0" r="r" b="b"/>
                    <a:pathLst>
                      <a:path w="242" h="45">
                        <a:moveTo>
                          <a:pt x="0" y="1"/>
                        </a:moveTo>
                        <a:lnTo>
                          <a:pt x="242" y="0"/>
                        </a:lnTo>
                        <a:lnTo>
                          <a:pt x="242" y="43"/>
                        </a:lnTo>
                        <a:lnTo>
                          <a:pt x="0" y="45"/>
                        </a:lnTo>
                        <a:lnTo>
                          <a:pt x="0" y="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90" name="Freeform 237">
                    <a:extLst>
                      <a:ext uri="{FF2B5EF4-FFF2-40B4-BE49-F238E27FC236}">
                        <a16:creationId xmlns:a16="http://schemas.microsoft.com/office/drawing/2014/main" id="{36ED9402-5096-414A-8E9B-1E8FDE56E05E}"/>
                      </a:ext>
                    </a:extLst>
                  </p:cNvPr>
                  <p:cNvSpPr>
                    <a:spLocks/>
                  </p:cNvSpPr>
                  <p:nvPr/>
                </p:nvSpPr>
                <p:spPr bwMode="auto">
                  <a:xfrm>
                    <a:off x="4520951" y="3756389"/>
                    <a:ext cx="116754" cy="24021"/>
                  </a:xfrm>
                  <a:custGeom>
                    <a:avLst/>
                    <a:gdLst>
                      <a:gd name="T0" fmla="*/ 0 w 243"/>
                      <a:gd name="T1" fmla="*/ 7 h 51"/>
                      <a:gd name="T2" fmla="*/ 242 w 243"/>
                      <a:gd name="T3" fmla="*/ 0 h 51"/>
                      <a:gd name="T4" fmla="*/ 243 w 243"/>
                      <a:gd name="T5" fmla="*/ 43 h 51"/>
                      <a:gd name="T6" fmla="*/ 1 w 243"/>
                      <a:gd name="T7" fmla="*/ 51 h 51"/>
                      <a:gd name="T8" fmla="*/ 0 w 243"/>
                      <a:gd name="T9" fmla="*/ 7 h 51"/>
                    </a:gdLst>
                    <a:ahLst/>
                    <a:cxnLst>
                      <a:cxn ang="0">
                        <a:pos x="T0" y="T1"/>
                      </a:cxn>
                      <a:cxn ang="0">
                        <a:pos x="T2" y="T3"/>
                      </a:cxn>
                      <a:cxn ang="0">
                        <a:pos x="T4" y="T5"/>
                      </a:cxn>
                      <a:cxn ang="0">
                        <a:pos x="T6" y="T7"/>
                      </a:cxn>
                      <a:cxn ang="0">
                        <a:pos x="T8" y="T9"/>
                      </a:cxn>
                    </a:cxnLst>
                    <a:rect l="0" t="0" r="r" b="b"/>
                    <a:pathLst>
                      <a:path w="243" h="51">
                        <a:moveTo>
                          <a:pt x="0" y="7"/>
                        </a:moveTo>
                        <a:lnTo>
                          <a:pt x="242" y="0"/>
                        </a:lnTo>
                        <a:lnTo>
                          <a:pt x="243" y="43"/>
                        </a:lnTo>
                        <a:lnTo>
                          <a:pt x="1" y="51"/>
                        </a:lnTo>
                        <a:lnTo>
                          <a:pt x="0" y="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91" name="Freeform 238">
                    <a:extLst>
                      <a:ext uri="{FF2B5EF4-FFF2-40B4-BE49-F238E27FC236}">
                        <a16:creationId xmlns:a16="http://schemas.microsoft.com/office/drawing/2014/main" id="{E24693AD-6A10-4D16-998F-F524A0E424EE}"/>
                      </a:ext>
                    </a:extLst>
                  </p:cNvPr>
                  <p:cNvSpPr>
                    <a:spLocks/>
                  </p:cNvSpPr>
                  <p:nvPr/>
                </p:nvSpPr>
                <p:spPr bwMode="auto">
                  <a:xfrm>
                    <a:off x="4522392" y="3794539"/>
                    <a:ext cx="116754" cy="26847"/>
                  </a:xfrm>
                  <a:custGeom>
                    <a:avLst/>
                    <a:gdLst>
                      <a:gd name="T0" fmla="*/ 0 w 245"/>
                      <a:gd name="T1" fmla="*/ 14 h 56"/>
                      <a:gd name="T2" fmla="*/ 242 w 245"/>
                      <a:gd name="T3" fmla="*/ 0 h 56"/>
                      <a:gd name="T4" fmla="*/ 245 w 245"/>
                      <a:gd name="T5" fmla="*/ 42 h 56"/>
                      <a:gd name="T6" fmla="*/ 3 w 245"/>
                      <a:gd name="T7" fmla="*/ 56 h 56"/>
                      <a:gd name="T8" fmla="*/ 0 w 245"/>
                      <a:gd name="T9" fmla="*/ 14 h 56"/>
                    </a:gdLst>
                    <a:ahLst/>
                    <a:cxnLst>
                      <a:cxn ang="0">
                        <a:pos x="T0" y="T1"/>
                      </a:cxn>
                      <a:cxn ang="0">
                        <a:pos x="T2" y="T3"/>
                      </a:cxn>
                      <a:cxn ang="0">
                        <a:pos x="T4" y="T5"/>
                      </a:cxn>
                      <a:cxn ang="0">
                        <a:pos x="T6" y="T7"/>
                      </a:cxn>
                      <a:cxn ang="0">
                        <a:pos x="T8" y="T9"/>
                      </a:cxn>
                    </a:cxnLst>
                    <a:rect l="0" t="0" r="r" b="b"/>
                    <a:pathLst>
                      <a:path w="245" h="56">
                        <a:moveTo>
                          <a:pt x="0" y="14"/>
                        </a:moveTo>
                        <a:lnTo>
                          <a:pt x="242" y="0"/>
                        </a:lnTo>
                        <a:lnTo>
                          <a:pt x="245" y="42"/>
                        </a:lnTo>
                        <a:lnTo>
                          <a:pt x="3" y="56"/>
                        </a:lnTo>
                        <a:lnTo>
                          <a:pt x="0" y="1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92" name="Freeform 239">
                    <a:extLst>
                      <a:ext uri="{FF2B5EF4-FFF2-40B4-BE49-F238E27FC236}">
                        <a16:creationId xmlns:a16="http://schemas.microsoft.com/office/drawing/2014/main" id="{DF8AE2E8-DE01-4490-A8E7-851E1614F739}"/>
                      </a:ext>
                    </a:extLst>
                  </p:cNvPr>
                  <p:cNvSpPr>
                    <a:spLocks/>
                  </p:cNvSpPr>
                  <p:nvPr/>
                </p:nvSpPr>
                <p:spPr bwMode="auto">
                  <a:xfrm>
                    <a:off x="4523834" y="3832689"/>
                    <a:ext cx="118195" cy="29673"/>
                  </a:xfrm>
                  <a:custGeom>
                    <a:avLst/>
                    <a:gdLst>
                      <a:gd name="T0" fmla="*/ 0 w 246"/>
                      <a:gd name="T1" fmla="*/ 21 h 64"/>
                      <a:gd name="T2" fmla="*/ 242 w 246"/>
                      <a:gd name="T3" fmla="*/ 0 h 64"/>
                      <a:gd name="T4" fmla="*/ 246 w 246"/>
                      <a:gd name="T5" fmla="*/ 44 h 64"/>
                      <a:gd name="T6" fmla="*/ 4 w 246"/>
                      <a:gd name="T7" fmla="*/ 64 h 64"/>
                      <a:gd name="T8" fmla="*/ 0 w 246"/>
                      <a:gd name="T9" fmla="*/ 21 h 64"/>
                    </a:gdLst>
                    <a:ahLst/>
                    <a:cxnLst>
                      <a:cxn ang="0">
                        <a:pos x="T0" y="T1"/>
                      </a:cxn>
                      <a:cxn ang="0">
                        <a:pos x="T2" y="T3"/>
                      </a:cxn>
                      <a:cxn ang="0">
                        <a:pos x="T4" y="T5"/>
                      </a:cxn>
                      <a:cxn ang="0">
                        <a:pos x="T6" y="T7"/>
                      </a:cxn>
                      <a:cxn ang="0">
                        <a:pos x="T8" y="T9"/>
                      </a:cxn>
                    </a:cxnLst>
                    <a:rect l="0" t="0" r="r" b="b"/>
                    <a:pathLst>
                      <a:path w="246" h="64">
                        <a:moveTo>
                          <a:pt x="0" y="21"/>
                        </a:moveTo>
                        <a:lnTo>
                          <a:pt x="242" y="0"/>
                        </a:lnTo>
                        <a:lnTo>
                          <a:pt x="246" y="44"/>
                        </a:lnTo>
                        <a:lnTo>
                          <a:pt x="4" y="64"/>
                        </a:lnTo>
                        <a:lnTo>
                          <a:pt x="0" y="2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93" name="Freeform 240">
                    <a:extLst>
                      <a:ext uri="{FF2B5EF4-FFF2-40B4-BE49-F238E27FC236}">
                        <a16:creationId xmlns:a16="http://schemas.microsoft.com/office/drawing/2014/main" id="{1EDF26F5-FD51-4D2E-8860-D652DCD8DFFF}"/>
                      </a:ext>
                    </a:extLst>
                  </p:cNvPr>
                  <p:cNvSpPr>
                    <a:spLocks/>
                  </p:cNvSpPr>
                  <p:nvPr/>
                </p:nvSpPr>
                <p:spPr bwMode="auto">
                  <a:xfrm>
                    <a:off x="4526717" y="3870840"/>
                    <a:ext cx="118195" cy="33911"/>
                  </a:xfrm>
                  <a:custGeom>
                    <a:avLst/>
                    <a:gdLst>
                      <a:gd name="T0" fmla="*/ 0 w 246"/>
                      <a:gd name="T1" fmla="*/ 27 h 71"/>
                      <a:gd name="T2" fmla="*/ 241 w 246"/>
                      <a:gd name="T3" fmla="*/ 0 h 71"/>
                      <a:gd name="T4" fmla="*/ 246 w 246"/>
                      <a:gd name="T5" fmla="*/ 44 h 71"/>
                      <a:gd name="T6" fmla="*/ 4 w 246"/>
                      <a:gd name="T7" fmla="*/ 71 h 71"/>
                      <a:gd name="T8" fmla="*/ 0 w 246"/>
                      <a:gd name="T9" fmla="*/ 27 h 71"/>
                    </a:gdLst>
                    <a:ahLst/>
                    <a:cxnLst>
                      <a:cxn ang="0">
                        <a:pos x="T0" y="T1"/>
                      </a:cxn>
                      <a:cxn ang="0">
                        <a:pos x="T2" y="T3"/>
                      </a:cxn>
                      <a:cxn ang="0">
                        <a:pos x="T4" y="T5"/>
                      </a:cxn>
                      <a:cxn ang="0">
                        <a:pos x="T6" y="T7"/>
                      </a:cxn>
                      <a:cxn ang="0">
                        <a:pos x="T8" y="T9"/>
                      </a:cxn>
                    </a:cxnLst>
                    <a:rect l="0" t="0" r="r" b="b"/>
                    <a:pathLst>
                      <a:path w="246" h="71">
                        <a:moveTo>
                          <a:pt x="0" y="27"/>
                        </a:moveTo>
                        <a:lnTo>
                          <a:pt x="241" y="0"/>
                        </a:lnTo>
                        <a:lnTo>
                          <a:pt x="246" y="44"/>
                        </a:lnTo>
                        <a:lnTo>
                          <a:pt x="4" y="71"/>
                        </a:lnTo>
                        <a:lnTo>
                          <a:pt x="0" y="2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94" name="Freeform 241">
                    <a:extLst>
                      <a:ext uri="{FF2B5EF4-FFF2-40B4-BE49-F238E27FC236}">
                        <a16:creationId xmlns:a16="http://schemas.microsoft.com/office/drawing/2014/main" id="{E0C2FB73-D4E0-45A6-8113-9204E81D365F}"/>
                      </a:ext>
                    </a:extLst>
                  </p:cNvPr>
                  <p:cNvSpPr>
                    <a:spLocks/>
                  </p:cNvSpPr>
                  <p:nvPr/>
                </p:nvSpPr>
                <p:spPr bwMode="auto">
                  <a:xfrm>
                    <a:off x="4529599" y="3908990"/>
                    <a:ext cx="118195" cy="36737"/>
                  </a:xfrm>
                  <a:custGeom>
                    <a:avLst/>
                    <a:gdLst>
                      <a:gd name="T0" fmla="*/ 0 w 246"/>
                      <a:gd name="T1" fmla="*/ 33 h 77"/>
                      <a:gd name="T2" fmla="*/ 241 w 246"/>
                      <a:gd name="T3" fmla="*/ 0 h 77"/>
                      <a:gd name="T4" fmla="*/ 246 w 246"/>
                      <a:gd name="T5" fmla="*/ 43 h 77"/>
                      <a:gd name="T6" fmla="*/ 5 w 246"/>
                      <a:gd name="T7" fmla="*/ 77 h 77"/>
                      <a:gd name="T8" fmla="*/ 0 w 246"/>
                      <a:gd name="T9" fmla="*/ 33 h 77"/>
                    </a:gdLst>
                    <a:ahLst/>
                    <a:cxnLst>
                      <a:cxn ang="0">
                        <a:pos x="T0" y="T1"/>
                      </a:cxn>
                      <a:cxn ang="0">
                        <a:pos x="T2" y="T3"/>
                      </a:cxn>
                      <a:cxn ang="0">
                        <a:pos x="T4" y="T5"/>
                      </a:cxn>
                      <a:cxn ang="0">
                        <a:pos x="T6" y="T7"/>
                      </a:cxn>
                      <a:cxn ang="0">
                        <a:pos x="T8" y="T9"/>
                      </a:cxn>
                    </a:cxnLst>
                    <a:rect l="0" t="0" r="r" b="b"/>
                    <a:pathLst>
                      <a:path w="246" h="77">
                        <a:moveTo>
                          <a:pt x="0" y="33"/>
                        </a:moveTo>
                        <a:lnTo>
                          <a:pt x="241" y="0"/>
                        </a:lnTo>
                        <a:lnTo>
                          <a:pt x="246" y="43"/>
                        </a:lnTo>
                        <a:lnTo>
                          <a:pt x="5" y="77"/>
                        </a:lnTo>
                        <a:lnTo>
                          <a:pt x="0" y="3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95" name="Freeform 242">
                    <a:extLst>
                      <a:ext uri="{FF2B5EF4-FFF2-40B4-BE49-F238E27FC236}">
                        <a16:creationId xmlns:a16="http://schemas.microsoft.com/office/drawing/2014/main" id="{101A9B45-D37F-4301-B107-FE1CD4E226CB}"/>
                      </a:ext>
                    </a:extLst>
                  </p:cNvPr>
                  <p:cNvSpPr>
                    <a:spLocks/>
                  </p:cNvSpPr>
                  <p:nvPr/>
                </p:nvSpPr>
                <p:spPr bwMode="auto">
                  <a:xfrm>
                    <a:off x="4535365" y="3947141"/>
                    <a:ext cx="118195" cy="39563"/>
                  </a:xfrm>
                  <a:custGeom>
                    <a:avLst/>
                    <a:gdLst>
                      <a:gd name="T0" fmla="*/ 0 w 246"/>
                      <a:gd name="T1" fmla="*/ 39 h 83"/>
                      <a:gd name="T2" fmla="*/ 240 w 246"/>
                      <a:gd name="T3" fmla="*/ 0 h 83"/>
                      <a:gd name="T4" fmla="*/ 246 w 246"/>
                      <a:gd name="T5" fmla="*/ 43 h 83"/>
                      <a:gd name="T6" fmla="*/ 6 w 246"/>
                      <a:gd name="T7" fmla="*/ 83 h 83"/>
                      <a:gd name="T8" fmla="*/ 0 w 246"/>
                      <a:gd name="T9" fmla="*/ 39 h 83"/>
                    </a:gdLst>
                    <a:ahLst/>
                    <a:cxnLst>
                      <a:cxn ang="0">
                        <a:pos x="T0" y="T1"/>
                      </a:cxn>
                      <a:cxn ang="0">
                        <a:pos x="T2" y="T3"/>
                      </a:cxn>
                      <a:cxn ang="0">
                        <a:pos x="T4" y="T5"/>
                      </a:cxn>
                      <a:cxn ang="0">
                        <a:pos x="T6" y="T7"/>
                      </a:cxn>
                      <a:cxn ang="0">
                        <a:pos x="T8" y="T9"/>
                      </a:cxn>
                    </a:cxnLst>
                    <a:rect l="0" t="0" r="r" b="b"/>
                    <a:pathLst>
                      <a:path w="246" h="83">
                        <a:moveTo>
                          <a:pt x="0" y="39"/>
                        </a:moveTo>
                        <a:lnTo>
                          <a:pt x="240" y="0"/>
                        </a:lnTo>
                        <a:lnTo>
                          <a:pt x="246" y="43"/>
                        </a:lnTo>
                        <a:lnTo>
                          <a:pt x="6" y="83"/>
                        </a:lnTo>
                        <a:lnTo>
                          <a:pt x="0" y="3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96" name="Freeform 243">
                    <a:extLst>
                      <a:ext uri="{FF2B5EF4-FFF2-40B4-BE49-F238E27FC236}">
                        <a16:creationId xmlns:a16="http://schemas.microsoft.com/office/drawing/2014/main" id="{37EBEB0E-E47B-4794-9460-A5AEE5FED7F6}"/>
                      </a:ext>
                    </a:extLst>
                  </p:cNvPr>
                  <p:cNvSpPr>
                    <a:spLocks/>
                  </p:cNvSpPr>
                  <p:nvPr/>
                </p:nvSpPr>
                <p:spPr bwMode="auto">
                  <a:xfrm>
                    <a:off x="4541131" y="3985290"/>
                    <a:ext cx="118195" cy="40977"/>
                  </a:xfrm>
                  <a:custGeom>
                    <a:avLst/>
                    <a:gdLst>
                      <a:gd name="T0" fmla="*/ 0 w 246"/>
                      <a:gd name="T1" fmla="*/ 46 h 89"/>
                      <a:gd name="T2" fmla="*/ 237 w 246"/>
                      <a:gd name="T3" fmla="*/ 0 h 89"/>
                      <a:gd name="T4" fmla="*/ 246 w 246"/>
                      <a:gd name="T5" fmla="*/ 43 h 89"/>
                      <a:gd name="T6" fmla="*/ 8 w 246"/>
                      <a:gd name="T7" fmla="*/ 89 h 89"/>
                      <a:gd name="T8" fmla="*/ 0 w 246"/>
                      <a:gd name="T9" fmla="*/ 46 h 89"/>
                    </a:gdLst>
                    <a:ahLst/>
                    <a:cxnLst>
                      <a:cxn ang="0">
                        <a:pos x="T0" y="T1"/>
                      </a:cxn>
                      <a:cxn ang="0">
                        <a:pos x="T2" y="T3"/>
                      </a:cxn>
                      <a:cxn ang="0">
                        <a:pos x="T4" y="T5"/>
                      </a:cxn>
                      <a:cxn ang="0">
                        <a:pos x="T6" y="T7"/>
                      </a:cxn>
                      <a:cxn ang="0">
                        <a:pos x="T8" y="T9"/>
                      </a:cxn>
                    </a:cxnLst>
                    <a:rect l="0" t="0" r="r" b="b"/>
                    <a:pathLst>
                      <a:path w="246" h="89">
                        <a:moveTo>
                          <a:pt x="0" y="46"/>
                        </a:moveTo>
                        <a:lnTo>
                          <a:pt x="237" y="0"/>
                        </a:lnTo>
                        <a:lnTo>
                          <a:pt x="246" y="43"/>
                        </a:lnTo>
                        <a:lnTo>
                          <a:pt x="8" y="89"/>
                        </a:lnTo>
                        <a:lnTo>
                          <a:pt x="0" y="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97" name="Freeform 244">
                    <a:extLst>
                      <a:ext uri="{FF2B5EF4-FFF2-40B4-BE49-F238E27FC236}">
                        <a16:creationId xmlns:a16="http://schemas.microsoft.com/office/drawing/2014/main" id="{6AA3CAA4-F352-4785-B98A-2AC5770A9BC3}"/>
                      </a:ext>
                    </a:extLst>
                  </p:cNvPr>
                  <p:cNvSpPr>
                    <a:spLocks/>
                  </p:cNvSpPr>
                  <p:nvPr/>
                </p:nvSpPr>
                <p:spPr bwMode="auto">
                  <a:xfrm>
                    <a:off x="4548337" y="4022028"/>
                    <a:ext cx="118195" cy="45215"/>
                  </a:xfrm>
                  <a:custGeom>
                    <a:avLst/>
                    <a:gdLst>
                      <a:gd name="T0" fmla="*/ 0 w 246"/>
                      <a:gd name="T1" fmla="*/ 52 h 96"/>
                      <a:gd name="T2" fmla="*/ 237 w 246"/>
                      <a:gd name="T3" fmla="*/ 0 h 96"/>
                      <a:gd name="T4" fmla="*/ 246 w 246"/>
                      <a:gd name="T5" fmla="*/ 43 h 96"/>
                      <a:gd name="T6" fmla="*/ 9 w 246"/>
                      <a:gd name="T7" fmla="*/ 96 h 96"/>
                      <a:gd name="T8" fmla="*/ 0 w 246"/>
                      <a:gd name="T9" fmla="*/ 52 h 96"/>
                    </a:gdLst>
                    <a:ahLst/>
                    <a:cxnLst>
                      <a:cxn ang="0">
                        <a:pos x="T0" y="T1"/>
                      </a:cxn>
                      <a:cxn ang="0">
                        <a:pos x="T2" y="T3"/>
                      </a:cxn>
                      <a:cxn ang="0">
                        <a:pos x="T4" y="T5"/>
                      </a:cxn>
                      <a:cxn ang="0">
                        <a:pos x="T6" y="T7"/>
                      </a:cxn>
                      <a:cxn ang="0">
                        <a:pos x="T8" y="T9"/>
                      </a:cxn>
                    </a:cxnLst>
                    <a:rect l="0" t="0" r="r" b="b"/>
                    <a:pathLst>
                      <a:path w="246" h="96">
                        <a:moveTo>
                          <a:pt x="0" y="52"/>
                        </a:moveTo>
                        <a:lnTo>
                          <a:pt x="237" y="0"/>
                        </a:lnTo>
                        <a:lnTo>
                          <a:pt x="246" y="43"/>
                        </a:lnTo>
                        <a:lnTo>
                          <a:pt x="9" y="96"/>
                        </a:lnTo>
                        <a:lnTo>
                          <a:pt x="0" y="5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98" name="Freeform 245">
                    <a:extLst>
                      <a:ext uri="{FF2B5EF4-FFF2-40B4-BE49-F238E27FC236}">
                        <a16:creationId xmlns:a16="http://schemas.microsoft.com/office/drawing/2014/main" id="{EF81788E-0779-4849-8A53-DD8809944E04}"/>
                      </a:ext>
                    </a:extLst>
                  </p:cNvPr>
                  <p:cNvSpPr>
                    <a:spLocks/>
                  </p:cNvSpPr>
                  <p:nvPr/>
                </p:nvSpPr>
                <p:spPr bwMode="auto">
                  <a:xfrm>
                    <a:off x="4555545" y="4060178"/>
                    <a:ext cx="118195" cy="48041"/>
                  </a:xfrm>
                  <a:custGeom>
                    <a:avLst/>
                    <a:gdLst>
                      <a:gd name="T0" fmla="*/ 0 w 246"/>
                      <a:gd name="T1" fmla="*/ 57 h 100"/>
                      <a:gd name="T2" fmla="*/ 235 w 246"/>
                      <a:gd name="T3" fmla="*/ 0 h 100"/>
                      <a:gd name="T4" fmla="*/ 246 w 246"/>
                      <a:gd name="T5" fmla="*/ 42 h 100"/>
                      <a:gd name="T6" fmla="*/ 10 w 246"/>
                      <a:gd name="T7" fmla="*/ 100 h 100"/>
                      <a:gd name="T8" fmla="*/ 0 w 246"/>
                      <a:gd name="T9" fmla="*/ 57 h 100"/>
                    </a:gdLst>
                    <a:ahLst/>
                    <a:cxnLst>
                      <a:cxn ang="0">
                        <a:pos x="T0" y="T1"/>
                      </a:cxn>
                      <a:cxn ang="0">
                        <a:pos x="T2" y="T3"/>
                      </a:cxn>
                      <a:cxn ang="0">
                        <a:pos x="T4" y="T5"/>
                      </a:cxn>
                      <a:cxn ang="0">
                        <a:pos x="T6" y="T7"/>
                      </a:cxn>
                      <a:cxn ang="0">
                        <a:pos x="T8" y="T9"/>
                      </a:cxn>
                    </a:cxnLst>
                    <a:rect l="0" t="0" r="r" b="b"/>
                    <a:pathLst>
                      <a:path w="246" h="100">
                        <a:moveTo>
                          <a:pt x="0" y="57"/>
                        </a:moveTo>
                        <a:lnTo>
                          <a:pt x="235" y="0"/>
                        </a:lnTo>
                        <a:lnTo>
                          <a:pt x="246" y="42"/>
                        </a:lnTo>
                        <a:lnTo>
                          <a:pt x="10" y="100"/>
                        </a:lnTo>
                        <a:lnTo>
                          <a:pt x="0" y="5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99" name="Freeform 246">
                    <a:extLst>
                      <a:ext uri="{FF2B5EF4-FFF2-40B4-BE49-F238E27FC236}">
                        <a16:creationId xmlns:a16="http://schemas.microsoft.com/office/drawing/2014/main" id="{11C73C59-891C-45A9-8A41-4A88007C2D5E}"/>
                      </a:ext>
                    </a:extLst>
                  </p:cNvPr>
                  <p:cNvSpPr>
                    <a:spLocks/>
                  </p:cNvSpPr>
                  <p:nvPr/>
                </p:nvSpPr>
                <p:spPr bwMode="auto">
                  <a:xfrm>
                    <a:off x="4565634" y="4098328"/>
                    <a:ext cx="116754" cy="49455"/>
                  </a:xfrm>
                  <a:custGeom>
                    <a:avLst/>
                    <a:gdLst>
                      <a:gd name="T0" fmla="*/ 0 w 245"/>
                      <a:gd name="T1" fmla="*/ 64 h 106"/>
                      <a:gd name="T2" fmla="*/ 233 w 245"/>
                      <a:gd name="T3" fmla="*/ 0 h 106"/>
                      <a:gd name="T4" fmla="*/ 245 w 245"/>
                      <a:gd name="T5" fmla="*/ 41 h 106"/>
                      <a:gd name="T6" fmla="*/ 11 w 245"/>
                      <a:gd name="T7" fmla="*/ 106 h 106"/>
                      <a:gd name="T8" fmla="*/ 0 w 245"/>
                      <a:gd name="T9" fmla="*/ 64 h 106"/>
                    </a:gdLst>
                    <a:ahLst/>
                    <a:cxnLst>
                      <a:cxn ang="0">
                        <a:pos x="T0" y="T1"/>
                      </a:cxn>
                      <a:cxn ang="0">
                        <a:pos x="T2" y="T3"/>
                      </a:cxn>
                      <a:cxn ang="0">
                        <a:pos x="T4" y="T5"/>
                      </a:cxn>
                      <a:cxn ang="0">
                        <a:pos x="T6" y="T7"/>
                      </a:cxn>
                      <a:cxn ang="0">
                        <a:pos x="T8" y="T9"/>
                      </a:cxn>
                    </a:cxnLst>
                    <a:rect l="0" t="0" r="r" b="b"/>
                    <a:pathLst>
                      <a:path w="245" h="106">
                        <a:moveTo>
                          <a:pt x="0" y="64"/>
                        </a:moveTo>
                        <a:lnTo>
                          <a:pt x="233" y="0"/>
                        </a:lnTo>
                        <a:lnTo>
                          <a:pt x="245" y="41"/>
                        </a:lnTo>
                        <a:lnTo>
                          <a:pt x="11" y="106"/>
                        </a:lnTo>
                        <a:lnTo>
                          <a:pt x="0" y="6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00" name="Freeform 247">
                    <a:extLst>
                      <a:ext uri="{FF2B5EF4-FFF2-40B4-BE49-F238E27FC236}">
                        <a16:creationId xmlns:a16="http://schemas.microsoft.com/office/drawing/2014/main" id="{0292CB6A-DEEB-44DE-971C-FBD4B7D32A80}"/>
                      </a:ext>
                    </a:extLst>
                  </p:cNvPr>
                  <p:cNvSpPr>
                    <a:spLocks/>
                  </p:cNvSpPr>
                  <p:nvPr/>
                </p:nvSpPr>
                <p:spPr bwMode="auto">
                  <a:xfrm>
                    <a:off x="4574283" y="4135065"/>
                    <a:ext cx="118195" cy="52280"/>
                  </a:xfrm>
                  <a:custGeom>
                    <a:avLst/>
                    <a:gdLst>
                      <a:gd name="T0" fmla="*/ 0 w 245"/>
                      <a:gd name="T1" fmla="*/ 71 h 113"/>
                      <a:gd name="T2" fmla="*/ 234 w 245"/>
                      <a:gd name="T3" fmla="*/ 0 h 113"/>
                      <a:gd name="T4" fmla="*/ 245 w 245"/>
                      <a:gd name="T5" fmla="*/ 41 h 113"/>
                      <a:gd name="T6" fmla="*/ 13 w 245"/>
                      <a:gd name="T7" fmla="*/ 113 h 113"/>
                      <a:gd name="T8" fmla="*/ 0 w 245"/>
                      <a:gd name="T9" fmla="*/ 71 h 113"/>
                    </a:gdLst>
                    <a:ahLst/>
                    <a:cxnLst>
                      <a:cxn ang="0">
                        <a:pos x="T0" y="T1"/>
                      </a:cxn>
                      <a:cxn ang="0">
                        <a:pos x="T2" y="T3"/>
                      </a:cxn>
                      <a:cxn ang="0">
                        <a:pos x="T4" y="T5"/>
                      </a:cxn>
                      <a:cxn ang="0">
                        <a:pos x="T6" y="T7"/>
                      </a:cxn>
                      <a:cxn ang="0">
                        <a:pos x="T8" y="T9"/>
                      </a:cxn>
                    </a:cxnLst>
                    <a:rect l="0" t="0" r="r" b="b"/>
                    <a:pathLst>
                      <a:path w="245" h="113">
                        <a:moveTo>
                          <a:pt x="0" y="71"/>
                        </a:moveTo>
                        <a:lnTo>
                          <a:pt x="234" y="0"/>
                        </a:lnTo>
                        <a:lnTo>
                          <a:pt x="245" y="41"/>
                        </a:lnTo>
                        <a:lnTo>
                          <a:pt x="13" y="113"/>
                        </a:lnTo>
                        <a:lnTo>
                          <a:pt x="0" y="7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01" name="Freeform 248">
                    <a:extLst>
                      <a:ext uri="{FF2B5EF4-FFF2-40B4-BE49-F238E27FC236}">
                        <a16:creationId xmlns:a16="http://schemas.microsoft.com/office/drawing/2014/main" id="{7A1E8D0C-A7FC-4767-907C-1B9315AC72A4}"/>
                      </a:ext>
                    </a:extLst>
                  </p:cNvPr>
                  <p:cNvSpPr>
                    <a:spLocks/>
                  </p:cNvSpPr>
                  <p:nvPr/>
                </p:nvSpPr>
                <p:spPr bwMode="auto">
                  <a:xfrm>
                    <a:off x="4587256" y="4171803"/>
                    <a:ext cx="116754" cy="56519"/>
                  </a:xfrm>
                  <a:custGeom>
                    <a:avLst/>
                    <a:gdLst>
                      <a:gd name="T0" fmla="*/ 0 w 243"/>
                      <a:gd name="T1" fmla="*/ 77 h 120"/>
                      <a:gd name="T2" fmla="*/ 229 w 243"/>
                      <a:gd name="T3" fmla="*/ 0 h 120"/>
                      <a:gd name="T4" fmla="*/ 243 w 243"/>
                      <a:gd name="T5" fmla="*/ 41 h 120"/>
                      <a:gd name="T6" fmla="*/ 13 w 243"/>
                      <a:gd name="T7" fmla="*/ 120 h 120"/>
                      <a:gd name="T8" fmla="*/ 0 w 243"/>
                      <a:gd name="T9" fmla="*/ 77 h 120"/>
                    </a:gdLst>
                    <a:ahLst/>
                    <a:cxnLst>
                      <a:cxn ang="0">
                        <a:pos x="T0" y="T1"/>
                      </a:cxn>
                      <a:cxn ang="0">
                        <a:pos x="T2" y="T3"/>
                      </a:cxn>
                      <a:cxn ang="0">
                        <a:pos x="T4" y="T5"/>
                      </a:cxn>
                      <a:cxn ang="0">
                        <a:pos x="T6" y="T7"/>
                      </a:cxn>
                      <a:cxn ang="0">
                        <a:pos x="T8" y="T9"/>
                      </a:cxn>
                    </a:cxnLst>
                    <a:rect l="0" t="0" r="r" b="b"/>
                    <a:pathLst>
                      <a:path w="243" h="120">
                        <a:moveTo>
                          <a:pt x="0" y="77"/>
                        </a:moveTo>
                        <a:lnTo>
                          <a:pt x="229" y="0"/>
                        </a:lnTo>
                        <a:lnTo>
                          <a:pt x="243" y="41"/>
                        </a:lnTo>
                        <a:lnTo>
                          <a:pt x="13" y="120"/>
                        </a:lnTo>
                        <a:lnTo>
                          <a:pt x="0" y="7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02" name="Freeform 249">
                    <a:extLst>
                      <a:ext uri="{FF2B5EF4-FFF2-40B4-BE49-F238E27FC236}">
                        <a16:creationId xmlns:a16="http://schemas.microsoft.com/office/drawing/2014/main" id="{D6E2AEB9-84B7-485D-A4BF-8DEDCC6627F6}"/>
                      </a:ext>
                    </a:extLst>
                  </p:cNvPr>
                  <p:cNvSpPr>
                    <a:spLocks/>
                  </p:cNvSpPr>
                  <p:nvPr/>
                </p:nvSpPr>
                <p:spPr bwMode="auto">
                  <a:xfrm>
                    <a:off x="4598787" y="4208540"/>
                    <a:ext cx="116754" cy="57932"/>
                  </a:xfrm>
                  <a:custGeom>
                    <a:avLst/>
                    <a:gdLst>
                      <a:gd name="T0" fmla="*/ 0 w 242"/>
                      <a:gd name="T1" fmla="*/ 83 h 124"/>
                      <a:gd name="T2" fmla="*/ 228 w 242"/>
                      <a:gd name="T3" fmla="*/ 0 h 124"/>
                      <a:gd name="T4" fmla="*/ 242 w 242"/>
                      <a:gd name="T5" fmla="*/ 39 h 124"/>
                      <a:gd name="T6" fmla="*/ 14 w 242"/>
                      <a:gd name="T7" fmla="*/ 124 h 124"/>
                      <a:gd name="T8" fmla="*/ 0 w 242"/>
                      <a:gd name="T9" fmla="*/ 83 h 124"/>
                    </a:gdLst>
                    <a:ahLst/>
                    <a:cxnLst>
                      <a:cxn ang="0">
                        <a:pos x="T0" y="T1"/>
                      </a:cxn>
                      <a:cxn ang="0">
                        <a:pos x="T2" y="T3"/>
                      </a:cxn>
                      <a:cxn ang="0">
                        <a:pos x="T4" y="T5"/>
                      </a:cxn>
                      <a:cxn ang="0">
                        <a:pos x="T6" y="T7"/>
                      </a:cxn>
                      <a:cxn ang="0">
                        <a:pos x="T8" y="T9"/>
                      </a:cxn>
                    </a:cxnLst>
                    <a:rect l="0" t="0" r="r" b="b"/>
                    <a:pathLst>
                      <a:path w="242" h="124">
                        <a:moveTo>
                          <a:pt x="0" y="83"/>
                        </a:moveTo>
                        <a:lnTo>
                          <a:pt x="228" y="0"/>
                        </a:lnTo>
                        <a:lnTo>
                          <a:pt x="242" y="39"/>
                        </a:lnTo>
                        <a:lnTo>
                          <a:pt x="14" y="124"/>
                        </a:lnTo>
                        <a:lnTo>
                          <a:pt x="0" y="8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03" name="Freeform 250">
                    <a:extLst>
                      <a:ext uri="{FF2B5EF4-FFF2-40B4-BE49-F238E27FC236}">
                        <a16:creationId xmlns:a16="http://schemas.microsoft.com/office/drawing/2014/main" id="{56E3263E-2D40-4315-963E-04FAA6492ACD}"/>
                      </a:ext>
                    </a:extLst>
                  </p:cNvPr>
                  <p:cNvSpPr>
                    <a:spLocks/>
                  </p:cNvSpPr>
                  <p:nvPr/>
                </p:nvSpPr>
                <p:spPr bwMode="auto">
                  <a:xfrm>
                    <a:off x="4611759" y="4243865"/>
                    <a:ext cx="116754" cy="62171"/>
                  </a:xfrm>
                  <a:custGeom>
                    <a:avLst/>
                    <a:gdLst>
                      <a:gd name="T0" fmla="*/ 0 w 242"/>
                      <a:gd name="T1" fmla="*/ 89 h 130"/>
                      <a:gd name="T2" fmla="*/ 227 w 242"/>
                      <a:gd name="T3" fmla="*/ 0 h 130"/>
                      <a:gd name="T4" fmla="*/ 242 w 242"/>
                      <a:gd name="T5" fmla="*/ 40 h 130"/>
                      <a:gd name="T6" fmla="*/ 16 w 242"/>
                      <a:gd name="T7" fmla="*/ 130 h 130"/>
                      <a:gd name="T8" fmla="*/ 0 w 242"/>
                      <a:gd name="T9" fmla="*/ 89 h 130"/>
                    </a:gdLst>
                    <a:ahLst/>
                    <a:cxnLst>
                      <a:cxn ang="0">
                        <a:pos x="T0" y="T1"/>
                      </a:cxn>
                      <a:cxn ang="0">
                        <a:pos x="T2" y="T3"/>
                      </a:cxn>
                      <a:cxn ang="0">
                        <a:pos x="T4" y="T5"/>
                      </a:cxn>
                      <a:cxn ang="0">
                        <a:pos x="T6" y="T7"/>
                      </a:cxn>
                      <a:cxn ang="0">
                        <a:pos x="T8" y="T9"/>
                      </a:cxn>
                    </a:cxnLst>
                    <a:rect l="0" t="0" r="r" b="b"/>
                    <a:pathLst>
                      <a:path w="242" h="130">
                        <a:moveTo>
                          <a:pt x="0" y="89"/>
                        </a:moveTo>
                        <a:lnTo>
                          <a:pt x="227" y="0"/>
                        </a:lnTo>
                        <a:lnTo>
                          <a:pt x="242" y="40"/>
                        </a:lnTo>
                        <a:lnTo>
                          <a:pt x="16" y="130"/>
                        </a:lnTo>
                        <a:lnTo>
                          <a:pt x="0" y="8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04" name="Freeform 251">
                    <a:extLst>
                      <a:ext uri="{FF2B5EF4-FFF2-40B4-BE49-F238E27FC236}">
                        <a16:creationId xmlns:a16="http://schemas.microsoft.com/office/drawing/2014/main" id="{75AD34AE-E81A-454B-9DA5-94690AB78E8D}"/>
                      </a:ext>
                    </a:extLst>
                  </p:cNvPr>
                  <p:cNvSpPr>
                    <a:spLocks/>
                  </p:cNvSpPr>
                  <p:nvPr/>
                </p:nvSpPr>
                <p:spPr bwMode="auto">
                  <a:xfrm>
                    <a:off x="4626173" y="4280602"/>
                    <a:ext cx="115312" cy="63584"/>
                  </a:xfrm>
                  <a:custGeom>
                    <a:avLst/>
                    <a:gdLst>
                      <a:gd name="T0" fmla="*/ 0 w 241"/>
                      <a:gd name="T1" fmla="*/ 96 h 136"/>
                      <a:gd name="T2" fmla="*/ 224 w 241"/>
                      <a:gd name="T3" fmla="*/ 0 h 136"/>
                      <a:gd name="T4" fmla="*/ 241 w 241"/>
                      <a:gd name="T5" fmla="*/ 40 h 136"/>
                      <a:gd name="T6" fmla="*/ 16 w 241"/>
                      <a:gd name="T7" fmla="*/ 136 h 136"/>
                      <a:gd name="T8" fmla="*/ 0 w 241"/>
                      <a:gd name="T9" fmla="*/ 96 h 136"/>
                    </a:gdLst>
                    <a:ahLst/>
                    <a:cxnLst>
                      <a:cxn ang="0">
                        <a:pos x="T0" y="T1"/>
                      </a:cxn>
                      <a:cxn ang="0">
                        <a:pos x="T2" y="T3"/>
                      </a:cxn>
                      <a:cxn ang="0">
                        <a:pos x="T4" y="T5"/>
                      </a:cxn>
                      <a:cxn ang="0">
                        <a:pos x="T6" y="T7"/>
                      </a:cxn>
                      <a:cxn ang="0">
                        <a:pos x="T8" y="T9"/>
                      </a:cxn>
                    </a:cxnLst>
                    <a:rect l="0" t="0" r="r" b="b"/>
                    <a:pathLst>
                      <a:path w="241" h="136">
                        <a:moveTo>
                          <a:pt x="0" y="96"/>
                        </a:moveTo>
                        <a:lnTo>
                          <a:pt x="224" y="0"/>
                        </a:lnTo>
                        <a:lnTo>
                          <a:pt x="241" y="40"/>
                        </a:lnTo>
                        <a:lnTo>
                          <a:pt x="16" y="136"/>
                        </a:lnTo>
                        <a:lnTo>
                          <a:pt x="0" y="9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05" name="Freeform 252">
                    <a:extLst>
                      <a:ext uri="{FF2B5EF4-FFF2-40B4-BE49-F238E27FC236}">
                        <a16:creationId xmlns:a16="http://schemas.microsoft.com/office/drawing/2014/main" id="{5905961A-4483-441A-AD7F-2A3DDA3EC447}"/>
                      </a:ext>
                    </a:extLst>
                  </p:cNvPr>
                  <p:cNvSpPr>
                    <a:spLocks/>
                  </p:cNvSpPr>
                  <p:nvPr/>
                </p:nvSpPr>
                <p:spPr bwMode="auto">
                  <a:xfrm>
                    <a:off x="4642029" y="4315926"/>
                    <a:ext cx="113871" cy="66410"/>
                  </a:xfrm>
                  <a:custGeom>
                    <a:avLst/>
                    <a:gdLst>
                      <a:gd name="T0" fmla="*/ 0 w 239"/>
                      <a:gd name="T1" fmla="*/ 101 h 141"/>
                      <a:gd name="T2" fmla="*/ 221 w 239"/>
                      <a:gd name="T3" fmla="*/ 0 h 141"/>
                      <a:gd name="T4" fmla="*/ 239 w 239"/>
                      <a:gd name="T5" fmla="*/ 39 h 141"/>
                      <a:gd name="T6" fmla="*/ 18 w 239"/>
                      <a:gd name="T7" fmla="*/ 141 h 141"/>
                      <a:gd name="T8" fmla="*/ 0 w 239"/>
                      <a:gd name="T9" fmla="*/ 101 h 141"/>
                    </a:gdLst>
                    <a:ahLst/>
                    <a:cxnLst>
                      <a:cxn ang="0">
                        <a:pos x="T0" y="T1"/>
                      </a:cxn>
                      <a:cxn ang="0">
                        <a:pos x="T2" y="T3"/>
                      </a:cxn>
                      <a:cxn ang="0">
                        <a:pos x="T4" y="T5"/>
                      </a:cxn>
                      <a:cxn ang="0">
                        <a:pos x="T6" y="T7"/>
                      </a:cxn>
                      <a:cxn ang="0">
                        <a:pos x="T8" y="T9"/>
                      </a:cxn>
                    </a:cxnLst>
                    <a:rect l="0" t="0" r="r" b="b"/>
                    <a:pathLst>
                      <a:path w="239" h="141">
                        <a:moveTo>
                          <a:pt x="0" y="101"/>
                        </a:moveTo>
                        <a:lnTo>
                          <a:pt x="221" y="0"/>
                        </a:lnTo>
                        <a:lnTo>
                          <a:pt x="239" y="39"/>
                        </a:lnTo>
                        <a:lnTo>
                          <a:pt x="18" y="141"/>
                        </a:lnTo>
                        <a:lnTo>
                          <a:pt x="0" y="10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06" name="Freeform 253">
                    <a:extLst>
                      <a:ext uri="{FF2B5EF4-FFF2-40B4-BE49-F238E27FC236}">
                        <a16:creationId xmlns:a16="http://schemas.microsoft.com/office/drawing/2014/main" id="{7247A95B-36F0-4C78-AF90-9226CECEE8BF}"/>
                      </a:ext>
                    </a:extLst>
                  </p:cNvPr>
                  <p:cNvSpPr>
                    <a:spLocks/>
                  </p:cNvSpPr>
                  <p:nvPr/>
                </p:nvSpPr>
                <p:spPr bwMode="auto">
                  <a:xfrm>
                    <a:off x="4657884" y="4351251"/>
                    <a:ext cx="113871" cy="69236"/>
                  </a:xfrm>
                  <a:custGeom>
                    <a:avLst/>
                    <a:gdLst>
                      <a:gd name="T0" fmla="*/ 0 w 237"/>
                      <a:gd name="T1" fmla="*/ 108 h 147"/>
                      <a:gd name="T2" fmla="*/ 218 w 237"/>
                      <a:gd name="T3" fmla="*/ 0 h 147"/>
                      <a:gd name="T4" fmla="*/ 237 w 237"/>
                      <a:gd name="T5" fmla="*/ 40 h 147"/>
                      <a:gd name="T6" fmla="*/ 18 w 237"/>
                      <a:gd name="T7" fmla="*/ 147 h 147"/>
                      <a:gd name="T8" fmla="*/ 0 w 237"/>
                      <a:gd name="T9" fmla="*/ 108 h 147"/>
                    </a:gdLst>
                    <a:ahLst/>
                    <a:cxnLst>
                      <a:cxn ang="0">
                        <a:pos x="T0" y="T1"/>
                      </a:cxn>
                      <a:cxn ang="0">
                        <a:pos x="T2" y="T3"/>
                      </a:cxn>
                      <a:cxn ang="0">
                        <a:pos x="T4" y="T5"/>
                      </a:cxn>
                      <a:cxn ang="0">
                        <a:pos x="T6" y="T7"/>
                      </a:cxn>
                      <a:cxn ang="0">
                        <a:pos x="T8" y="T9"/>
                      </a:cxn>
                    </a:cxnLst>
                    <a:rect l="0" t="0" r="r" b="b"/>
                    <a:pathLst>
                      <a:path w="237" h="147">
                        <a:moveTo>
                          <a:pt x="0" y="108"/>
                        </a:moveTo>
                        <a:lnTo>
                          <a:pt x="218" y="0"/>
                        </a:lnTo>
                        <a:lnTo>
                          <a:pt x="237" y="40"/>
                        </a:lnTo>
                        <a:lnTo>
                          <a:pt x="18" y="147"/>
                        </a:lnTo>
                        <a:lnTo>
                          <a:pt x="0" y="10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07" name="Freeform 254">
                    <a:extLst>
                      <a:ext uri="{FF2B5EF4-FFF2-40B4-BE49-F238E27FC236}">
                        <a16:creationId xmlns:a16="http://schemas.microsoft.com/office/drawing/2014/main" id="{7CB69327-C83D-4603-B366-B0DC04EC7CBA}"/>
                      </a:ext>
                    </a:extLst>
                  </p:cNvPr>
                  <p:cNvSpPr>
                    <a:spLocks/>
                  </p:cNvSpPr>
                  <p:nvPr/>
                </p:nvSpPr>
                <p:spPr bwMode="auto">
                  <a:xfrm>
                    <a:off x="4675181" y="4385162"/>
                    <a:ext cx="113871" cy="72062"/>
                  </a:xfrm>
                  <a:custGeom>
                    <a:avLst/>
                    <a:gdLst>
                      <a:gd name="T0" fmla="*/ 0 w 236"/>
                      <a:gd name="T1" fmla="*/ 113 h 152"/>
                      <a:gd name="T2" fmla="*/ 215 w 236"/>
                      <a:gd name="T3" fmla="*/ 0 h 152"/>
                      <a:gd name="T4" fmla="*/ 236 w 236"/>
                      <a:gd name="T5" fmla="*/ 39 h 152"/>
                      <a:gd name="T6" fmla="*/ 19 w 236"/>
                      <a:gd name="T7" fmla="*/ 152 h 152"/>
                      <a:gd name="T8" fmla="*/ 0 w 236"/>
                      <a:gd name="T9" fmla="*/ 113 h 152"/>
                    </a:gdLst>
                    <a:ahLst/>
                    <a:cxnLst>
                      <a:cxn ang="0">
                        <a:pos x="T0" y="T1"/>
                      </a:cxn>
                      <a:cxn ang="0">
                        <a:pos x="T2" y="T3"/>
                      </a:cxn>
                      <a:cxn ang="0">
                        <a:pos x="T4" y="T5"/>
                      </a:cxn>
                      <a:cxn ang="0">
                        <a:pos x="T6" y="T7"/>
                      </a:cxn>
                      <a:cxn ang="0">
                        <a:pos x="T8" y="T9"/>
                      </a:cxn>
                    </a:cxnLst>
                    <a:rect l="0" t="0" r="r" b="b"/>
                    <a:pathLst>
                      <a:path w="236" h="152">
                        <a:moveTo>
                          <a:pt x="0" y="113"/>
                        </a:moveTo>
                        <a:lnTo>
                          <a:pt x="215" y="0"/>
                        </a:lnTo>
                        <a:lnTo>
                          <a:pt x="236" y="39"/>
                        </a:lnTo>
                        <a:lnTo>
                          <a:pt x="19" y="152"/>
                        </a:lnTo>
                        <a:lnTo>
                          <a:pt x="0" y="11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08" name="Freeform 255">
                    <a:extLst>
                      <a:ext uri="{FF2B5EF4-FFF2-40B4-BE49-F238E27FC236}">
                        <a16:creationId xmlns:a16="http://schemas.microsoft.com/office/drawing/2014/main" id="{24BB38E8-4D20-4E12-A4CD-194FDE4383EE}"/>
                      </a:ext>
                    </a:extLst>
                  </p:cNvPr>
                  <p:cNvSpPr>
                    <a:spLocks/>
                  </p:cNvSpPr>
                  <p:nvPr/>
                </p:nvSpPr>
                <p:spPr bwMode="auto">
                  <a:xfrm>
                    <a:off x="4693920" y="4420486"/>
                    <a:ext cx="112430" cy="73475"/>
                  </a:xfrm>
                  <a:custGeom>
                    <a:avLst/>
                    <a:gdLst>
                      <a:gd name="T0" fmla="*/ 0 w 233"/>
                      <a:gd name="T1" fmla="*/ 120 h 157"/>
                      <a:gd name="T2" fmla="*/ 212 w 233"/>
                      <a:gd name="T3" fmla="*/ 0 h 157"/>
                      <a:gd name="T4" fmla="*/ 233 w 233"/>
                      <a:gd name="T5" fmla="*/ 39 h 157"/>
                      <a:gd name="T6" fmla="*/ 20 w 233"/>
                      <a:gd name="T7" fmla="*/ 157 h 157"/>
                      <a:gd name="T8" fmla="*/ 0 w 233"/>
                      <a:gd name="T9" fmla="*/ 120 h 157"/>
                    </a:gdLst>
                    <a:ahLst/>
                    <a:cxnLst>
                      <a:cxn ang="0">
                        <a:pos x="T0" y="T1"/>
                      </a:cxn>
                      <a:cxn ang="0">
                        <a:pos x="T2" y="T3"/>
                      </a:cxn>
                      <a:cxn ang="0">
                        <a:pos x="T4" y="T5"/>
                      </a:cxn>
                      <a:cxn ang="0">
                        <a:pos x="T6" y="T7"/>
                      </a:cxn>
                      <a:cxn ang="0">
                        <a:pos x="T8" y="T9"/>
                      </a:cxn>
                    </a:cxnLst>
                    <a:rect l="0" t="0" r="r" b="b"/>
                    <a:pathLst>
                      <a:path w="233" h="157">
                        <a:moveTo>
                          <a:pt x="0" y="120"/>
                        </a:moveTo>
                        <a:lnTo>
                          <a:pt x="212" y="0"/>
                        </a:lnTo>
                        <a:lnTo>
                          <a:pt x="233" y="39"/>
                        </a:lnTo>
                        <a:lnTo>
                          <a:pt x="20" y="157"/>
                        </a:lnTo>
                        <a:lnTo>
                          <a:pt x="0" y="12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09" name="Freeform 256">
                    <a:extLst>
                      <a:ext uri="{FF2B5EF4-FFF2-40B4-BE49-F238E27FC236}">
                        <a16:creationId xmlns:a16="http://schemas.microsoft.com/office/drawing/2014/main" id="{46AAB009-C474-4F1D-B764-602727B63E45}"/>
                      </a:ext>
                    </a:extLst>
                  </p:cNvPr>
                  <p:cNvSpPr>
                    <a:spLocks/>
                  </p:cNvSpPr>
                  <p:nvPr/>
                </p:nvSpPr>
                <p:spPr bwMode="auto">
                  <a:xfrm>
                    <a:off x="4712657" y="4454397"/>
                    <a:ext cx="110989" cy="76301"/>
                  </a:xfrm>
                  <a:custGeom>
                    <a:avLst/>
                    <a:gdLst>
                      <a:gd name="T0" fmla="*/ 0 w 231"/>
                      <a:gd name="T1" fmla="*/ 125 h 162"/>
                      <a:gd name="T2" fmla="*/ 211 w 231"/>
                      <a:gd name="T3" fmla="*/ 0 h 162"/>
                      <a:gd name="T4" fmla="*/ 231 w 231"/>
                      <a:gd name="T5" fmla="*/ 37 h 162"/>
                      <a:gd name="T6" fmla="*/ 22 w 231"/>
                      <a:gd name="T7" fmla="*/ 162 h 162"/>
                      <a:gd name="T8" fmla="*/ 0 w 231"/>
                      <a:gd name="T9" fmla="*/ 125 h 162"/>
                    </a:gdLst>
                    <a:ahLst/>
                    <a:cxnLst>
                      <a:cxn ang="0">
                        <a:pos x="T0" y="T1"/>
                      </a:cxn>
                      <a:cxn ang="0">
                        <a:pos x="T2" y="T3"/>
                      </a:cxn>
                      <a:cxn ang="0">
                        <a:pos x="T4" y="T5"/>
                      </a:cxn>
                      <a:cxn ang="0">
                        <a:pos x="T6" y="T7"/>
                      </a:cxn>
                      <a:cxn ang="0">
                        <a:pos x="T8" y="T9"/>
                      </a:cxn>
                    </a:cxnLst>
                    <a:rect l="0" t="0" r="r" b="b"/>
                    <a:pathLst>
                      <a:path w="231" h="162">
                        <a:moveTo>
                          <a:pt x="0" y="125"/>
                        </a:moveTo>
                        <a:lnTo>
                          <a:pt x="211" y="0"/>
                        </a:lnTo>
                        <a:lnTo>
                          <a:pt x="231" y="37"/>
                        </a:lnTo>
                        <a:lnTo>
                          <a:pt x="22" y="162"/>
                        </a:lnTo>
                        <a:lnTo>
                          <a:pt x="0" y="12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10" name="Freeform 257">
                    <a:extLst>
                      <a:ext uri="{FF2B5EF4-FFF2-40B4-BE49-F238E27FC236}">
                        <a16:creationId xmlns:a16="http://schemas.microsoft.com/office/drawing/2014/main" id="{9ED0E281-A54A-41A0-9FE5-7B65F6E8CD16}"/>
                      </a:ext>
                    </a:extLst>
                  </p:cNvPr>
                  <p:cNvSpPr>
                    <a:spLocks/>
                  </p:cNvSpPr>
                  <p:nvPr/>
                </p:nvSpPr>
                <p:spPr bwMode="auto">
                  <a:xfrm>
                    <a:off x="4732837" y="4486896"/>
                    <a:ext cx="109547" cy="79126"/>
                  </a:xfrm>
                  <a:custGeom>
                    <a:avLst/>
                    <a:gdLst>
                      <a:gd name="T0" fmla="*/ 0 w 228"/>
                      <a:gd name="T1" fmla="*/ 130 h 168"/>
                      <a:gd name="T2" fmla="*/ 206 w 228"/>
                      <a:gd name="T3" fmla="*/ 0 h 168"/>
                      <a:gd name="T4" fmla="*/ 228 w 228"/>
                      <a:gd name="T5" fmla="*/ 37 h 168"/>
                      <a:gd name="T6" fmla="*/ 23 w 228"/>
                      <a:gd name="T7" fmla="*/ 168 h 168"/>
                      <a:gd name="T8" fmla="*/ 0 w 228"/>
                      <a:gd name="T9" fmla="*/ 130 h 168"/>
                    </a:gdLst>
                    <a:ahLst/>
                    <a:cxnLst>
                      <a:cxn ang="0">
                        <a:pos x="T0" y="T1"/>
                      </a:cxn>
                      <a:cxn ang="0">
                        <a:pos x="T2" y="T3"/>
                      </a:cxn>
                      <a:cxn ang="0">
                        <a:pos x="T4" y="T5"/>
                      </a:cxn>
                      <a:cxn ang="0">
                        <a:pos x="T6" y="T7"/>
                      </a:cxn>
                      <a:cxn ang="0">
                        <a:pos x="T8" y="T9"/>
                      </a:cxn>
                    </a:cxnLst>
                    <a:rect l="0" t="0" r="r" b="b"/>
                    <a:pathLst>
                      <a:path w="228" h="168">
                        <a:moveTo>
                          <a:pt x="0" y="130"/>
                        </a:moveTo>
                        <a:lnTo>
                          <a:pt x="206" y="0"/>
                        </a:lnTo>
                        <a:lnTo>
                          <a:pt x="228" y="37"/>
                        </a:lnTo>
                        <a:lnTo>
                          <a:pt x="23" y="168"/>
                        </a:lnTo>
                        <a:lnTo>
                          <a:pt x="0" y="13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11" name="Freeform 258">
                    <a:extLst>
                      <a:ext uri="{FF2B5EF4-FFF2-40B4-BE49-F238E27FC236}">
                        <a16:creationId xmlns:a16="http://schemas.microsoft.com/office/drawing/2014/main" id="{8F1391FA-B668-4AF2-B0DA-39462ED464D8}"/>
                      </a:ext>
                    </a:extLst>
                  </p:cNvPr>
                  <p:cNvSpPr>
                    <a:spLocks/>
                  </p:cNvSpPr>
                  <p:nvPr/>
                </p:nvSpPr>
                <p:spPr bwMode="auto">
                  <a:xfrm>
                    <a:off x="4754459" y="4520808"/>
                    <a:ext cx="108106" cy="80540"/>
                  </a:xfrm>
                  <a:custGeom>
                    <a:avLst/>
                    <a:gdLst>
                      <a:gd name="T0" fmla="*/ 0 w 227"/>
                      <a:gd name="T1" fmla="*/ 136 h 172"/>
                      <a:gd name="T2" fmla="*/ 204 w 227"/>
                      <a:gd name="T3" fmla="*/ 0 h 172"/>
                      <a:gd name="T4" fmla="*/ 227 w 227"/>
                      <a:gd name="T5" fmla="*/ 36 h 172"/>
                      <a:gd name="T6" fmla="*/ 25 w 227"/>
                      <a:gd name="T7" fmla="*/ 172 h 172"/>
                      <a:gd name="T8" fmla="*/ 0 w 227"/>
                      <a:gd name="T9" fmla="*/ 136 h 172"/>
                    </a:gdLst>
                    <a:ahLst/>
                    <a:cxnLst>
                      <a:cxn ang="0">
                        <a:pos x="T0" y="T1"/>
                      </a:cxn>
                      <a:cxn ang="0">
                        <a:pos x="T2" y="T3"/>
                      </a:cxn>
                      <a:cxn ang="0">
                        <a:pos x="T4" y="T5"/>
                      </a:cxn>
                      <a:cxn ang="0">
                        <a:pos x="T6" y="T7"/>
                      </a:cxn>
                      <a:cxn ang="0">
                        <a:pos x="T8" y="T9"/>
                      </a:cxn>
                    </a:cxnLst>
                    <a:rect l="0" t="0" r="r" b="b"/>
                    <a:pathLst>
                      <a:path w="227" h="172">
                        <a:moveTo>
                          <a:pt x="0" y="136"/>
                        </a:moveTo>
                        <a:lnTo>
                          <a:pt x="204" y="0"/>
                        </a:lnTo>
                        <a:lnTo>
                          <a:pt x="227" y="36"/>
                        </a:lnTo>
                        <a:lnTo>
                          <a:pt x="25" y="172"/>
                        </a:lnTo>
                        <a:lnTo>
                          <a:pt x="0" y="13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12" name="Freeform 259">
                    <a:extLst>
                      <a:ext uri="{FF2B5EF4-FFF2-40B4-BE49-F238E27FC236}">
                        <a16:creationId xmlns:a16="http://schemas.microsoft.com/office/drawing/2014/main" id="{6A267082-D58B-4C43-A0E0-7040422234CA}"/>
                      </a:ext>
                    </a:extLst>
                  </p:cNvPr>
                  <p:cNvSpPr>
                    <a:spLocks/>
                  </p:cNvSpPr>
                  <p:nvPr/>
                </p:nvSpPr>
                <p:spPr bwMode="auto">
                  <a:xfrm>
                    <a:off x="4776079" y="4553306"/>
                    <a:ext cx="108106" cy="81952"/>
                  </a:xfrm>
                  <a:custGeom>
                    <a:avLst/>
                    <a:gdLst>
                      <a:gd name="T0" fmla="*/ 0 w 225"/>
                      <a:gd name="T1" fmla="*/ 140 h 176"/>
                      <a:gd name="T2" fmla="*/ 200 w 225"/>
                      <a:gd name="T3" fmla="*/ 0 h 176"/>
                      <a:gd name="T4" fmla="*/ 225 w 225"/>
                      <a:gd name="T5" fmla="*/ 36 h 176"/>
                      <a:gd name="T6" fmla="*/ 25 w 225"/>
                      <a:gd name="T7" fmla="*/ 176 h 176"/>
                      <a:gd name="T8" fmla="*/ 0 w 225"/>
                      <a:gd name="T9" fmla="*/ 140 h 176"/>
                    </a:gdLst>
                    <a:ahLst/>
                    <a:cxnLst>
                      <a:cxn ang="0">
                        <a:pos x="T0" y="T1"/>
                      </a:cxn>
                      <a:cxn ang="0">
                        <a:pos x="T2" y="T3"/>
                      </a:cxn>
                      <a:cxn ang="0">
                        <a:pos x="T4" y="T5"/>
                      </a:cxn>
                      <a:cxn ang="0">
                        <a:pos x="T6" y="T7"/>
                      </a:cxn>
                      <a:cxn ang="0">
                        <a:pos x="T8" y="T9"/>
                      </a:cxn>
                    </a:cxnLst>
                    <a:rect l="0" t="0" r="r" b="b"/>
                    <a:pathLst>
                      <a:path w="225" h="176">
                        <a:moveTo>
                          <a:pt x="0" y="140"/>
                        </a:moveTo>
                        <a:lnTo>
                          <a:pt x="200" y="0"/>
                        </a:lnTo>
                        <a:lnTo>
                          <a:pt x="225" y="36"/>
                        </a:lnTo>
                        <a:lnTo>
                          <a:pt x="25" y="176"/>
                        </a:lnTo>
                        <a:lnTo>
                          <a:pt x="0" y="14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13" name="Freeform 260">
                    <a:extLst>
                      <a:ext uri="{FF2B5EF4-FFF2-40B4-BE49-F238E27FC236}">
                        <a16:creationId xmlns:a16="http://schemas.microsoft.com/office/drawing/2014/main" id="{02F0DE81-274B-4482-A2F2-C9F3BD77B337}"/>
                      </a:ext>
                    </a:extLst>
                  </p:cNvPr>
                  <p:cNvSpPr>
                    <a:spLocks/>
                  </p:cNvSpPr>
                  <p:nvPr/>
                </p:nvSpPr>
                <p:spPr bwMode="auto">
                  <a:xfrm>
                    <a:off x="4799142" y="4584391"/>
                    <a:ext cx="106664" cy="86192"/>
                  </a:xfrm>
                  <a:custGeom>
                    <a:avLst/>
                    <a:gdLst>
                      <a:gd name="T0" fmla="*/ 0 w 220"/>
                      <a:gd name="T1" fmla="*/ 146 h 182"/>
                      <a:gd name="T2" fmla="*/ 195 w 220"/>
                      <a:gd name="T3" fmla="*/ 0 h 182"/>
                      <a:gd name="T4" fmla="*/ 220 w 220"/>
                      <a:gd name="T5" fmla="*/ 36 h 182"/>
                      <a:gd name="T6" fmla="*/ 24 w 220"/>
                      <a:gd name="T7" fmla="*/ 182 h 182"/>
                      <a:gd name="T8" fmla="*/ 0 w 220"/>
                      <a:gd name="T9" fmla="*/ 146 h 182"/>
                    </a:gdLst>
                    <a:ahLst/>
                    <a:cxnLst>
                      <a:cxn ang="0">
                        <a:pos x="T0" y="T1"/>
                      </a:cxn>
                      <a:cxn ang="0">
                        <a:pos x="T2" y="T3"/>
                      </a:cxn>
                      <a:cxn ang="0">
                        <a:pos x="T4" y="T5"/>
                      </a:cxn>
                      <a:cxn ang="0">
                        <a:pos x="T6" y="T7"/>
                      </a:cxn>
                      <a:cxn ang="0">
                        <a:pos x="T8" y="T9"/>
                      </a:cxn>
                    </a:cxnLst>
                    <a:rect l="0" t="0" r="r" b="b"/>
                    <a:pathLst>
                      <a:path w="220" h="182">
                        <a:moveTo>
                          <a:pt x="0" y="146"/>
                        </a:moveTo>
                        <a:lnTo>
                          <a:pt x="195" y="0"/>
                        </a:lnTo>
                        <a:lnTo>
                          <a:pt x="220" y="36"/>
                        </a:lnTo>
                        <a:lnTo>
                          <a:pt x="24" y="182"/>
                        </a:lnTo>
                        <a:lnTo>
                          <a:pt x="0" y="1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14" name="Freeform 261">
                    <a:extLst>
                      <a:ext uri="{FF2B5EF4-FFF2-40B4-BE49-F238E27FC236}">
                        <a16:creationId xmlns:a16="http://schemas.microsoft.com/office/drawing/2014/main" id="{AE4C4F2A-F707-4602-89FF-502EF55E58C6}"/>
                      </a:ext>
                    </a:extLst>
                  </p:cNvPr>
                  <p:cNvSpPr>
                    <a:spLocks/>
                  </p:cNvSpPr>
                  <p:nvPr/>
                </p:nvSpPr>
                <p:spPr bwMode="auto">
                  <a:xfrm>
                    <a:off x="4823646" y="4615476"/>
                    <a:ext cx="105223" cy="87604"/>
                  </a:xfrm>
                  <a:custGeom>
                    <a:avLst/>
                    <a:gdLst>
                      <a:gd name="T0" fmla="*/ 0 w 218"/>
                      <a:gd name="T1" fmla="*/ 151 h 186"/>
                      <a:gd name="T2" fmla="*/ 191 w 218"/>
                      <a:gd name="T3" fmla="*/ 0 h 186"/>
                      <a:gd name="T4" fmla="*/ 218 w 218"/>
                      <a:gd name="T5" fmla="*/ 34 h 186"/>
                      <a:gd name="T6" fmla="*/ 26 w 218"/>
                      <a:gd name="T7" fmla="*/ 186 h 186"/>
                      <a:gd name="T8" fmla="*/ 0 w 218"/>
                      <a:gd name="T9" fmla="*/ 151 h 186"/>
                    </a:gdLst>
                    <a:ahLst/>
                    <a:cxnLst>
                      <a:cxn ang="0">
                        <a:pos x="T0" y="T1"/>
                      </a:cxn>
                      <a:cxn ang="0">
                        <a:pos x="T2" y="T3"/>
                      </a:cxn>
                      <a:cxn ang="0">
                        <a:pos x="T4" y="T5"/>
                      </a:cxn>
                      <a:cxn ang="0">
                        <a:pos x="T6" y="T7"/>
                      </a:cxn>
                      <a:cxn ang="0">
                        <a:pos x="T8" y="T9"/>
                      </a:cxn>
                    </a:cxnLst>
                    <a:rect l="0" t="0" r="r" b="b"/>
                    <a:pathLst>
                      <a:path w="218" h="186">
                        <a:moveTo>
                          <a:pt x="0" y="151"/>
                        </a:moveTo>
                        <a:lnTo>
                          <a:pt x="191" y="0"/>
                        </a:lnTo>
                        <a:lnTo>
                          <a:pt x="218" y="34"/>
                        </a:lnTo>
                        <a:lnTo>
                          <a:pt x="26" y="186"/>
                        </a:lnTo>
                        <a:lnTo>
                          <a:pt x="0" y="15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15" name="Freeform 262">
                    <a:extLst>
                      <a:ext uri="{FF2B5EF4-FFF2-40B4-BE49-F238E27FC236}">
                        <a16:creationId xmlns:a16="http://schemas.microsoft.com/office/drawing/2014/main" id="{41CC1B00-B9E6-4A3C-90A6-17A30CE190BE}"/>
                      </a:ext>
                    </a:extLst>
                  </p:cNvPr>
                  <p:cNvSpPr>
                    <a:spLocks/>
                  </p:cNvSpPr>
                  <p:nvPr/>
                </p:nvSpPr>
                <p:spPr bwMode="auto">
                  <a:xfrm>
                    <a:off x="4848149" y="4646562"/>
                    <a:ext cx="102340" cy="89018"/>
                  </a:xfrm>
                  <a:custGeom>
                    <a:avLst/>
                    <a:gdLst>
                      <a:gd name="T0" fmla="*/ 0 w 214"/>
                      <a:gd name="T1" fmla="*/ 156 h 190"/>
                      <a:gd name="T2" fmla="*/ 187 w 214"/>
                      <a:gd name="T3" fmla="*/ 0 h 190"/>
                      <a:gd name="T4" fmla="*/ 214 w 214"/>
                      <a:gd name="T5" fmla="*/ 33 h 190"/>
                      <a:gd name="T6" fmla="*/ 27 w 214"/>
                      <a:gd name="T7" fmla="*/ 190 h 190"/>
                      <a:gd name="T8" fmla="*/ 0 w 214"/>
                      <a:gd name="T9" fmla="*/ 156 h 190"/>
                    </a:gdLst>
                    <a:ahLst/>
                    <a:cxnLst>
                      <a:cxn ang="0">
                        <a:pos x="T0" y="T1"/>
                      </a:cxn>
                      <a:cxn ang="0">
                        <a:pos x="T2" y="T3"/>
                      </a:cxn>
                      <a:cxn ang="0">
                        <a:pos x="T4" y="T5"/>
                      </a:cxn>
                      <a:cxn ang="0">
                        <a:pos x="T6" y="T7"/>
                      </a:cxn>
                      <a:cxn ang="0">
                        <a:pos x="T8" y="T9"/>
                      </a:cxn>
                    </a:cxnLst>
                    <a:rect l="0" t="0" r="r" b="b"/>
                    <a:pathLst>
                      <a:path w="214" h="190">
                        <a:moveTo>
                          <a:pt x="0" y="156"/>
                        </a:moveTo>
                        <a:lnTo>
                          <a:pt x="187" y="0"/>
                        </a:lnTo>
                        <a:lnTo>
                          <a:pt x="214" y="33"/>
                        </a:lnTo>
                        <a:lnTo>
                          <a:pt x="27" y="190"/>
                        </a:lnTo>
                        <a:lnTo>
                          <a:pt x="0" y="15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16" name="Freeform 69">
                    <a:extLst>
                      <a:ext uri="{FF2B5EF4-FFF2-40B4-BE49-F238E27FC236}">
                        <a16:creationId xmlns:a16="http://schemas.microsoft.com/office/drawing/2014/main" id="{221C420F-1625-4A3E-8B88-9AA1369344CE}"/>
                      </a:ext>
                    </a:extLst>
                  </p:cNvPr>
                  <p:cNvSpPr>
                    <a:spLocks/>
                  </p:cNvSpPr>
                  <p:nvPr/>
                </p:nvSpPr>
                <p:spPr bwMode="auto">
                  <a:xfrm>
                    <a:off x="5385794" y="5060563"/>
                    <a:ext cx="67746" cy="113038"/>
                  </a:xfrm>
                  <a:custGeom>
                    <a:avLst/>
                    <a:gdLst>
                      <a:gd name="T0" fmla="*/ 0 w 142"/>
                      <a:gd name="T1" fmla="*/ 223 h 241"/>
                      <a:gd name="T2" fmla="*/ 103 w 142"/>
                      <a:gd name="T3" fmla="*/ 0 h 241"/>
                      <a:gd name="T4" fmla="*/ 142 w 142"/>
                      <a:gd name="T5" fmla="*/ 18 h 241"/>
                      <a:gd name="T6" fmla="*/ 38 w 142"/>
                      <a:gd name="T7" fmla="*/ 241 h 241"/>
                      <a:gd name="T8" fmla="*/ 0 w 142"/>
                      <a:gd name="T9" fmla="*/ 223 h 241"/>
                    </a:gdLst>
                    <a:ahLst/>
                    <a:cxnLst>
                      <a:cxn ang="0">
                        <a:pos x="T0" y="T1"/>
                      </a:cxn>
                      <a:cxn ang="0">
                        <a:pos x="T2" y="T3"/>
                      </a:cxn>
                      <a:cxn ang="0">
                        <a:pos x="T4" y="T5"/>
                      </a:cxn>
                      <a:cxn ang="0">
                        <a:pos x="T6" y="T7"/>
                      </a:cxn>
                      <a:cxn ang="0">
                        <a:pos x="T8" y="T9"/>
                      </a:cxn>
                    </a:cxnLst>
                    <a:rect l="0" t="0" r="r" b="b"/>
                    <a:pathLst>
                      <a:path w="142" h="241">
                        <a:moveTo>
                          <a:pt x="0" y="223"/>
                        </a:moveTo>
                        <a:lnTo>
                          <a:pt x="103" y="0"/>
                        </a:lnTo>
                        <a:lnTo>
                          <a:pt x="142" y="18"/>
                        </a:lnTo>
                        <a:lnTo>
                          <a:pt x="38" y="241"/>
                        </a:lnTo>
                        <a:lnTo>
                          <a:pt x="0" y="22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17" name="Freeform 70">
                    <a:extLst>
                      <a:ext uri="{FF2B5EF4-FFF2-40B4-BE49-F238E27FC236}">
                        <a16:creationId xmlns:a16="http://schemas.microsoft.com/office/drawing/2014/main" id="{7C1576DA-7663-46AA-BC27-681FAFF3394E}"/>
                      </a:ext>
                    </a:extLst>
                  </p:cNvPr>
                  <p:cNvSpPr>
                    <a:spLocks/>
                  </p:cNvSpPr>
                  <p:nvPr/>
                </p:nvSpPr>
                <p:spPr bwMode="auto">
                  <a:xfrm>
                    <a:off x="5421829" y="5077519"/>
                    <a:ext cx="66305" cy="114451"/>
                  </a:xfrm>
                  <a:custGeom>
                    <a:avLst/>
                    <a:gdLst>
                      <a:gd name="T0" fmla="*/ 0 w 137"/>
                      <a:gd name="T1" fmla="*/ 226 h 244"/>
                      <a:gd name="T2" fmla="*/ 97 w 137"/>
                      <a:gd name="T3" fmla="*/ 0 h 244"/>
                      <a:gd name="T4" fmla="*/ 137 w 137"/>
                      <a:gd name="T5" fmla="*/ 17 h 244"/>
                      <a:gd name="T6" fmla="*/ 39 w 137"/>
                      <a:gd name="T7" fmla="*/ 244 h 244"/>
                      <a:gd name="T8" fmla="*/ 0 w 137"/>
                      <a:gd name="T9" fmla="*/ 226 h 244"/>
                    </a:gdLst>
                    <a:ahLst/>
                    <a:cxnLst>
                      <a:cxn ang="0">
                        <a:pos x="T0" y="T1"/>
                      </a:cxn>
                      <a:cxn ang="0">
                        <a:pos x="T2" y="T3"/>
                      </a:cxn>
                      <a:cxn ang="0">
                        <a:pos x="T4" y="T5"/>
                      </a:cxn>
                      <a:cxn ang="0">
                        <a:pos x="T6" y="T7"/>
                      </a:cxn>
                      <a:cxn ang="0">
                        <a:pos x="T8" y="T9"/>
                      </a:cxn>
                    </a:cxnLst>
                    <a:rect l="0" t="0" r="r" b="b"/>
                    <a:pathLst>
                      <a:path w="137" h="244">
                        <a:moveTo>
                          <a:pt x="0" y="226"/>
                        </a:moveTo>
                        <a:lnTo>
                          <a:pt x="97" y="0"/>
                        </a:lnTo>
                        <a:lnTo>
                          <a:pt x="137" y="17"/>
                        </a:lnTo>
                        <a:lnTo>
                          <a:pt x="39" y="244"/>
                        </a:lnTo>
                        <a:lnTo>
                          <a:pt x="0" y="22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18" name="Freeform 71">
                    <a:extLst>
                      <a:ext uri="{FF2B5EF4-FFF2-40B4-BE49-F238E27FC236}">
                        <a16:creationId xmlns:a16="http://schemas.microsoft.com/office/drawing/2014/main" id="{DF915B92-017D-4BC5-B1D5-750115B04D7D}"/>
                      </a:ext>
                    </a:extLst>
                  </p:cNvPr>
                  <p:cNvSpPr>
                    <a:spLocks/>
                  </p:cNvSpPr>
                  <p:nvPr/>
                </p:nvSpPr>
                <p:spPr bwMode="auto">
                  <a:xfrm>
                    <a:off x="5459306" y="5093062"/>
                    <a:ext cx="63422" cy="115864"/>
                  </a:xfrm>
                  <a:custGeom>
                    <a:avLst/>
                    <a:gdLst>
                      <a:gd name="T0" fmla="*/ 0 w 132"/>
                      <a:gd name="T1" fmla="*/ 230 h 245"/>
                      <a:gd name="T2" fmla="*/ 92 w 132"/>
                      <a:gd name="T3" fmla="*/ 0 h 245"/>
                      <a:gd name="T4" fmla="*/ 132 w 132"/>
                      <a:gd name="T5" fmla="*/ 17 h 245"/>
                      <a:gd name="T6" fmla="*/ 39 w 132"/>
                      <a:gd name="T7" fmla="*/ 245 h 245"/>
                      <a:gd name="T8" fmla="*/ 0 w 132"/>
                      <a:gd name="T9" fmla="*/ 230 h 245"/>
                    </a:gdLst>
                    <a:ahLst/>
                    <a:cxnLst>
                      <a:cxn ang="0">
                        <a:pos x="T0" y="T1"/>
                      </a:cxn>
                      <a:cxn ang="0">
                        <a:pos x="T2" y="T3"/>
                      </a:cxn>
                      <a:cxn ang="0">
                        <a:pos x="T4" y="T5"/>
                      </a:cxn>
                      <a:cxn ang="0">
                        <a:pos x="T6" y="T7"/>
                      </a:cxn>
                      <a:cxn ang="0">
                        <a:pos x="T8" y="T9"/>
                      </a:cxn>
                    </a:cxnLst>
                    <a:rect l="0" t="0" r="r" b="b"/>
                    <a:pathLst>
                      <a:path w="132" h="245">
                        <a:moveTo>
                          <a:pt x="0" y="230"/>
                        </a:moveTo>
                        <a:lnTo>
                          <a:pt x="92" y="0"/>
                        </a:lnTo>
                        <a:lnTo>
                          <a:pt x="132" y="17"/>
                        </a:lnTo>
                        <a:lnTo>
                          <a:pt x="39" y="245"/>
                        </a:lnTo>
                        <a:lnTo>
                          <a:pt x="0" y="23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19" name="Freeform 72">
                    <a:extLst>
                      <a:ext uri="{FF2B5EF4-FFF2-40B4-BE49-F238E27FC236}">
                        <a16:creationId xmlns:a16="http://schemas.microsoft.com/office/drawing/2014/main" id="{E52C9282-FAB2-44D8-8DAB-85AF1165EEEF}"/>
                      </a:ext>
                    </a:extLst>
                  </p:cNvPr>
                  <p:cNvSpPr>
                    <a:spLocks/>
                  </p:cNvSpPr>
                  <p:nvPr/>
                </p:nvSpPr>
                <p:spPr bwMode="auto">
                  <a:xfrm>
                    <a:off x="5498223" y="5108604"/>
                    <a:ext cx="60539" cy="115864"/>
                  </a:xfrm>
                  <a:custGeom>
                    <a:avLst/>
                    <a:gdLst>
                      <a:gd name="T0" fmla="*/ 0 w 126"/>
                      <a:gd name="T1" fmla="*/ 230 h 246"/>
                      <a:gd name="T2" fmla="*/ 86 w 126"/>
                      <a:gd name="T3" fmla="*/ 0 h 246"/>
                      <a:gd name="T4" fmla="*/ 126 w 126"/>
                      <a:gd name="T5" fmla="*/ 15 h 246"/>
                      <a:gd name="T6" fmla="*/ 40 w 126"/>
                      <a:gd name="T7" fmla="*/ 246 h 246"/>
                      <a:gd name="T8" fmla="*/ 0 w 126"/>
                      <a:gd name="T9" fmla="*/ 230 h 246"/>
                    </a:gdLst>
                    <a:ahLst/>
                    <a:cxnLst>
                      <a:cxn ang="0">
                        <a:pos x="T0" y="T1"/>
                      </a:cxn>
                      <a:cxn ang="0">
                        <a:pos x="T2" y="T3"/>
                      </a:cxn>
                      <a:cxn ang="0">
                        <a:pos x="T4" y="T5"/>
                      </a:cxn>
                      <a:cxn ang="0">
                        <a:pos x="T6" y="T7"/>
                      </a:cxn>
                      <a:cxn ang="0">
                        <a:pos x="T8" y="T9"/>
                      </a:cxn>
                    </a:cxnLst>
                    <a:rect l="0" t="0" r="r" b="b"/>
                    <a:pathLst>
                      <a:path w="126" h="246">
                        <a:moveTo>
                          <a:pt x="0" y="230"/>
                        </a:moveTo>
                        <a:lnTo>
                          <a:pt x="86" y="0"/>
                        </a:lnTo>
                        <a:lnTo>
                          <a:pt x="126" y="15"/>
                        </a:lnTo>
                        <a:lnTo>
                          <a:pt x="40" y="246"/>
                        </a:lnTo>
                        <a:lnTo>
                          <a:pt x="0" y="23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20" name="Freeform 73">
                    <a:extLst>
                      <a:ext uri="{FF2B5EF4-FFF2-40B4-BE49-F238E27FC236}">
                        <a16:creationId xmlns:a16="http://schemas.microsoft.com/office/drawing/2014/main" id="{2670939D-0F54-4C57-B62B-4A83729CA055}"/>
                      </a:ext>
                    </a:extLst>
                  </p:cNvPr>
                  <p:cNvSpPr>
                    <a:spLocks/>
                  </p:cNvSpPr>
                  <p:nvPr/>
                </p:nvSpPr>
                <p:spPr bwMode="auto">
                  <a:xfrm>
                    <a:off x="5537142" y="5122734"/>
                    <a:ext cx="56215" cy="117277"/>
                  </a:xfrm>
                  <a:custGeom>
                    <a:avLst/>
                    <a:gdLst>
                      <a:gd name="T0" fmla="*/ 0 w 119"/>
                      <a:gd name="T1" fmla="*/ 234 h 248"/>
                      <a:gd name="T2" fmla="*/ 79 w 119"/>
                      <a:gd name="T3" fmla="*/ 0 h 248"/>
                      <a:gd name="T4" fmla="*/ 119 w 119"/>
                      <a:gd name="T5" fmla="*/ 14 h 248"/>
                      <a:gd name="T6" fmla="*/ 40 w 119"/>
                      <a:gd name="T7" fmla="*/ 248 h 248"/>
                      <a:gd name="T8" fmla="*/ 0 w 119"/>
                      <a:gd name="T9" fmla="*/ 234 h 248"/>
                    </a:gdLst>
                    <a:ahLst/>
                    <a:cxnLst>
                      <a:cxn ang="0">
                        <a:pos x="T0" y="T1"/>
                      </a:cxn>
                      <a:cxn ang="0">
                        <a:pos x="T2" y="T3"/>
                      </a:cxn>
                      <a:cxn ang="0">
                        <a:pos x="T4" y="T5"/>
                      </a:cxn>
                      <a:cxn ang="0">
                        <a:pos x="T6" y="T7"/>
                      </a:cxn>
                      <a:cxn ang="0">
                        <a:pos x="T8" y="T9"/>
                      </a:cxn>
                    </a:cxnLst>
                    <a:rect l="0" t="0" r="r" b="b"/>
                    <a:pathLst>
                      <a:path w="119" h="248">
                        <a:moveTo>
                          <a:pt x="0" y="234"/>
                        </a:moveTo>
                        <a:lnTo>
                          <a:pt x="79" y="0"/>
                        </a:lnTo>
                        <a:lnTo>
                          <a:pt x="119" y="14"/>
                        </a:lnTo>
                        <a:lnTo>
                          <a:pt x="40" y="248"/>
                        </a:lnTo>
                        <a:lnTo>
                          <a:pt x="0" y="23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21" name="Freeform 74">
                    <a:extLst>
                      <a:ext uri="{FF2B5EF4-FFF2-40B4-BE49-F238E27FC236}">
                        <a16:creationId xmlns:a16="http://schemas.microsoft.com/office/drawing/2014/main" id="{E7728CCA-5520-4CDE-8798-9C88F1DF92D4}"/>
                      </a:ext>
                    </a:extLst>
                  </p:cNvPr>
                  <p:cNvSpPr>
                    <a:spLocks/>
                  </p:cNvSpPr>
                  <p:nvPr/>
                </p:nvSpPr>
                <p:spPr bwMode="auto">
                  <a:xfrm>
                    <a:off x="5576059" y="5135451"/>
                    <a:ext cx="54773" cy="117277"/>
                  </a:xfrm>
                  <a:custGeom>
                    <a:avLst/>
                    <a:gdLst>
                      <a:gd name="T0" fmla="*/ 0 w 114"/>
                      <a:gd name="T1" fmla="*/ 236 h 249"/>
                      <a:gd name="T2" fmla="*/ 73 w 114"/>
                      <a:gd name="T3" fmla="*/ 0 h 249"/>
                      <a:gd name="T4" fmla="*/ 114 w 114"/>
                      <a:gd name="T5" fmla="*/ 15 h 249"/>
                      <a:gd name="T6" fmla="*/ 39 w 114"/>
                      <a:gd name="T7" fmla="*/ 249 h 249"/>
                      <a:gd name="T8" fmla="*/ 0 w 114"/>
                      <a:gd name="T9" fmla="*/ 236 h 249"/>
                    </a:gdLst>
                    <a:ahLst/>
                    <a:cxnLst>
                      <a:cxn ang="0">
                        <a:pos x="T0" y="T1"/>
                      </a:cxn>
                      <a:cxn ang="0">
                        <a:pos x="T2" y="T3"/>
                      </a:cxn>
                      <a:cxn ang="0">
                        <a:pos x="T4" y="T5"/>
                      </a:cxn>
                      <a:cxn ang="0">
                        <a:pos x="T6" y="T7"/>
                      </a:cxn>
                      <a:cxn ang="0">
                        <a:pos x="T8" y="T9"/>
                      </a:cxn>
                    </a:cxnLst>
                    <a:rect l="0" t="0" r="r" b="b"/>
                    <a:pathLst>
                      <a:path w="114" h="249">
                        <a:moveTo>
                          <a:pt x="0" y="236"/>
                        </a:moveTo>
                        <a:lnTo>
                          <a:pt x="73" y="0"/>
                        </a:lnTo>
                        <a:lnTo>
                          <a:pt x="114" y="15"/>
                        </a:lnTo>
                        <a:lnTo>
                          <a:pt x="39" y="249"/>
                        </a:lnTo>
                        <a:lnTo>
                          <a:pt x="0" y="23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22" name="Freeform 75">
                    <a:extLst>
                      <a:ext uri="{FF2B5EF4-FFF2-40B4-BE49-F238E27FC236}">
                        <a16:creationId xmlns:a16="http://schemas.microsoft.com/office/drawing/2014/main" id="{F15170D3-02C7-43BF-A38A-2FC8761379FA}"/>
                      </a:ext>
                    </a:extLst>
                  </p:cNvPr>
                  <p:cNvSpPr>
                    <a:spLocks/>
                  </p:cNvSpPr>
                  <p:nvPr/>
                </p:nvSpPr>
                <p:spPr bwMode="auto">
                  <a:xfrm>
                    <a:off x="5613535" y="5148168"/>
                    <a:ext cx="53332" cy="117277"/>
                  </a:xfrm>
                  <a:custGeom>
                    <a:avLst/>
                    <a:gdLst>
                      <a:gd name="T0" fmla="*/ 0 w 109"/>
                      <a:gd name="T1" fmla="*/ 237 h 249"/>
                      <a:gd name="T2" fmla="*/ 68 w 109"/>
                      <a:gd name="T3" fmla="*/ 0 h 249"/>
                      <a:gd name="T4" fmla="*/ 109 w 109"/>
                      <a:gd name="T5" fmla="*/ 12 h 249"/>
                      <a:gd name="T6" fmla="*/ 41 w 109"/>
                      <a:gd name="T7" fmla="*/ 249 h 249"/>
                      <a:gd name="T8" fmla="*/ 0 w 109"/>
                      <a:gd name="T9" fmla="*/ 237 h 249"/>
                    </a:gdLst>
                    <a:ahLst/>
                    <a:cxnLst>
                      <a:cxn ang="0">
                        <a:pos x="T0" y="T1"/>
                      </a:cxn>
                      <a:cxn ang="0">
                        <a:pos x="T2" y="T3"/>
                      </a:cxn>
                      <a:cxn ang="0">
                        <a:pos x="T4" y="T5"/>
                      </a:cxn>
                      <a:cxn ang="0">
                        <a:pos x="T6" y="T7"/>
                      </a:cxn>
                      <a:cxn ang="0">
                        <a:pos x="T8" y="T9"/>
                      </a:cxn>
                    </a:cxnLst>
                    <a:rect l="0" t="0" r="r" b="b"/>
                    <a:pathLst>
                      <a:path w="109" h="249">
                        <a:moveTo>
                          <a:pt x="0" y="237"/>
                        </a:moveTo>
                        <a:lnTo>
                          <a:pt x="68" y="0"/>
                        </a:lnTo>
                        <a:lnTo>
                          <a:pt x="109" y="12"/>
                        </a:lnTo>
                        <a:lnTo>
                          <a:pt x="41" y="249"/>
                        </a:lnTo>
                        <a:lnTo>
                          <a:pt x="0" y="23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23" name="Freeform 76">
                    <a:extLst>
                      <a:ext uri="{FF2B5EF4-FFF2-40B4-BE49-F238E27FC236}">
                        <a16:creationId xmlns:a16="http://schemas.microsoft.com/office/drawing/2014/main" id="{081E6952-1674-471B-828E-638D95C023A9}"/>
                      </a:ext>
                    </a:extLst>
                  </p:cNvPr>
                  <p:cNvSpPr>
                    <a:spLocks/>
                  </p:cNvSpPr>
                  <p:nvPr/>
                </p:nvSpPr>
                <p:spPr bwMode="auto">
                  <a:xfrm>
                    <a:off x="5653895" y="5160885"/>
                    <a:ext cx="49008" cy="117277"/>
                  </a:xfrm>
                  <a:custGeom>
                    <a:avLst/>
                    <a:gdLst>
                      <a:gd name="T0" fmla="*/ 0 w 102"/>
                      <a:gd name="T1" fmla="*/ 238 h 250"/>
                      <a:gd name="T2" fmla="*/ 61 w 102"/>
                      <a:gd name="T3" fmla="*/ 0 h 250"/>
                      <a:gd name="T4" fmla="*/ 102 w 102"/>
                      <a:gd name="T5" fmla="*/ 10 h 250"/>
                      <a:gd name="T6" fmla="*/ 41 w 102"/>
                      <a:gd name="T7" fmla="*/ 250 h 250"/>
                      <a:gd name="T8" fmla="*/ 0 w 102"/>
                      <a:gd name="T9" fmla="*/ 238 h 250"/>
                    </a:gdLst>
                    <a:ahLst/>
                    <a:cxnLst>
                      <a:cxn ang="0">
                        <a:pos x="T0" y="T1"/>
                      </a:cxn>
                      <a:cxn ang="0">
                        <a:pos x="T2" y="T3"/>
                      </a:cxn>
                      <a:cxn ang="0">
                        <a:pos x="T4" y="T5"/>
                      </a:cxn>
                      <a:cxn ang="0">
                        <a:pos x="T6" y="T7"/>
                      </a:cxn>
                      <a:cxn ang="0">
                        <a:pos x="T8" y="T9"/>
                      </a:cxn>
                    </a:cxnLst>
                    <a:rect l="0" t="0" r="r" b="b"/>
                    <a:pathLst>
                      <a:path w="102" h="250">
                        <a:moveTo>
                          <a:pt x="0" y="238"/>
                        </a:moveTo>
                        <a:lnTo>
                          <a:pt x="61" y="0"/>
                        </a:lnTo>
                        <a:lnTo>
                          <a:pt x="102" y="10"/>
                        </a:lnTo>
                        <a:lnTo>
                          <a:pt x="41" y="250"/>
                        </a:lnTo>
                        <a:lnTo>
                          <a:pt x="0" y="23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24" name="Freeform 77">
                    <a:extLst>
                      <a:ext uri="{FF2B5EF4-FFF2-40B4-BE49-F238E27FC236}">
                        <a16:creationId xmlns:a16="http://schemas.microsoft.com/office/drawing/2014/main" id="{C18F195C-919A-491E-8377-AA75AB60882D}"/>
                      </a:ext>
                    </a:extLst>
                  </p:cNvPr>
                  <p:cNvSpPr>
                    <a:spLocks/>
                  </p:cNvSpPr>
                  <p:nvPr/>
                </p:nvSpPr>
                <p:spPr bwMode="auto">
                  <a:xfrm>
                    <a:off x="5694254" y="5170775"/>
                    <a:ext cx="46125" cy="117277"/>
                  </a:xfrm>
                  <a:custGeom>
                    <a:avLst/>
                    <a:gdLst>
                      <a:gd name="T0" fmla="*/ 0 w 97"/>
                      <a:gd name="T1" fmla="*/ 239 h 249"/>
                      <a:gd name="T2" fmla="*/ 56 w 97"/>
                      <a:gd name="T3" fmla="*/ 0 h 249"/>
                      <a:gd name="T4" fmla="*/ 97 w 97"/>
                      <a:gd name="T5" fmla="*/ 10 h 249"/>
                      <a:gd name="T6" fmla="*/ 42 w 97"/>
                      <a:gd name="T7" fmla="*/ 249 h 249"/>
                      <a:gd name="T8" fmla="*/ 0 w 97"/>
                      <a:gd name="T9" fmla="*/ 239 h 249"/>
                    </a:gdLst>
                    <a:ahLst/>
                    <a:cxnLst>
                      <a:cxn ang="0">
                        <a:pos x="T0" y="T1"/>
                      </a:cxn>
                      <a:cxn ang="0">
                        <a:pos x="T2" y="T3"/>
                      </a:cxn>
                      <a:cxn ang="0">
                        <a:pos x="T4" y="T5"/>
                      </a:cxn>
                      <a:cxn ang="0">
                        <a:pos x="T6" y="T7"/>
                      </a:cxn>
                      <a:cxn ang="0">
                        <a:pos x="T8" y="T9"/>
                      </a:cxn>
                    </a:cxnLst>
                    <a:rect l="0" t="0" r="r" b="b"/>
                    <a:pathLst>
                      <a:path w="97" h="249">
                        <a:moveTo>
                          <a:pt x="0" y="239"/>
                        </a:moveTo>
                        <a:lnTo>
                          <a:pt x="56" y="0"/>
                        </a:lnTo>
                        <a:lnTo>
                          <a:pt x="97" y="10"/>
                        </a:lnTo>
                        <a:lnTo>
                          <a:pt x="42" y="249"/>
                        </a:lnTo>
                        <a:lnTo>
                          <a:pt x="0" y="23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25" name="Freeform 78">
                    <a:extLst>
                      <a:ext uri="{FF2B5EF4-FFF2-40B4-BE49-F238E27FC236}">
                        <a16:creationId xmlns:a16="http://schemas.microsoft.com/office/drawing/2014/main" id="{1C1258A6-D8C9-4ABF-B753-EC3A4FFAD527}"/>
                      </a:ext>
                    </a:extLst>
                  </p:cNvPr>
                  <p:cNvSpPr>
                    <a:spLocks/>
                  </p:cNvSpPr>
                  <p:nvPr/>
                </p:nvSpPr>
                <p:spPr bwMode="auto">
                  <a:xfrm>
                    <a:off x="5734613" y="5180667"/>
                    <a:ext cx="43242" cy="117277"/>
                  </a:xfrm>
                  <a:custGeom>
                    <a:avLst/>
                    <a:gdLst>
                      <a:gd name="T0" fmla="*/ 0 w 91"/>
                      <a:gd name="T1" fmla="*/ 241 h 250"/>
                      <a:gd name="T2" fmla="*/ 49 w 91"/>
                      <a:gd name="T3" fmla="*/ 0 h 250"/>
                      <a:gd name="T4" fmla="*/ 91 w 91"/>
                      <a:gd name="T5" fmla="*/ 9 h 250"/>
                      <a:gd name="T6" fmla="*/ 41 w 91"/>
                      <a:gd name="T7" fmla="*/ 250 h 250"/>
                      <a:gd name="T8" fmla="*/ 0 w 91"/>
                      <a:gd name="T9" fmla="*/ 241 h 250"/>
                    </a:gdLst>
                    <a:ahLst/>
                    <a:cxnLst>
                      <a:cxn ang="0">
                        <a:pos x="T0" y="T1"/>
                      </a:cxn>
                      <a:cxn ang="0">
                        <a:pos x="T2" y="T3"/>
                      </a:cxn>
                      <a:cxn ang="0">
                        <a:pos x="T4" y="T5"/>
                      </a:cxn>
                      <a:cxn ang="0">
                        <a:pos x="T6" y="T7"/>
                      </a:cxn>
                      <a:cxn ang="0">
                        <a:pos x="T8" y="T9"/>
                      </a:cxn>
                    </a:cxnLst>
                    <a:rect l="0" t="0" r="r" b="b"/>
                    <a:pathLst>
                      <a:path w="91" h="250">
                        <a:moveTo>
                          <a:pt x="0" y="241"/>
                        </a:moveTo>
                        <a:lnTo>
                          <a:pt x="49" y="0"/>
                        </a:lnTo>
                        <a:lnTo>
                          <a:pt x="91" y="9"/>
                        </a:lnTo>
                        <a:lnTo>
                          <a:pt x="41" y="250"/>
                        </a:lnTo>
                        <a:lnTo>
                          <a:pt x="0" y="24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26" name="Freeform 79">
                    <a:extLst>
                      <a:ext uri="{FF2B5EF4-FFF2-40B4-BE49-F238E27FC236}">
                        <a16:creationId xmlns:a16="http://schemas.microsoft.com/office/drawing/2014/main" id="{8B00C078-F04A-4377-831A-0A71D634474D}"/>
                      </a:ext>
                    </a:extLst>
                  </p:cNvPr>
                  <p:cNvSpPr>
                    <a:spLocks/>
                  </p:cNvSpPr>
                  <p:nvPr/>
                </p:nvSpPr>
                <p:spPr bwMode="auto">
                  <a:xfrm>
                    <a:off x="5773532" y="5189144"/>
                    <a:ext cx="41801" cy="117277"/>
                  </a:xfrm>
                  <a:custGeom>
                    <a:avLst/>
                    <a:gdLst>
                      <a:gd name="T0" fmla="*/ 0 w 86"/>
                      <a:gd name="T1" fmla="*/ 242 h 250"/>
                      <a:gd name="T2" fmla="*/ 44 w 86"/>
                      <a:gd name="T3" fmla="*/ 0 h 250"/>
                      <a:gd name="T4" fmla="*/ 86 w 86"/>
                      <a:gd name="T5" fmla="*/ 8 h 250"/>
                      <a:gd name="T6" fmla="*/ 43 w 86"/>
                      <a:gd name="T7" fmla="*/ 250 h 250"/>
                      <a:gd name="T8" fmla="*/ 0 w 86"/>
                      <a:gd name="T9" fmla="*/ 242 h 250"/>
                    </a:gdLst>
                    <a:ahLst/>
                    <a:cxnLst>
                      <a:cxn ang="0">
                        <a:pos x="T0" y="T1"/>
                      </a:cxn>
                      <a:cxn ang="0">
                        <a:pos x="T2" y="T3"/>
                      </a:cxn>
                      <a:cxn ang="0">
                        <a:pos x="T4" y="T5"/>
                      </a:cxn>
                      <a:cxn ang="0">
                        <a:pos x="T6" y="T7"/>
                      </a:cxn>
                      <a:cxn ang="0">
                        <a:pos x="T8" y="T9"/>
                      </a:cxn>
                    </a:cxnLst>
                    <a:rect l="0" t="0" r="r" b="b"/>
                    <a:pathLst>
                      <a:path w="86" h="250">
                        <a:moveTo>
                          <a:pt x="0" y="242"/>
                        </a:moveTo>
                        <a:lnTo>
                          <a:pt x="44" y="0"/>
                        </a:lnTo>
                        <a:lnTo>
                          <a:pt x="86" y="8"/>
                        </a:lnTo>
                        <a:lnTo>
                          <a:pt x="43" y="250"/>
                        </a:lnTo>
                        <a:lnTo>
                          <a:pt x="0" y="24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27" name="Freeform 80">
                    <a:extLst>
                      <a:ext uri="{FF2B5EF4-FFF2-40B4-BE49-F238E27FC236}">
                        <a16:creationId xmlns:a16="http://schemas.microsoft.com/office/drawing/2014/main" id="{EB34950B-ED53-463F-8D95-60439E86474F}"/>
                      </a:ext>
                    </a:extLst>
                  </p:cNvPr>
                  <p:cNvSpPr>
                    <a:spLocks/>
                  </p:cNvSpPr>
                  <p:nvPr/>
                </p:nvSpPr>
                <p:spPr bwMode="auto">
                  <a:xfrm>
                    <a:off x="5815332" y="5196209"/>
                    <a:ext cx="37477" cy="118690"/>
                  </a:xfrm>
                  <a:custGeom>
                    <a:avLst/>
                    <a:gdLst>
                      <a:gd name="T0" fmla="*/ 0 w 79"/>
                      <a:gd name="T1" fmla="*/ 243 h 250"/>
                      <a:gd name="T2" fmla="*/ 37 w 79"/>
                      <a:gd name="T3" fmla="*/ 0 h 250"/>
                      <a:gd name="T4" fmla="*/ 79 w 79"/>
                      <a:gd name="T5" fmla="*/ 6 h 250"/>
                      <a:gd name="T6" fmla="*/ 42 w 79"/>
                      <a:gd name="T7" fmla="*/ 250 h 250"/>
                      <a:gd name="T8" fmla="*/ 0 w 79"/>
                      <a:gd name="T9" fmla="*/ 243 h 250"/>
                    </a:gdLst>
                    <a:ahLst/>
                    <a:cxnLst>
                      <a:cxn ang="0">
                        <a:pos x="T0" y="T1"/>
                      </a:cxn>
                      <a:cxn ang="0">
                        <a:pos x="T2" y="T3"/>
                      </a:cxn>
                      <a:cxn ang="0">
                        <a:pos x="T4" y="T5"/>
                      </a:cxn>
                      <a:cxn ang="0">
                        <a:pos x="T6" y="T7"/>
                      </a:cxn>
                      <a:cxn ang="0">
                        <a:pos x="T8" y="T9"/>
                      </a:cxn>
                    </a:cxnLst>
                    <a:rect l="0" t="0" r="r" b="b"/>
                    <a:pathLst>
                      <a:path w="79" h="250">
                        <a:moveTo>
                          <a:pt x="0" y="243"/>
                        </a:moveTo>
                        <a:lnTo>
                          <a:pt x="37" y="0"/>
                        </a:lnTo>
                        <a:lnTo>
                          <a:pt x="79" y="6"/>
                        </a:lnTo>
                        <a:lnTo>
                          <a:pt x="42" y="250"/>
                        </a:lnTo>
                        <a:lnTo>
                          <a:pt x="0" y="24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28" name="Freeform 81">
                    <a:extLst>
                      <a:ext uri="{FF2B5EF4-FFF2-40B4-BE49-F238E27FC236}">
                        <a16:creationId xmlns:a16="http://schemas.microsoft.com/office/drawing/2014/main" id="{6CD501E2-7113-44EA-B8A9-25DC545790DE}"/>
                      </a:ext>
                    </a:extLst>
                  </p:cNvPr>
                  <p:cNvSpPr>
                    <a:spLocks/>
                  </p:cNvSpPr>
                  <p:nvPr/>
                </p:nvSpPr>
                <p:spPr bwMode="auto">
                  <a:xfrm>
                    <a:off x="5855691" y="5201861"/>
                    <a:ext cx="34594" cy="118690"/>
                  </a:xfrm>
                  <a:custGeom>
                    <a:avLst/>
                    <a:gdLst>
                      <a:gd name="T0" fmla="*/ 0 w 72"/>
                      <a:gd name="T1" fmla="*/ 245 h 252"/>
                      <a:gd name="T2" fmla="*/ 29 w 72"/>
                      <a:gd name="T3" fmla="*/ 0 h 252"/>
                      <a:gd name="T4" fmla="*/ 72 w 72"/>
                      <a:gd name="T5" fmla="*/ 7 h 252"/>
                      <a:gd name="T6" fmla="*/ 42 w 72"/>
                      <a:gd name="T7" fmla="*/ 252 h 252"/>
                      <a:gd name="T8" fmla="*/ 0 w 72"/>
                      <a:gd name="T9" fmla="*/ 245 h 252"/>
                    </a:gdLst>
                    <a:ahLst/>
                    <a:cxnLst>
                      <a:cxn ang="0">
                        <a:pos x="T0" y="T1"/>
                      </a:cxn>
                      <a:cxn ang="0">
                        <a:pos x="T2" y="T3"/>
                      </a:cxn>
                      <a:cxn ang="0">
                        <a:pos x="T4" y="T5"/>
                      </a:cxn>
                      <a:cxn ang="0">
                        <a:pos x="T6" y="T7"/>
                      </a:cxn>
                      <a:cxn ang="0">
                        <a:pos x="T8" y="T9"/>
                      </a:cxn>
                    </a:cxnLst>
                    <a:rect l="0" t="0" r="r" b="b"/>
                    <a:pathLst>
                      <a:path w="72" h="252">
                        <a:moveTo>
                          <a:pt x="0" y="245"/>
                        </a:moveTo>
                        <a:lnTo>
                          <a:pt x="29" y="0"/>
                        </a:lnTo>
                        <a:lnTo>
                          <a:pt x="72" y="7"/>
                        </a:lnTo>
                        <a:lnTo>
                          <a:pt x="42" y="252"/>
                        </a:lnTo>
                        <a:lnTo>
                          <a:pt x="0" y="24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29" name="Freeform 82">
                    <a:extLst>
                      <a:ext uri="{FF2B5EF4-FFF2-40B4-BE49-F238E27FC236}">
                        <a16:creationId xmlns:a16="http://schemas.microsoft.com/office/drawing/2014/main" id="{730E2B8F-DE51-41AB-B8B8-312400B12E40}"/>
                      </a:ext>
                    </a:extLst>
                  </p:cNvPr>
                  <p:cNvSpPr>
                    <a:spLocks/>
                  </p:cNvSpPr>
                  <p:nvPr/>
                </p:nvSpPr>
                <p:spPr bwMode="auto">
                  <a:xfrm>
                    <a:off x="5896051" y="5208926"/>
                    <a:ext cx="33153" cy="117277"/>
                  </a:xfrm>
                  <a:custGeom>
                    <a:avLst/>
                    <a:gdLst>
                      <a:gd name="T0" fmla="*/ 0 w 67"/>
                      <a:gd name="T1" fmla="*/ 245 h 250"/>
                      <a:gd name="T2" fmla="*/ 25 w 67"/>
                      <a:gd name="T3" fmla="*/ 0 h 250"/>
                      <a:gd name="T4" fmla="*/ 67 w 67"/>
                      <a:gd name="T5" fmla="*/ 4 h 250"/>
                      <a:gd name="T6" fmla="*/ 43 w 67"/>
                      <a:gd name="T7" fmla="*/ 250 h 250"/>
                      <a:gd name="T8" fmla="*/ 0 w 67"/>
                      <a:gd name="T9" fmla="*/ 245 h 250"/>
                    </a:gdLst>
                    <a:ahLst/>
                    <a:cxnLst>
                      <a:cxn ang="0">
                        <a:pos x="T0" y="T1"/>
                      </a:cxn>
                      <a:cxn ang="0">
                        <a:pos x="T2" y="T3"/>
                      </a:cxn>
                      <a:cxn ang="0">
                        <a:pos x="T4" y="T5"/>
                      </a:cxn>
                      <a:cxn ang="0">
                        <a:pos x="T6" y="T7"/>
                      </a:cxn>
                      <a:cxn ang="0">
                        <a:pos x="T8" y="T9"/>
                      </a:cxn>
                    </a:cxnLst>
                    <a:rect l="0" t="0" r="r" b="b"/>
                    <a:pathLst>
                      <a:path w="67" h="250">
                        <a:moveTo>
                          <a:pt x="0" y="245"/>
                        </a:moveTo>
                        <a:lnTo>
                          <a:pt x="25" y="0"/>
                        </a:lnTo>
                        <a:lnTo>
                          <a:pt x="67" y="4"/>
                        </a:lnTo>
                        <a:lnTo>
                          <a:pt x="43" y="250"/>
                        </a:lnTo>
                        <a:lnTo>
                          <a:pt x="0" y="24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30" name="Freeform 263">
                    <a:extLst>
                      <a:ext uri="{FF2B5EF4-FFF2-40B4-BE49-F238E27FC236}">
                        <a16:creationId xmlns:a16="http://schemas.microsoft.com/office/drawing/2014/main" id="{D5237CC0-0576-46AA-A21D-88CB01A8DA59}"/>
                      </a:ext>
                    </a:extLst>
                  </p:cNvPr>
                  <p:cNvSpPr>
                    <a:spLocks/>
                  </p:cNvSpPr>
                  <p:nvPr/>
                </p:nvSpPr>
                <p:spPr bwMode="auto">
                  <a:xfrm>
                    <a:off x="5385794" y="5060563"/>
                    <a:ext cx="67746" cy="113038"/>
                  </a:xfrm>
                  <a:custGeom>
                    <a:avLst/>
                    <a:gdLst>
                      <a:gd name="T0" fmla="*/ 0 w 142"/>
                      <a:gd name="T1" fmla="*/ 223 h 241"/>
                      <a:gd name="T2" fmla="*/ 103 w 142"/>
                      <a:gd name="T3" fmla="*/ 0 h 241"/>
                      <a:gd name="T4" fmla="*/ 142 w 142"/>
                      <a:gd name="T5" fmla="*/ 18 h 241"/>
                      <a:gd name="T6" fmla="*/ 38 w 142"/>
                      <a:gd name="T7" fmla="*/ 241 h 241"/>
                      <a:gd name="T8" fmla="*/ 0 w 142"/>
                      <a:gd name="T9" fmla="*/ 223 h 241"/>
                    </a:gdLst>
                    <a:ahLst/>
                    <a:cxnLst>
                      <a:cxn ang="0">
                        <a:pos x="T0" y="T1"/>
                      </a:cxn>
                      <a:cxn ang="0">
                        <a:pos x="T2" y="T3"/>
                      </a:cxn>
                      <a:cxn ang="0">
                        <a:pos x="T4" y="T5"/>
                      </a:cxn>
                      <a:cxn ang="0">
                        <a:pos x="T6" y="T7"/>
                      </a:cxn>
                      <a:cxn ang="0">
                        <a:pos x="T8" y="T9"/>
                      </a:cxn>
                    </a:cxnLst>
                    <a:rect l="0" t="0" r="r" b="b"/>
                    <a:pathLst>
                      <a:path w="142" h="241">
                        <a:moveTo>
                          <a:pt x="0" y="223"/>
                        </a:moveTo>
                        <a:lnTo>
                          <a:pt x="103" y="0"/>
                        </a:lnTo>
                        <a:lnTo>
                          <a:pt x="142" y="18"/>
                        </a:lnTo>
                        <a:lnTo>
                          <a:pt x="38" y="241"/>
                        </a:lnTo>
                        <a:lnTo>
                          <a:pt x="0" y="22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31" name="Freeform 264">
                    <a:extLst>
                      <a:ext uri="{FF2B5EF4-FFF2-40B4-BE49-F238E27FC236}">
                        <a16:creationId xmlns:a16="http://schemas.microsoft.com/office/drawing/2014/main" id="{8F98DE9C-64EE-4C6A-9716-6C610115E8F2}"/>
                      </a:ext>
                    </a:extLst>
                  </p:cNvPr>
                  <p:cNvSpPr>
                    <a:spLocks/>
                  </p:cNvSpPr>
                  <p:nvPr/>
                </p:nvSpPr>
                <p:spPr bwMode="auto">
                  <a:xfrm>
                    <a:off x="5421828" y="5077519"/>
                    <a:ext cx="66305" cy="114451"/>
                  </a:xfrm>
                  <a:custGeom>
                    <a:avLst/>
                    <a:gdLst>
                      <a:gd name="T0" fmla="*/ 0 w 137"/>
                      <a:gd name="T1" fmla="*/ 226 h 244"/>
                      <a:gd name="T2" fmla="*/ 97 w 137"/>
                      <a:gd name="T3" fmla="*/ 0 h 244"/>
                      <a:gd name="T4" fmla="*/ 137 w 137"/>
                      <a:gd name="T5" fmla="*/ 17 h 244"/>
                      <a:gd name="T6" fmla="*/ 39 w 137"/>
                      <a:gd name="T7" fmla="*/ 244 h 244"/>
                      <a:gd name="T8" fmla="*/ 0 w 137"/>
                      <a:gd name="T9" fmla="*/ 226 h 244"/>
                    </a:gdLst>
                    <a:ahLst/>
                    <a:cxnLst>
                      <a:cxn ang="0">
                        <a:pos x="T0" y="T1"/>
                      </a:cxn>
                      <a:cxn ang="0">
                        <a:pos x="T2" y="T3"/>
                      </a:cxn>
                      <a:cxn ang="0">
                        <a:pos x="T4" y="T5"/>
                      </a:cxn>
                      <a:cxn ang="0">
                        <a:pos x="T6" y="T7"/>
                      </a:cxn>
                      <a:cxn ang="0">
                        <a:pos x="T8" y="T9"/>
                      </a:cxn>
                    </a:cxnLst>
                    <a:rect l="0" t="0" r="r" b="b"/>
                    <a:pathLst>
                      <a:path w="137" h="244">
                        <a:moveTo>
                          <a:pt x="0" y="226"/>
                        </a:moveTo>
                        <a:lnTo>
                          <a:pt x="97" y="0"/>
                        </a:lnTo>
                        <a:lnTo>
                          <a:pt x="137" y="17"/>
                        </a:lnTo>
                        <a:lnTo>
                          <a:pt x="39" y="244"/>
                        </a:lnTo>
                        <a:lnTo>
                          <a:pt x="0" y="22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32" name="Freeform 265">
                    <a:extLst>
                      <a:ext uri="{FF2B5EF4-FFF2-40B4-BE49-F238E27FC236}">
                        <a16:creationId xmlns:a16="http://schemas.microsoft.com/office/drawing/2014/main" id="{B590096F-2C2C-4B0D-B5EE-52A2FCE06EB1}"/>
                      </a:ext>
                    </a:extLst>
                  </p:cNvPr>
                  <p:cNvSpPr>
                    <a:spLocks/>
                  </p:cNvSpPr>
                  <p:nvPr/>
                </p:nvSpPr>
                <p:spPr bwMode="auto">
                  <a:xfrm>
                    <a:off x="5459305" y="5093061"/>
                    <a:ext cx="63422" cy="115864"/>
                  </a:xfrm>
                  <a:custGeom>
                    <a:avLst/>
                    <a:gdLst>
                      <a:gd name="T0" fmla="*/ 0 w 132"/>
                      <a:gd name="T1" fmla="*/ 230 h 245"/>
                      <a:gd name="T2" fmla="*/ 92 w 132"/>
                      <a:gd name="T3" fmla="*/ 0 h 245"/>
                      <a:gd name="T4" fmla="*/ 132 w 132"/>
                      <a:gd name="T5" fmla="*/ 17 h 245"/>
                      <a:gd name="T6" fmla="*/ 39 w 132"/>
                      <a:gd name="T7" fmla="*/ 245 h 245"/>
                      <a:gd name="T8" fmla="*/ 0 w 132"/>
                      <a:gd name="T9" fmla="*/ 230 h 245"/>
                    </a:gdLst>
                    <a:ahLst/>
                    <a:cxnLst>
                      <a:cxn ang="0">
                        <a:pos x="T0" y="T1"/>
                      </a:cxn>
                      <a:cxn ang="0">
                        <a:pos x="T2" y="T3"/>
                      </a:cxn>
                      <a:cxn ang="0">
                        <a:pos x="T4" y="T5"/>
                      </a:cxn>
                      <a:cxn ang="0">
                        <a:pos x="T6" y="T7"/>
                      </a:cxn>
                      <a:cxn ang="0">
                        <a:pos x="T8" y="T9"/>
                      </a:cxn>
                    </a:cxnLst>
                    <a:rect l="0" t="0" r="r" b="b"/>
                    <a:pathLst>
                      <a:path w="132" h="245">
                        <a:moveTo>
                          <a:pt x="0" y="230"/>
                        </a:moveTo>
                        <a:lnTo>
                          <a:pt x="92" y="0"/>
                        </a:lnTo>
                        <a:lnTo>
                          <a:pt x="132" y="17"/>
                        </a:lnTo>
                        <a:lnTo>
                          <a:pt x="39" y="245"/>
                        </a:lnTo>
                        <a:lnTo>
                          <a:pt x="0" y="23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33" name="Freeform 266">
                    <a:extLst>
                      <a:ext uri="{FF2B5EF4-FFF2-40B4-BE49-F238E27FC236}">
                        <a16:creationId xmlns:a16="http://schemas.microsoft.com/office/drawing/2014/main" id="{BE809106-30E2-4869-9BED-95BFC0E828B7}"/>
                      </a:ext>
                    </a:extLst>
                  </p:cNvPr>
                  <p:cNvSpPr>
                    <a:spLocks/>
                  </p:cNvSpPr>
                  <p:nvPr/>
                </p:nvSpPr>
                <p:spPr bwMode="auto">
                  <a:xfrm>
                    <a:off x="5498223" y="5108604"/>
                    <a:ext cx="60539" cy="115864"/>
                  </a:xfrm>
                  <a:custGeom>
                    <a:avLst/>
                    <a:gdLst>
                      <a:gd name="T0" fmla="*/ 0 w 126"/>
                      <a:gd name="T1" fmla="*/ 230 h 246"/>
                      <a:gd name="T2" fmla="*/ 86 w 126"/>
                      <a:gd name="T3" fmla="*/ 0 h 246"/>
                      <a:gd name="T4" fmla="*/ 126 w 126"/>
                      <a:gd name="T5" fmla="*/ 15 h 246"/>
                      <a:gd name="T6" fmla="*/ 40 w 126"/>
                      <a:gd name="T7" fmla="*/ 246 h 246"/>
                      <a:gd name="T8" fmla="*/ 0 w 126"/>
                      <a:gd name="T9" fmla="*/ 230 h 246"/>
                    </a:gdLst>
                    <a:ahLst/>
                    <a:cxnLst>
                      <a:cxn ang="0">
                        <a:pos x="T0" y="T1"/>
                      </a:cxn>
                      <a:cxn ang="0">
                        <a:pos x="T2" y="T3"/>
                      </a:cxn>
                      <a:cxn ang="0">
                        <a:pos x="T4" y="T5"/>
                      </a:cxn>
                      <a:cxn ang="0">
                        <a:pos x="T6" y="T7"/>
                      </a:cxn>
                      <a:cxn ang="0">
                        <a:pos x="T8" y="T9"/>
                      </a:cxn>
                    </a:cxnLst>
                    <a:rect l="0" t="0" r="r" b="b"/>
                    <a:pathLst>
                      <a:path w="126" h="246">
                        <a:moveTo>
                          <a:pt x="0" y="230"/>
                        </a:moveTo>
                        <a:lnTo>
                          <a:pt x="86" y="0"/>
                        </a:lnTo>
                        <a:lnTo>
                          <a:pt x="126" y="15"/>
                        </a:lnTo>
                        <a:lnTo>
                          <a:pt x="40" y="246"/>
                        </a:lnTo>
                        <a:lnTo>
                          <a:pt x="0" y="23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34" name="Freeform 267">
                    <a:extLst>
                      <a:ext uri="{FF2B5EF4-FFF2-40B4-BE49-F238E27FC236}">
                        <a16:creationId xmlns:a16="http://schemas.microsoft.com/office/drawing/2014/main" id="{82705FC5-3EA9-4504-9D85-0268116D3457}"/>
                      </a:ext>
                    </a:extLst>
                  </p:cNvPr>
                  <p:cNvSpPr>
                    <a:spLocks/>
                  </p:cNvSpPr>
                  <p:nvPr/>
                </p:nvSpPr>
                <p:spPr bwMode="auto">
                  <a:xfrm>
                    <a:off x="5896051" y="5208925"/>
                    <a:ext cx="33153" cy="117277"/>
                  </a:xfrm>
                  <a:custGeom>
                    <a:avLst/>
                    <a:gdLst>
                      <a:gd name="T0" fmla="*/ 0 w 67"/>
                      <a:gd name="T1" fmla="*/ 245 h 250"/>
                      <a:gd name="T2" fmla="*/ 25 w 67"/>
                      <a:gd name="T3" fmla="*/ 0 h 250"/>
                      <a:gd name="T4" fmla="*/ 67 w 67"/>
                      <a:gd name="T5" fmla="*/ 4 h 250"/>
                      <a:gd name="T6" fmla="*/ 43 w 67"/>
                      <a:gd name="T7" fmla="*/ 250 h 250"/>
                      <a:gd name="T8" fmla="*/ 0 w 67"/>
                      <a:gd name="T9" fmla="*/ 245 h 250"/>
                    </a:gdLst>
                    <a:ahLst/>
                    <a:cxnLst>
                      <a:cxn ang="0">
                        <a:pos x="T0" y="T1"/>
                      </a:cxn>
                      <a:cxn ang="0">
                        <a:pos x="T2" y="T3"/>
                      </a:cxn>
                      <a:cxn ang="0">
                        <a:pos x="T4" y="T5"/>
                      </a:cxn>
                      <a:cxn ang="0">
                        <a:pos x="T6" y="T7"/>
                      </a:cxn>
                      <a:cxn ang="0">
                        <a:pos x="T8" y="T9"/>
                      </a:cxn>
                    </a:cxnLst>
                    <a:rect l="0" t="0" r="r" b="b"/>
                    <a:pathLst>
                      <a:path w="67" h="250">
                        <a:moveTo>
                          <a:pt x="0" y="245"/>
                        </a:moveTo>
                        <a:lnTo>
                          <a:pt x="25" y="0"/>
                        </a:lnTo>
                        <a:lnTo>
                          <a:pt x="67" y="4"/>
                        </a:lnTo>
                        <a:lnTo>
                          <a:pt x="43" y="250"/>
                        </a:lnTo>
                        <a:lnTo>
                          <a:pt x="0" y="24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35" name="Freeform 268">
                    <a:extLst>
                      <a:ext uri="{FF2B5EF4-FFF2-40B4-BE49-F238E27FC236}">
                        <a16:creationId xmlns:a16="http://schemas.microsoft.com/office/drawing/2014/main" id="{E76D615F-B56B-4FB5-BBA5-98C2936133CB}"/>
                      </a:ext>
                    </a:extLst>
                  </p:cNvPr>
                  <p:cNvSpPr>
                    <a:spLocks/>
                  </p:cNvSpPr>
                  <p:nvPr/>
                </p:nvSpPr>
                <p:spPr bwMode="auto">
                  <a:xfrm>
                    <a:off x="5937851" y="5213164"/>
                    <a:ext cx="28828" cy="117277"/>
                  </a:xfrm>
                  <a:custGeom>
                    <a:avLst/>
                    <a:gdLst>
                      <a:gd name="T0" fmla="*/ 0 w 61"/>
                      <a:gd name="T1" fmla="*/ 246 h 250"/>
                      <a:gd name="T2" fmla="*/ 18 w 61"/>
                      <a:gd name="T3" fmla="*/ 0 h 250"/>
                      <a:gd name="T4" fmla="*/ 61 w 61"/>
                      <a:gd name="T5" fmla="*/ 4 h 250"/>
                      <a:gd name="T6" fmla="*/ 43 w 61"/>
                      <a:gd name="T7" fmla="*/ 250 h 250"/>
                      <a:gd name="T8" fmla="*/ 0 w 61"/>
                      <a:gd name="T9" fmla="*/ 246 h 250"/>
                    </a:gdLst>
                    <a:ahLst/>
                    <a:cxnLst>
                      <a:cxn ang="0">
                        <a:pos x="T0" y="T1"/>
                      </a:cxn>
                      <a:cxn ang="0">
                        <a:pos x="T2" y="T3"/>
                      </a:cxn>
                      <a:cxn ang="0">
                        <a:pos x="T4" y="T5"/>
                      </a:cxn>
                      <a:cxn ang="0">
                        <a:pos x="T6" y="T7"/>
                      </a:cxn>
                      <a:cxn ang="0">
                        <a:pos x="T8" y="T9"/>
                      </a:cxn>
                    </a:cxnLst>
                    <a:rect l="0" t="0" r="r" b="b"/>
                    <a:pathLst>
                      <a:path w="61" h="250">
                        <a:moveTo>
                          <a:pt x="0" y="246"/>
                        </a:moveTo>
                        <a:lnTo>
                          <a:pt x="18" y="0"/>
                        </a:lnTo>
                        <a:lnTo>
                          <a:pt x="61" y="4"/>
                        </a:lnTo>
                        <a:lnTo>
                          <a:pt x="43" y="250"/>
                        </a:lnTo>
                        <a:lnTo>
                          <a:pt x="0" y="2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36" name="Freeform 170">
                    <a:extLst>
                      <a:ext uri="{FF2B5EF4-FFF2-40B4-BE49-F238E27FC236}">
                        <a16:creationId xmlns:a16="http://schemas.microsoft.com/office/drawing/2014/main" id="{1D0A6897-1EC0-4363-913F-56056BDC667A}"/>
                      </a:ext>
                    </a:extLst>
                  </p:cNvPr>
                  <p:cNvSpPr>
                    <a:spLocks/>
                  </p:cNvSpPr>
                  <p:nvPr/>
                </p:nvSpPr>
                <p:spPr bwMode="auto">
                  <a:xfrm>
                    <a:off x="6854585" y="2405587"/>
                    <a:ext cx="76395" cy="110212"/>
                  </a:xfrm>
                  <a:custGeom>
                    <a:avLst/>
                    <a:gdLst>
                      <a:gd name="T0" fmla="*/ 158 w 158"/>
                      <a:gd name="T1" fmla="*/ 22 h 236"/>
                      <a:gd name="T2" fmla="*/ 37 w 158"/>
                      <a:gd name="T3" fmla="*/ 236 h 236"/>
                      <a:gd name="T4" fmla="*/ 0 w 158"/>
                      <a:gd name="T5" fmla="*/ 214 h 236"/>
                      <a:gd name="T6" fmla="*/ 121 w 158"/>
                      <a:gd name="T7" fmla="*/ 0 h 236"/>
                      <a:gd name="T8" fmla="*/ 158 w 158"/>
                      <a:gd name="T9" fmla="*/ 22 h 236"/>
                    </a:gdLst>
                    <a:ahLst/>
                    <a:cxnLst>
                      <a:cxn ang="0">
                        <a:pos x="T0" y="T1"/>
                      </a:cxn>
                      <a:cxn ang="0">
                        <a:pos x="T2" y="T3"/>
                      </a:cxn>
                      <a:cxn ang="0">
                        <a:pos x="T4" y="T5"/>
                      </a:cxn>
                      <a:cxn ang="0">
                        <a:pos x="T6" y="T7"/>
                      </a:cxn>
                      <a:cxn ang="0">
                        <a:pos x="T8" y="T9"/>
                      </a:cxn>
                    </a:cxnLst>
                    <a:rect l="0" t="0" r="r" b="b"/>
                    <a:pathLst>
                      <a:path w="158" h="236">
                        <a:moveTo>
                          <a:pt x="158" y="22"/>
                        </a:moveTo>
                        <a:lnTo>
                          <a:pt x="37" y="236"/>
                        </a:lnTo>
                        <a:lnTo>
                          <a:pt x="0" y="214"/>
                        </a:lnTo>
                        <a:lnTo>
                          <a:pt x="121" y="0"/>
                        </a:lnTo>
                        <a:lnTo>
                          <a:pt x="158" y="2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37" name="Freeform 171">
                    <a:extLst>
                      <a:ext uri="{FF2B5EF4-FFF2-40B4-BE49-F238E27FC236}">
                        <a16:creationId xmlns:a16="http://schemas.microsoft.com/office/drawing/2014/main" id="{19C610F2-926A-49E5-A741-61CF4786849D}"/>
                      </a:ext>
                    </a:extLst>
                  </p:cNvPr>
                  <p:cNvSpPr>
                    <a:spLocks/>
                  </p:cNvSpPr>
                  <p:nvPr/>
                </p:nvSpPr>
                <p:spPr bwMode="auto">
                  <a:xfrm>
                    <a:off x="6821432" y="2384392"/>
                    <a:ext cx="73512" cy="111625"/>
                  </a:xfrm>
                  <a:custGeom>
                    <a:avLst/>
                    <a:gdLst>
                      <a:gd name="T0" fmla="*/ 153 w 153"/>
                      <a:gd name="T1" fmla="*/ 20 h 237"/>
                      <a:gd name="T2" fmla="*/ 39 w 153"/>
                      <a:gd name="T3" fmla="*/ 237 h 237"/>
                      <a:gd name="T4" fmla="*/ 0 w 153"/>
                      <a:gd name="T5" fmla="*/ 216 h 237"/>
                      <a:gd name="T6" fmla="*/ 115 w 153"/>
                      <a:gd name="T7" fmla="*/ 0 h 237"/>
                      <a:gd name="T8" fmla="*/ 153 w 153"/>
                      <a:gd name="T9" fmla="*/ 20 h 237"/>
                    </a:gdLst>
                    <a:ahLst/>
                    <a:cxnLst>
                      <a:cxn ang="0">
                        <a:pos x="T0" y="T1"/>
                      </a:cxn>
                      <a:cxn ang="0">
                        <a:pos x="T2" y="T3"/>
                      </a:cxn>
                      <a:cxn ang="0">
                        <a:pos x="T4" y="T5"/>
                      </a:cxn>
                      <a:cxn ang="0">
                        <a:pos x="T6" y="T7"/>
                      </a:cxn>
                      <a:cxn ang="0">
                        <a:pos x="T8" y="T9"/>
                      </a:cxn>
                    </a:cxnLst>
                    <a:rect l="0" t="0" r="r" b="b"/>
                    <a:pathLst>
                      <a:path w="153" h="237">
                        <a:moveTo>
                          <a:pt x="153" y="20"/>
                        </a:moveTo>
                        <a:lnTo>
                          <a:pt x="39" y="237"/>
                        </a:lnTo>
                        <a:lnTo>
                          <a:pt x="0" y="216"/>
                        </a:lnTo>
                        <a:lnTo>
                          <a:pt x="115" y="0"/>
                        </a:lnTo>
                        <a:lnTo>
                          <a:pt x="153" y="2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38" name="Freeform 172">
                    <a:extLst>
                      <a:ext uri="{FF2B5EF4-FFF2-40B4-BE49-F238E27FC236}">
                        <a16:creationId xmlns:a16="http://schemas.microsoft.com/office/drawing/2014/main" id="{DF83AB26-C98A-4DE4-BED8-A58CD3F8E931}"/>
                      </a:ext>
                    </a:extLst>
                  </p:cNvPr>
                  <p:cNvSpPr>
                    <a:spLocks/>
                  </p:cNvSpPr>
                  <p:nvPr/>
                </p:nvSpPr>
                <p:spPr bwMode="auto">
                  <a:xfrm>
                    <a:off x="6788280" y="2364611"/>
                    <a:ext cx="70629" cy="113038"/>
                  </a:xfrm>
                  <a:custGeom>
                    <a:avLst/>
                    <a:gdLst>
                      <a:gd name="T0" fmla="*/ 147 w 147"/>
                      <a:gd name="T1" fmla="*/ 20 h 240"/>
                      <a:gd name="T2" fmla="*/ 37 w 147"/>
                      <a:gd name="T3" fmla="*/ 240 h 240"/>
                      <a:gd name="T4" fmla="*/ 0 w 147"/>
                      <a:gd name="T5" fmla="*/ 221 h 240"/>
                      <a:gd name="T6" fmla="*/ 109 w 147"/>
                      <a:gd name="T7" fmla="*/ 0 h 240"/>
                      <a:gd name="T8" fmla="*/ 147 w 147"/>
                      <a:gd name="T9" fmla="*/ 20 h 240"/>
                    </a:gdLst>
                    <a:ahLst/>
                    <a:cxnLst>
                      <a:cxn ang="0">
                        <a:pos x="T0" y="T1"/>
                      </a:cxn>
                      <a:cxn ang="0">
                        <a:pos x="T2" y="T3"/>
                      </a:cxn>
                      <a:cxn ang="0">
                        <a:pos x="T4" y="T5"/>
                      </a:cxn>
                      <a:cxn ang="0">
                        <a:pos x="T6" y="T7"/>
                      </a:cxn>
                      <a:cxn ang="0">
                        <a:pos x="T8" y="T9"/>
                      </a:cxn>
                    </a:cxnLst>
                    <a:rect l="0" t="0" r="r" b="b"/>
                    <a:pathLst>
                      <a:path w="147" h="240">
                        <a:moveTo>
                          <a:pt x="147" y="20"/>
                        </a:moveTo>
                        <a:lnTo>
                          <a:pt x="37" y="240"/>
                        </a:lnTo>
                        <a:lnTo>
                          <a:pt x="0" y="221"/>
                        </a:lnTo>
                        <a:lnTo>
                          <a:pt x="109" y="0"/>
                        </a:lnTo>
                        <a:lnTo>
                          <a:pt x="147" y="2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39" name="Freeform 173">
                    <a:extLst>
                      <a:ext uri="{FF2B5EF4-FFF2-40B4-BE49-F238E27FC236}">
                        <a16:creationId xmlns:a16="http://schemas.microsoft.com/office/drawing/2014/main" id="{A0423116-D31D-4982-BA67-9EEC70A26ED9}"/>
                      </a:ext>
                    </a:extLst>
                  </p:cNvPr>
                  <p:cNvSpPr>
                    <a:spLocks/>
                  </p:cNvSpPr>
                  <p:nvPr/>
                </p:nvSpPr>
                <p:spPr bwMode="auto">
                  <a:xfrm>
                    <a:off x="6753687" y="2346242"/>
                    <a:ext cx="67746" cy="114451"/>
                  </a:xfrm>
                  <a:custGeom>
                    <a:avLst/>
                    <a:gdLst>
                      <a:gd name="T0" fmla="*/ 142 w 142"/>
                      <a:gd name="T1" fmla="*/ 19 h 242"/>
                      <a:gd name="T2" fmla="*/ 39 w 142"/>
                      <a:gd name="T3" fmla="*/ 242 h 242"/>
                      <a:gd name="T4" fmla="*/ 0 w 142"/>
                      <a:gd name="T5" fmla="*/ 223 h 242"/>
                      <a:gd name="T6" fmla="*/ 104 w 142"/>
                      <a:gd name="T7" fmla="*/ 0 h 242"/>
                      <a:gd name="T8" fmla="*/ 142 w 142"/>
                      <a:gd name="T9" fmla="*/ 19 h 242"/>
                    </a:gdLst>
                    <a:ahLst/>
                    <a:cxnLst>
                      <a:cxn ang="0">
                        <a:pos x="T0" y="T1"/>
                      </a:cxn>
                      <a:cxn ang="0">
                        <a:pos x="T2" y="T3"/>
                      </a:cxn>
                      <a:cxn ang="0">
                        <a:pos x="T4" y="T5"/>
                      </a:cxn>
                      <a:cxn ang="0">
                        <a:pos x="T6" y="T7"/>
                      </a:cxn>
                      <a:cxn ang="0">
                        <a:pos x="T8" y="T9"/>
                      </a:cxn>
                    </a:cxnLst>
                    <a:rect l="0" t="0" r="r" b="b"/>
                    <a:pathLst>
                      <a:path w="142" h="242">
                        <a:moveTo>
                          <a:pt x="142" y="19"/>
                        </a:moveTo>
                        <a:lnTo>
                          <a:pt x="39" y="242"/>
                        </a:lnTo>
                        <a:lnTo>
                          <a:pt x="0" y="223"/>
                        </a:lnTo>
                        <a:lnTo>
                          <a:pt x="104" y="0"/>
                        </a:lnTo>
                        <a:lnTo>
                          <a:pt x="142" y="1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40" name="Freeform 174">
                    <a:extLst>
                      <a:ext uri="{FF2B5EF4-FFF2-40B4-BE49-F238E27FC236}">
                        <a16:creationId xmlns:a16="http://schemas.microsoft.com/office/drawing/2014/main" id="{118A4ED8-3BE3-485A-B2EF-AD3FDEC8FECA}"/>
                      </a:ext>
                    </a:extLst>
                  </p:cNvPr>
                  <p:cNvSpPr>
                    <a:spLocks/>
                  </p:cNvSpPr>
                  <p:nvPr/>
                </p:nvSpPr>
                <p:spPr bwMode="auto">
                  <a:xfrm>
                    <a:off x="6719093" y="2327873"/>
                    <a:ext cx="66305" cy="114451"/>
                  </a:xfrm>
                  <a:custGeom>
                    <a:avLst/>
                    <a:gdLst>
                      <a:gd name="T0" fmla="*/ 137 w 137"/>
                      <a:gd name="T1" fmla="*/ 17 h 243"/>
                      <a:gd name="T2" fmla="*/ 40 w 137"/>
                      <a:gd name="T3" fmla="*/ 243 h 243"/>
                      <a:gd name="T4" fmla="*/ 0 w 137"/>
                      <a:gd name="T5" fmla="*/ 226 h 243"/>
                      <a:gd name="T6" fmla="*/ 98 w 137"/>
                      <a:gd name="T7" fmla="*/ 0 h 243"/>
                      <a:gd name="T8" fmla="*/ 137 w 137"/>
                      <a:gd name="T9" fmla="*/ 17 h 243"/>
                    </a:gdLst>
                    <a:ahLst/>
                    <a:cxnLst>
                      <a:cxn ang="0">
                        <a:pos x="T0" y="T1"/>
                      </a:cxn>
                      <a:cxn ang="0">
                        <a:pos x="T2" y="T3"/>
                      </a:cxn>
                      <a:cxn ang="0">
                        <a:pos x="T4" y="T5"/>
                      </a:cxn>
                      <a:cxn ang="0">
                        <a:pos x="T6" y="T7"/>
                      </a:cxn>
                      <a:cxn ang="0">
                        <a:pos x="T8" y="T9"/>
                      </a:cxn>
                    </a:cxnLst>
                    <a:rect l="0" t="0" r="r" b="b"/>
                    <a:pathLst>
                      <a:path w="137" h="243">
                        <a:moveTo>
                          <a:pt x="137" y="17"/>
                        </a:moveTo>
                        <a:lnTo>
                          <a:pt x="40" y="243"/>
                        </a:lnTo>
                        <a:lnTo>
                          <a:pt x="0" y="226"/>
                        </a:lnTo>
                        <a:lnTo>
                          <a:pt x="98" y="0"/>
                        </a:lnTo>
                        <a:lnTo>
                          <a:pt x="137" y="1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41" name="Freeform 175">
                    <a:extLst>
                      <a:ext uri="{FF2B5EF4-FFF2-40B4-BE49-F238E27FC236}">
                        <a16:creationId xmlns:a16="http://schemas.microsoft.com/office/drawing/2014/main" id="{25942259-F45C-4A86-969D-2375DC5E2322}"/>
                      </a:ext>
                    </a:extLst>
                  </p:cNvPr>
                  <p:cNvSpPr>
                    <a:spLocks/>
                  </p:cNvSpPr>
                  <p:nvPr/>
                </p:nvSpPr>
                <p:spPr bwMode="auto">
                  <a:xfrm>
                    <a:off x="6684499" y="2312331"/>
                    <a:ext cx="63422" cy="114451"/>
                  </a:xfrm>
                  <a:custGeom>
                    <a:avLst/>
                    <a:gdLst>
                      <a:gd name="T0" fmla="*/ 132 w 132"/>
                      <a:gd name="T1" fmla="*/ 16 h 244"/>
                      <a:gd name="T2" fmla="*/ 40 w 132"/>
                      <a:gd name="T3" fmla="*/ 244 h 244"/>
                      <a:gd name="T4" fmla="*/ 0 w 132"/>
                      <a:gd name="T5" fmla="*/ 228 h 244"/>
                      <a:gd name="T6" fmla="*/ 93 w 132"/>
                      <a:gd name="T7" fmla="*/ 0 h 244"/>
                      <a:gd name="T8" fmla="*/ 132 w 132"/>
                      <a:gd name="T9" fmla="*/ 16 h 244"/>
                    </a:gdLst>
                    <a:ahLst/>
                    <a:cxnLst>
                      <a:cxn ang="0">
                        <a:pos x="T0" y="T1"/>
                      </a:cxn>
                      <a:cxn ang="0">
                        <a:pos x="T2" y="T3"/>
                      </a:cxn>
                      <a:cxn ang="0">
                        <a:pos x="T4" y="T5"/>
                      </a:cxn>
                      <a:cxn ang="0">
                        <a:pos x="T6" y="T7"/>
                      </a:cxn>
                      <a:cxn ang="0">
                        <a:pos x="T8" y="T9"/>
                      </a:cxn>
                    </a:cxnLst>
                    <a:rect l="0" t="0" r="r" b="b"/>
                    <a:pathLst>
                      <a:path w="132" h="244">
                        <a:moveTo>
                          <a:pt x="132" y="16"/>
                        </a:moveTo>
                        <a:lnTo>
                          <a:pt x="40" y="244"/>
                        </a:lnTo>
                        <a:lnTo>
                          <a:pt x="0" y="228"/>
                        </a:lnTo>
                        <a:lnTo>
                          <a:pt x="93" y="0"/>
                        </a:lnTo>
                        <a:lnTo>
                          <a:pt x="132" y="1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42" name="Freeform 176">
                    <a:extLst>
                      <a:ext uri="{FF2B5EF4-FFF2-40B4-BE49-F238E27FC236}">
                        <a16:creationId xmlns:a16="http://schemas.microsoft.com/office/drawing/2014/main" id="{1AFA2AE6-9174-452E-9B8D-AC4E1324C101}"/>
                      </a:ext>
                    </a:extLst>
                  </p:cNvPr>
                  <p:cNvSpPr>
                    <a:spLocks/>
                  </p:cNvSpPr>
                  <p:nvPr/>
                </p:nvSpPr>
                <p:spPr bwMode="auto">
                  <a:xfrm>
                    <a:off x="6648464" y="2295375"/>
                    <a:ext cx="60539" cy="115864"/>
                  </a:xfrm>
                  <a:custGeom>
                    <a:avLst/>
                    <a:gdLst>
                      <a:gd name="T0" fmla="*/ 126 w 126"/>
                      <a:gd name="T1" fmla="*/ 16 h 246"/>
                      <a:gd name="T2" fmla="*/ 40 w 126"/>
                      <a:gd name="T3" fmla="*/ 246 h 246"/>
                      <a:gd name="T4" fmla="*/ 0 w 126"/>
                      <a:gd name="T5" fmla="*/ 231 h 246"/>
                      <a:gd name="T6" fmla="*/ 86 w 126"/>
                      <a:gd name="T7" fmla="*/ 0 h 246"/>
                      <a:gd name="T8" fmla="*/ 126 w 126"/>
                      <a:gd name="T9" fmla="*/ 16 h 246"/>
                    </a:gdLst>
                    <a:ahLst/>
                    <a:cxnLst>
                      <a:cxn ang="0">
                        <a:pos x="T0" y="T1"/>
                      </a:cxn>
                      <a:cxn ang="0">
                        <a:pos x="T2" y="T3"/>
                      </a:cxn>
                      <a:cxn ang="0">
                        <a:pos x="T4" y="T5"/>
                      </a:cxn>
                      <a:cxn ang="0">
                        <a:pos x="T6" y="T7"/>
                      </a:cxn>
                      <a:cxn ang="0">
                        <a:pos x="T8" y="T9"/>
                      </a:cxn>
                    </a:cxnLst>
                    <a:rect l="0" t="0" r="r" b="b"/>
                    <a:pathLst>
                      <a:path w="126" h="246">
                        <a:moveTo>
                          <a:pt x="126" y="16"/>
                        </a:moveTo>
                        <a:lnTo>
                          <a:pt x="40" y="246"/>
                        </a:lnTo>
                        <a:lnTo>
                          <a:pt x="0" y="231"/>
                        </a:lnTo>
                        <a:lnTo>
                          <a:pt x="86" y="0"/>
                        </a:lnTo>
                        <a:lnTo>
                          <a:pt x="126" y="1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43" name="Freeform 177">
                    <a:extLst>
                      <a:ext uri="{FF2B5EF4-FFF2-40B4-BE49-F238E27FC236}">
                        <a16:creationId xmlns:a16="http://schemas.microsoft.com/office/drawing/2014/main" id="{302DC47B-8B0E-450D-9D0B-7A171B49FD08}"/>
                      </a:ext>
                    </a:extLst>
                  </p:cNvPr>
                  <p:cNvSpPr>
                    <a:spLocks/>
                  </p:cNvSpPr>
                  <p:nvPr/>
                </p:nvSpPr>
                <p:spPr bwMode="auto">
                  <a:xfrm>
                    <a:off x="6612429" y="2281246"/>
                    <a:ext cx="57656" cy="115864"/>
                  </a:xfrm>
                  <a:custGeom>
                    <a:avLst/>
                    <a:gdLst>
                      <a:gd name="T0" fmla="*/ 120 w 120"/>
                      <a:gd name="T1" fmla="*/ 14 h 248"/>
                      <a:gd name="T2" fmla="*/ 41 w 120"/>
                      <a:gd name="T3" fmla="*/ 248 h 248"/>
                      <a:gd name="T4" fmla="*/ 0 w 120"/>
                      <a:gd name="T5" fmla="*/ 233 h 248"/>
                      <a:gd name="T6" fmla="*/ 80 w 120"/>
                      <a:gd name="T7" fmla="*/ 0 h 248"/>
                      <a:gd name="T8" fmla="*/ 120 w 120"/>
                      <a:gd name="T9" fmla="*/ 14 h 248"/>
                    </a:gdLst>
                    <a:ahLst/>
                    <a:cxnLst>
                      <a:cxn ang="0">
                        <a:pos x="T0" y="T1"/>
                      </a:cxn>
                      <a:cxn ang="0">
                        <a:pos x="T2" y="T3"/>
                      </a:cxn>
                      <a:cxn ang="0">
                        <a:pos x="T4" y="T5"/>
                      </a:cxn>
                      <a:cxn ang="0">
                        <a:pos x="T6" y="T7"/>
                      </a:cxn>
                      <a:cxn ang="0">
                        <a:pos x="T8" y="T9"/>
                      </a:cxn>
                    </a:cxnLst>
                    <a:rect l="0" t="0" r="r" b="b"/>
                    <a:pathLst>
                      <a:path w="120" h="248">
                        <a:moveTo>
                          <a:pt x="120" y="14"/>
                        </a:moveTo>
                        <a:lnTo>
                          <a:pt x="41" y="248"/>
                        </a:lnTo>
                        <a:lnTo>
                          <a:pt x="0" y="233"/>
                        </a:lnTo>
                        <a:lnTo>
                          <a:pt x="80" y="0"/>
                        </a:lnTo>
                        <a:lnTo>
                          <a:pt x="120" y="1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44" name="Freeform 178">
                    <a:extLst>
                      <a:ext uri="{FF2B5EF4-FFF2-40B4-BE49-F238E27FC236}">
                        <a16:creationId xmlns:a16="http://schemas.microsoft.com/office/drawing/2014/main" id="{0BF03E7F-C099-4A64-9FDB-1207B83A26B6}"/>
                      </a:ext>
                    </a:extLst>
                  </p:cNvPr>
                  <p:cNvSpPr>
                    <a:spLocks/>
                  </p:cNvSpPr>
                  <p:nvPr/>
                </p:nvSpPr>
                <p:spPr bwMode="auto">
                  <a:xfrm>
                    <a:off x="6576394" y="2267116"/>
                    <a:ext cx="54773" cy="117277"/>
                  </a:xfrm>
                  <a:custGeom>
                    <a:avLst/>
                    <a:gdLst>
                      <a:gd name="T0" fmla="*/ 114 w 114"/>
                      <a:gd name="T1" fmla="*/ 14 h 248"/>
                      <a:gd name="T2" fmla="*/ 41 w 114"/>
                      <a:gd name="T3" fmla="*/ 248 h 248"/>
                      <a:gd name="T4" fmla="*/ 0 w 114"/>
                      <a:gd name="T5" fmla="*/ 236 h 248"/>
                      <a:gd name="T6" fmla="*/ 73 w 114"/>
                      <a:gd name="T7" fmla="*/ 0 h 248"/>
                      <a:gd name="T8" fmla="*/ 114 w 114"/>
                      <a:gd name="T9" fmla="*/ 14 h 248"/>
                    </a:gdLst>
                    <a:ahLst/>
                    <a:cxnLst>
                      <a:cxn ang="0">
                        <a:pos x="T0" y="T1"/>
                      </a:cxn>
                      <a:cxn ang="0">
                        <a:pos x="T2" y="T3"/>
                      </a:cxn>
                      <a:cxn ang="0">
                        <a:pos x="T4" y="T5"/>
                      </a:cxn>
                      <a:cxn ang="0">
                        <a:pos x="T6" y="T7"/>
                      </a:cxn>
                      <a:cxn ang="0">
                        <a:pos x="T8" y="T9"/>
                      </a:cxn>
                    </a:cxnLst>
                    <a:rect l="0" t="0" r="r" b="b"/>
                    <a:pathLst>
                      <a:path w="114" h="248">
                        <a:moveTo>
                          <a:pt x="114" y="14"/>
                        </a:moveTo>
                        <a:lnTo>
                          <a:pt x="41" y="248"/>
                        </a:lnTo>
                        <a:lnTo>
                          <a:pt x="0" y="236"/>
                        </a:lnTo>
                        <a:lnTo>
                          <a:pt x="73" y="0"/>
                        </a:lnTo>
                        <a:lnTo>
                          <a:pt x="114" y="1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45" name="Freeform 179">
                    <a:extLst>
                      <a:ext uri="{FF2B5EF4-FFF2-40B4-BE49-F238E27FC236}">
                        <a16:creationId xmlns:a16="http://schemas.microsoft.com/office/drawing/2014/main" id="{ABCACA43-3735-47AB-90B0-7DA3E4782F04}"/>
                      </a:ext>
                    </a:extLst>
                  </p:cNvPr>
                  <p:cNvSpPr>
                    <a:spLocks/>
                  </p:cNvSpPr>
                  <p:nvPr/>
                </p:nvSpPr>
                <p:spPr bwMode="auto">
                  <a:xfrm>
                    <a:off x="6540359" y="2254399"/>
                    <a:ext cx="51891" cy="117277"/>
                  </a:xfrm>
                  <a:custGeom>
                    <a:avLst/>
                    <a:gdLst>
                      <a:gd name="T0" fmla="*/ 107 w 107"/>
                      <a:gd name="T1" fmla="*/ 13 h 248"/>
                      <a:gd name="T2" fmla="*/ 41 w 107"/>
                      <a:gd name="T3" fmla="*/ 248 h 248"/>
                      <a:gd name="T4" fmla="*/ 0 w 107"/>
                      <a:gd name="T5" fmla="*/ 237 h 248"/>
                      <a:gd name="T6" fmla="*/ 66 w 107"/>
                      <a:gd name="T7" fmla="*/ 0 h 248"/>
                      <a:gd name="T8" fmla="*/ 107 w 107"/>
                      <a:gd name="T9" fmla="*/ 13 h 248"/>
                    </a:gdLst>
                    <a:ahLst/>
                    <a:cxnLst>
                      <a:cxn ang="0">
                        <a:pos x="T0" y="T1"/>
                      </a:cxn>
                      <a:cxn ang="0">
                        <a:pos x="T2" y="T3"/>
                      </a:cxn>
                      <a:cxn ang="0">
                        <a:pos x="T4" y="T5"/>
                      </a:cxn>
                      <a:cxn ang="0">
                        <a:pos x="T6" y="T7"/>
                      </a:cxn>
                      <a:cxn ang="0">
                        <a:pos x="T8" y="T9"/>
                      </a:cxn>
                    </a:cxnLst>
                    <a:rect l="0" t="0" r="r" b="b"/>
                    <a:pathLst>
                      <a:path w="107" h="248">
                        <a:moveTo>
                          <a:pt x="107" y="13"/>
                        </a:moveTo>
                        <a:lnTo>
                          <a:pt x="41" y="248"/>
                        </a:lnTo>
                        <a:lnTo>
                          <a:pt x="0" y="237"/>
                        </a:lnTo>
                        <a:lnTo>
                          <a:pt x="66" y="0"/>
                        </a:lnTo>
                        <a:lnTo>
                          <a:pt x="107" y="1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46" name="Freeform 180">
                    <a:extLst>
                      <a:ext uri="{FF2B5EF4-FFF2-40B4-BE49-F238E27FC236}">
                        <a16:creationId xmlns:a16="http://schemas.microsoft.com/office/drawing/2014/main" id="{58CFEC3D-DE0F-4235-8655-6B7613CE806C}"/>
                      </a:ext>
                    </a:extLst>
                  </p:cNvPr>
                  <p:cNvSpPr>
                    <a:spLocks/>
                  </p:cNvSpPr>
                  <p:nvPr/>
                </p:nvSpPr>
                <p:spPr bwMode="auto">
                  <a:xfrm>
                    <a:off x="6504323" y="2243095"/>
                    <a:ext cx="49008" cy="117277"/>
                  </a:xfrm>
                  <a:custGeom>
                    <a:avLst/>
                    <a:gdLst>
                      <a:gd name="T0" fmla="*/ 102 w 102"/>
                      <a:gd name="T1" fmla="*/ 11 h 249"/>
                      <a:gd name="T2" fmla="*/ 41 w 102"/>
                      <a:gd name="T3" fmla="*/ 249 h 249"/>
                      <a:gd name="T4" fmla="*/ 0 w 102"/>
                      <a:gd name="T5" fmla="*/ 239 h 249"/>
                      <a:gd name="T6" fmla="*/ 61 w 102"/>
                      <a:gd name="T7" fmla="*/ 0 h 249"/>
                      <a:gd name="T8" fmla="*/ 102 w 102"/>
                      <a:gd name="T9" fmla="*/ 11 h 249"/>
                    </a:gdLst>
                    <a:ahLst/>
                    <a:cxnLst>
                      <a:cxn ang="0">
                        <a:pos x="T0" y="T1"/>
                      </a:cxn>
                      <a:cxn ang="0">
                        <a:pos x="T2" y="T3"/>
                      </a:cxn>
                      <a:cxn ang="0">
                        <a:pos x="T4" y="T5"/>
                      </a:cxn>
                      <a:cxn ang="0">
                        <a:pos x="T6" y="T7"/>
                      </a:cxn>
                      <a:cxn ang="0">
                        <a:pos x="T8" y="T9"/>
                      </a:cxn>
                    </a:cxnLst>
                    <a:rect l="0" t="0" r="r" b="b"/>
                    <a:pathLst>
                      <a:path w="102" h="249">
                        <a:moveTo>
                          <a:pt x="102" y="11"/>
                        </a:moveTo>
                        <a:lnTo>
                          <a:pt x="41" y="249"/>
                        </a:lnTo>
                        <a:lnTo>
                          <a:pt x="0" y="239"/>
                        </a:lnTo>
                        <a:lnTo>
                          <a:pt x="61" y="0"/>
                        </a:lnTo>
                        <a:lnTo>
                          <a:pt x="102" y="1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47" name="Freeform 181">
                    <a:extLst>
                      <a:ext uri="{FF2B5EF4-FFF2-40B4-BE49-F238E27FC236}">
                        <a16:creationId xmlns:a16="http://schemas.microsoft.com/office/drawing/2014/main" id="{89E537C4-4476-43F6-A3B5-940AB486E9D2}"/>
                      </a:ext>
                    </a:extLst>
                  </p:cNvPr>
                  <p:cNvSpPr>
                    <a:spLocks/>
                  </p:cNvSpPr>
                  <p:nvPr/>
                </p:nvSpPr>
                <p:spPr bwMode="auto">
                  <a:xfrm>
                    <a:off x="6466847" y="2231791"/>
                    <a:ext cx="46125" cy="117277"/>
                  </a:xfrm>
                  <a:custGeom>
                    <a:avLst/>
                    <a:gdLst>
                      <a:gd name="T0" fmla="*/ 97 w 97"/>
                      <a:gd name="T1" fmla="*/ 11 h 250"/>
                      <a:gd name="T2" fmla="*/ 41 w 97"/>
                      <a:gd name="T3" fmla="*/ 250 h 250"/>
                      <a:gd name="T4" fmla="*/ 0 w 97"/>
                      <a:gd name="T5" fmla="*/ 240 h 250"/>
                      <a:gd name="T6" fmla="*/ 55 w 97"/>
                      <a:gd name="T7" fmla="*/ 0 h 250"/>
                      <a:gd name="T8" fmla="*/ 97 w 97"/>
                      <a:gd name="T9" fmla="*/ 11 h 250"/>
                    </a:gdLst>
                    <a:ahLst/>
                    <a:cxnLst>
                      <a:cxn ang="0">
                        <a:pos x="T0" y="T1"/>
                      </a:cxn>
                      <a:cxn ang="0">
                        <a:pos x="T2" y="T3"/>
                      </a:cxn>
                      <a:cxn ang="0">
                        <a:pos x="T4" y="T5"/>
                      </a:cxn>
                      <a:cxn ang="0">
                        <a:pos x="T6" y="T7"/>
                      </a:cxn>
                      <a:cxn ang="0">
                        <a:pos x="T8" y="T9"/>
                      </a:cxn>
                    </a:cxnLst>
                    <a:rect l="0" t="0" r="r" b="b"/>
                    <a:pathLst>
                      <a:path w="97" h="250">
                        <a:moveTo>
                          <a:pt x="97" y="11"/>
                        </a:moveTo>
                        <a:lnTo>
                          <a:pt x="41" y="250"/>
                        </a:lnTo>
                        <a:lnTo>
                          <a:pt x="0" y="240"/>
                        </a:lnTo>
                        <a:lnTo>
                          <a:pt x="55" y="0"/>
                        </a:lnTo>
                        <a:lnTo>
                          <a:pt x="97" y="1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48" name="Freeform 182">
                    <a:extLst>
                      <a:ext uri="{FF2B5EF4-FFF2-40B4-BE49-F238E27FC236}">
                        <a16:creationId xmlns:a16="http://schemas.microsoft.com/office/drawing/2014/main" id="{967A65FC-1353-40B2-8EE2-28DC1F7C0242}"/>
                      </a:ext>
                    </a:extLst>
                  </p:cNvPr>
                  <p:cNvSpPr>
                    <a:spLocks/>
                  </p:cNvSpPr>
                  <p:nvPr/>
                </p:nvSpPr>
                <p:spPr bwMode="auto">
                  <a:xfrm>
                    <a:off x="6429370" y="2221901"/>
                    <a:ext cx="43242" cy="118690"/>
                  </a:xfrm>
                  <a:custGeom>
                    <a:avLst/>
                    <a:gdLst>
                      <a:gd name="T0" fmla="*/ 91 w 91"/>
                      <a:gd name="T1" fmla="*/ 9 h 250"/>
                      <a:gd name="T2" fmla="*/ 42 w 91"/>
                      <a:gd name="T3" fmla="*/ 250 h 250"/>
                      <a:gd name="T4" fmla="*/ 0 w 91"/>
                      <a:gd name="T5" fmla="*/ 241 h 250"/>
                      <a:gd name="T6" fmla="*/ 50 w 91"/>
                      <a:gd name="T7" fmla="*/ 0 h 250"/>
                      <a:gd name="T8" fmla="*/ 91 w 91"/>
                      <a:gd name="T9" fmla="*/ 9 h 250"/>
                    </a:gdLst>
                    <a:ahLst/>
                    <a:cxnLst>
                      <a:cxn ang="0">
                        <a:pos x="T0" y="T1"/>
                      </a:cxn>
                      <a:cxn ang="0">
                        <a:pos x="T2" y="T3"/>
                      </a:cxn>
                      <a:cxn ang="0">
                        <a:pos x="T4" y="T5"/>
                      </a:cxn>
                      <a:cxn ang="0">
                        <a:pos x="T6" y="T7"/>
                      </a:cxn>
                      <a:cxn ang="0">
                        <a:pos x="T8" y="T9"/>
                      </a:cxn>
                    </a:cxnLst>
                    <a:rect l="0" t="0" r="r" b="b"/>
                    <a:pathLst>
                      <a:path w="91" h="250">
                        <a:moveTo>
                          <a:pt x="91" y="9"/>
                        </a:moveTo>
                        <a:lnTo>
                          <a:pt x="42" y="250"/>
                        </a:lnTo>
                        <a:lnTo>
                          <a:pt x="0" y="241"/>
                        </a:lnTo>
                        <a:lnTo>
                          <a:pt x="50" y="0"/>
                        </a:lnTo>
                        <a:lnTo>
                          <a:pt x="91" y="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49" name="Freeform 183">
                    <a:extLst>
                      <a:ext uri="{FF2B5EF4-FFF2-40B4-BE49-F238E27FC236}">
                        <a16:creationId xmlns:a16="http://schemas.microsoft.com/office/drawing/2014/main" id="{19A2B80D-A9A0-4EDC-AD8B-5E15F2C83ECC}"/>
                      </a:ext>
                    </a:extLst>
                  </p:cNvPr>
                  <p:cNvSpPr>
                    <a:spLocks/>
                  </p:cNvSpPr>
                  <p:nvPr/>
                </p:nvSpPr>
                <p:spPr bwMode="auto">
                  <a:xfrm>
                    <a:off x="6391894" y="2213423"/>
                    <a:ext cx="41801" cy="118690"/>
                  </a:xfrm>
                  <a:custGeom>
                    <a:avLst/>
                    <a:gdLst>
                      <a:gd name="T0" fmla="*/ 86 w 86"/>
                      <a:gd name="T1" fmla="*/ 8 h 250"/>
                      <a:gd name="T2" fmla="*/ 42 w 86"/>
                      <a:gd name="T3" fmla="*/ 250 h 250"/>
                      <a:gd name="T4" fmla="*/ 0 w 86"/>
                      <a:gd name="T5" fmla="*/ 242 h 250"/>
                      <a:gd name="T6" fmla="*/ 43 w 86"/>
                      <a:gd name="T7" fmla="*/ 0 h 250"/>
                      <a:gd name="T8" fmla="*/ 86 w 86"/>
                      <a:gd name="T9" fmla="*/ 8 h 250"/>
                    </a:gdLst>
                    <a:ahLst/>
                    <a:cxnLst>
                      <a:cxn ang="0">
                        <a:pos x="T0" y="T1"/>
                      </a:cxn>
                      <a:cxn ang="0">
                        <a:pos x="T2" y="T3"/>
                      </a:cxn>
                      <a:cxn ang="0">
                        <a:pos x="T4" y="T5"/>
                      </a:cxn>
                      <a:cxn ang="0">
                        <a:pos x="T6" y="T7"/>
                      </a:cxn>
                      <a:cxn ang="0">
                        <a:pos x="T8" y="T9"/>
                      </a:cxn>
                    </a:cxnLst>
                    <a:rect l="0" t="0" r="r" b="b"/>
                    <a:pathLst>
                      <a:path w="86" h="250">
                        <a:moveTo>
                          <a:pt x="86" y="8"/>
                        </a:moveTo>
                        <a:lnTo>
                          <a:pt x="42" y="250"/>
                        </a:lnTo>
                        <a:lnTo>
                          <a:pt x="0" y="242"/>
                        </a:lnTo>
                        <a:lnTo>
                          <a:pt x="43" y="0"/>
                        </a:lnTo>
                        <a:lnTo>
                          <a:pt x="86" y="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50" name="Freeform 197">
                    <a:extLst>
                      <a:ext uri="{FF2B5EF4-FFF2-40B4-BE49-F238E27FC236}">
                        <a16:creationId xmlns:a16="http://schemas.microsoft.com/office/drawing/2014/main" id="{911868FB-090D-4C9C-93BE-DCCEFCC5D07B}"/>
                      </a:ext>
                    </a:extLst>
                  </p:cNvPr>
                  <p:cNvSpPr>
                    <a:spLocks/>
                  </p:cNvSpPr>
                  <p:nvPr/>
                </p:nvSpPr>
                <p:spPr bwMode="auto">
                  <a:xfrm>
                    <a:off x="5258948" y="2415478"/>
                    <a:ext cx="82161" cy="107386"/>
                  </a:xfrm>
                  <a:custGeom>
                    <a:avLst/>
                    <a:gdLst>
                      <a:gd name="T0" fmla="*/ 36 w 169"/>
                      <a:gd name="T1" fmla="*/ 0 h 230"/>
                      <a:gd name="T2" fmla="*/ 169 w 169"/>
                      <a:gd name="T3" fmla="*/ 206 h 230"/>
                      <a:gd name="T4" fmla="*/ 133 w 169"/>
                      <a:gd name="T5" fmla="*/ 230 h 230"/>
                      <a:gd name="T6" fmla="*/ 0 w 169"/>
                      <a:gd name="T7" fmla="*/ 24 h 230"/>
                      <a:gd name="T8" fmla="*/ 36 w 169"/>
                      <a:gd name="T9" fmla="*/ 0 h 230"/>
                    </a:gdLst>
                    <a:ahLst/>
                    <a:cxnLst>
                      <a:cxn ang="0">
                        <a:pos x="T0" y="T1"/>
                      </a:cxn>
                      <a:cxn ang="0">
                        <a:pos x="T2" y="T3"/>
                      </a:cxn>
                      <a:cxn ang="0">
                        <a:pos x="T4" y="T5"/>
                      </a:cxn>
                      <a:cxn ang="0">
                        <a:pos x="T6" y="T7"/>
                      </a:cxn>
                      <a:cxn ang="0">
                        <a:pos x="T8" y="T9"/>
                      </a:cxn>
                    </a:cxnLst>
                    <a:rect l="0" t="0" r="r" b="b"/>
                    <a:pathLst>
                      <a:path w="169" h="230">
                        <a:moveTo>
                          <a:pt x="36" y="0"/>
                        </a:moveTo>
                        <a:lnTo>
                          <a:pt x="169" y="206"/>
                        </a:lnTo>
                        <a:lnTo>
                          <a:pt x="133" y="230"/>
                        </a:lnTo>
                        <a:lnTo>
                          <a:pt x="0" y="24"/>
                        </a:lnTo>
                        <a:lnTo>
                          <a:pt x="36"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51" name="Freeform 198">
                    <a:extLst>
                      <a:ext uri="{FF2B5EF4-FFF2-40B4-BE49-F238E27FC236}">
                        <a16:creationId xmlns:a16="http://schemas.microsoft.com/office/drawing/2014/main" id="{3C9E53E2-ACD8-4133-9961-91FEC21234EE}"/>
                      </a:ext>
                    </a:extLst>
                  </p:cNvPr>
                  <p:cNvSpPr>
                    <a:spLocks/>
                  </p:cNvSpPr>
                  <p:nvPr/>
                </p:nvSpPr>
                <p:spPr bwMode="auto">
                  <a:xfrm>
                    <a:off x="5224351" y="2436673"/>
                    <a:ext cx="83601" cy="107386"/>
                  </a:xfrm>
                  <a:custGeom>
                    <a:avLst/>
                    <a:gdLst>
                      <a:gd name="T0" fmla="*/ 36 w 173"/>
                      <a:gd name="T1" fmla="*/ 0 h 227"/>
                      <a:gd name="T2" fmla="*/ 173 w 173"/>
                      <a:gd name="T3" fmla="*/ 203 h 227"/>
                      <a:gd name="T4" fmla="*/ 139 w 173"/>
                      <a:gd name="T5" fmla="*/ 227 h 227"/>
                      <a:gd name="T6" fmla="*/ 0 w 173"/>
                      <a:gd name="T7" fmla="*/ 24 h 227"/>
                      <a:gd name="T8" fmla="*/ 36 w 173"/>
                      <a:gd name="T9" fmla="*/ 0 h 227"/>
                    </a:gdLst>
                    <a:ahLst/>
                    <a:cxnLst>
                      <a:cxn ang="0">
                        <a:pos x="T0" y="T1"/>
                      </a:cxn>
                      <a:cxn ang="0">
                        <a:pos x="T2" y="T3"/>
                      </a:cxn>
                      <a:cxn ang="0">
                        <a:pos x="T4" y="T5"/>
                      </a:cxn>
                      <a:cxn ang="0">
                        <a:pos x="T6" y="T7"/>
                      </a:cxn>
                      <a:cxn ang="0">
                        <a:pos x="T8" y="T9"/>
                      </a:cxn>
                    </a:cxnLst>
                    <a:rect l="0" t="0" r="r" b="b"/>
                    <a:pathLst>
                      <a:path w="173" h="227">
                        <a:moveTo>
                          <a:pt x="36" y="0"/>
                        </a:moveTo>
                        <a:lnTo>
                          <a:pt x="173" y="203"/>
                        </a:lnTo>
                        <a:lnTo>
                          <a:pt x="139" y="227"/>
                        </a:lnTo>
                        <a:lnTo>
                          <a:pt x="0" y="24"/>
                        </a:lnTo>
                        <a:lnTo>
                          <a:pt x="36"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52" name="Freeform 199">
                    <a:extLst>
                      <a:ext uri="{FF2B5EF4-FFF2-40B4-BE49-F238E27FC236}">
                        <a16:creationId xmlns:a16="http://schemas.microsoft.com/office/drawing/2014/main" id="{08744B7F-DBA4-441E-B344-7BE54D40E3BF}"/>
                      </a:ext>
                    </a:extLst>
                  </p:cNvPr>
                  <p:cNvSpPr>
                    <a:spLocks/>
                  </p:cNvSpPr>
                  <p:nvPr/>
                </p:nvSpPr>
                <p:spPr bwMode="auto">
                  <a:xfrm>
                    <a:off x="5191194" y="2460692"/>
                    <a:ext cx="85043" cy="104560"/>
                  </a:xfrm>
                  <a:custGeom>
                    <a:avLst/>
                    <a:gdLst>
                      <a:gd name="T0" fmla="*/ 35 w 178"/>
                      <a:gd name="T1" fmla="*/ 0 h 224"/>
                      <a:gd name="T2" fmla="*/ 178 w 178"/>
                      <a:gd name="T3" fmla="*/ 198 h 224"/>
                      <a:gd name="T4" fmla="*/ 144 w 178"/>
                      <a:gd name="T5" fmla="*/ 224 h 224"/>
                      <a:gd name="T6" fmla="*/ 0 w 178"/>
                      <a:gd name="T7" fmla="*/ 25 h 224"/>
                      <a:gd name="T8" fmla="*/ 35 w 178"/>
                      <a:gd name="T9" fmla="*/ 0 h 224"/>
                    </a:gdLst>
                    <a:ahLst/>
                    <a:cxnLst>
                      <a:cxn ang="0">
                        <a:pos x="T0" y="T1"/>
                      </a:cxn>
                      <a:cxn ang="0">
                        <a:pos x="T2" y="T3"/>
                      </a:cxn>
                      <a:cxn ang="0">
                        <a:pos x="T4" y="T5"/>
                      </a:cxn>
                      <a:cxn ang="0">
                        <a:pos x="T6" y="T7"/>
                      </a:cxn>
                      <a:cxn ang="0">
                        <a:pos x="T8" y="T9"/>
                      </a:cxn>
                    </a:cxnLst>
                    <a:rect l="0" t="0" r="r" b="b"/>
                    <a:pathLst>
                      <a:path w="178" h="224">
                        <a:moveTo>
                          <a:pt x="35" y="0"/>
                        </a:moveTo>
                        <a:lnTo>
                          <a:pt x="178" y="198"/>
                        </a:lnTo>
                        <a:lnTo>
                          <a:pt x="144" y="224"/>
                        </a:lnTo>
                        <a:lnTo>
                          <a:pt x="0" y="25"/>
                        </a:lnTo>
                        <a:lnTo>
                          <a:pt x="35"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53" name="Freeform 200">
                    <a:extLst>
                      <a:ext uri="{FF2B5EF4-FFF2-40B4-BE49-F238E27FC236}">
                        <a16:creationId xmlns:a16="http://schemas.microsoft.com/office/drawing/2014/main" id="{5CFAFD81-89EF-4D7F-B0C6-BC464274A288}"/>
                      </a:ext>
                    </a:extLst>
                  </p:cNvPr>
                  <p:cNvSpPr>
                    <a:spLocks/>
                  </p:cNvSpPr>
                  <p:nvPr/>
                </p:nvSpPr>
                <p:spPr bwMode="auto">
                  <a:xfrm>
                    <a:off x="5158036" y="2483301"/>
                    <a:ext cx="87926" cy="104560"/>
                  </a:xfrm>
                  <a:custGeom>
                    <a:avLst/>
                    <a:gdLst>
                      <a:gd name="T0" fmla="*/ 34 w 183"/>
                      <a:gd name="T1" fmla="*/ 0 h 222"/>
                      <a:gd name="T2" fmla="*/ 183 w 183"/>
                      <a:gd name="T3" fmla="*/ 196 h 222"/>
                      <a:gd name="T4" fmla="*/ 148 w 183"/>
                      <a:gd name="T5" fmla="*/ 222 h 222"/>
                      <a:gd name="T6" fmla="*/ 0 w 183"/>
                      <a:gd name="T7" fmla="*/ 27 h 222"/>
                      <a:gd name="T8" fmla="*/ 34 w 183"/>
                      <a:gd name="T9" fmla="*/ 0 h 222"/>
                    </a:gdLst>
                    <a:ahLst/>
                    <a:cxnLst>
                      <a:cxn ang="0">
                        <a:pos x="T0" y="T1"/>
                      </a:cxn>
                      <a:cxn ang="0">
                        <a:pos x="T2" y="T3"/>
                      </a:cxn>
                      <a:cxn ang="0">
                        <a:pos x="T4" y="T5"/>
                      </a:cxn>
                      <a:cxn ang="0">
                        <a:pos x="T6" y="T7"/>
                      </a:cxn>
                      <a:cxn ang="0">
                        <a:pos x="T8" y="T9"/>
                      </a:cxn>
                    </a:cxnLst>
                    <a:rect l="0" t="0" r="r" b="b"/>
                    <a:pathLst>
                      <a:path w="183" h="222">
                        <a:moveTo>
                          <a:pt x="34" y="0"/>
                        </a:moveTo>
                        <a:lnTo>
                          <a:pt x="183" y="196"/>
                        </a:lnTo>
                        <a:lnTo>
                          <a:pt x="148" y="222"/>
                        </a:lnTo>
                        <a:lnTo>
                          <a:pt x="0" y="27"/>
                        </a:lnTo>
                        <a:lnTo>
                          <a:pt x="34"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54" name="Freeform 201">
                    <a:extLst>
                      <a:ext uri="{FF2B5EF4-FFF2-40B4-BE49-F238E27FC236}">
                        <a16:creationId xmlns:a16="http://schemas.microsoft.com/office/drawing/2014/main" id="{5D42DF9D-420A-450A-BCCA-F18713307E1A}"/>
                      </a:ext>
                    </a:extLst>
                  </p:cNvPr>
                  <p:cNvSpPr>
                    <a:spLocks/>
                  </p:cNvSpPr>
                  <p:nvPr/>
                </p:nvSpPr>
                <p:spPr bwMode="auto">
                  <a:xfrm>
                    <a:off x="5124889" y="2508731"/>
                    <a:ext cx="89367" cy="103148"/>
                  </a:xfrm>
                  <a:custGeom>
                    <a:avLst/>
                    <a:gdLst>
                      <a:gd name="T0" fmla="*/ 33 w 187"/>
                      <a:gd name="T1" fmla="*/ 0 h 220"/>
                      <a:gd name="T2" fmla="*/ 187 w 187"/>
                      <a:gd name="T3" fmla="*/ 191 h 220"/>
                      <a:gd name="T4" fmla="*/ 153 w 187"/>
                      <a:gd name="T5" fmla="*/ 220 h 220"/>
                      <a:gd name="T6" fmla="*/ 0 w 187"/>
                      <a:gd name="T7" fmla="*/ 29 h 220"/>
                      <a:gd name="T8" fmla="*/ 33 w 187"/>
                      <a:gd name="T9" fmla="*/ 0 h 220"/>
                    </a:gdLst>
                    <a:ahLst/>
                    <a:cxnLst>
                      <a:cxn ang="0">
                        <a:pos x="T0" y="T1"/>
                      </a:cxn>
                      <a:cxn ang="0">
                        <a:pos x="T2" y="T3"/>
                      </a:cxn>
                      <a:cxn ang="0">
                        <a:pos x="T4" y="T5"/>
                      </a:cxn>
                      <a:cxn ang="0">
                        <a:pos x="T6" y="T7"/>
                      </a:cxn>
                      <a:cxn ang="0">
                        <a:pos x="T8" y="T9"/>
                      </a:cxn>
                    </a:cxnLst>
                    <a:rect l="0" t="0" r="r" b="b"/>
                    <a:pathLst>
                      <a:path w="187" h="220">
                        <a:moveTo>
                          <a:pt x="33" y="0"/>
                        </a:moveTo>
                        <a:lnTo>
                          <a:pt x="187" y="191"/>
                        </a:lnTo>
                        <a:lnTo>
                          <a:pt x="153" y="220"/>
                        </a:lnTo>
                        <a:lnTo>
                          <a:pt x="0" y="29"/>
                        </a:lnTo>
                        <a:lnTo>
                          <a:pt x="3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55" name="Freeform 202">
                    <a:extLst>
                      <a:ext uri="{FF2B5EF4-FFF2-40B4-BE49-F238E27FC236}">
                        <a16:creationId xmlns:a16="http://schemas.microsoft.com/office/drawing/2014/main" id="{3383728A-9B47-44A1-872A-4C94EA396564}"/>
                      </a:ext>
                    </a:extLst>
                  </p:cNvPr>
                  <p:cNvSpPr>
                    <a:spLocks/>
                  </p:cNvSpPr>
                  <p:nvPr/>
                </p:nvSpPr>
                <p:spPr bwMode="auto">
                  <a:xfrm>
                    <a:off x="5093185" y="2534164"/>
                    <a:ext cx="90809" cy="101734"/>
                  </a:xfrm>
                  <a:custGeom>
                    <a:avLst/>
                    <a:gdLst>
                      <a:gd name="T0" fmla="*/ 32 w 190"/>
                      <a:gd name="T1" fmla="*/ 0 h 216"/>
                      <a:gd name="T2" fmla="*/ 190 w 190"/>
                      <a:gd name="T3" fmla="*/ 186 h 216"/>
                      <a:gd name="T4" fmla="*/ 158 w 190"/>
                      <a:gd name="T5" fmla="*/ 216 h 216"/>
                      <a:gd name="T6" fmla="*/ 0 w 190"/>
                      <a:gd name="T7" fmla="*/ 29 h 216"/>
                      <a:gd name="T8" fmla="*/ 32 w 190"/>
                      <a:gd name="T9" fmla="*/ 0 h 216"/>
                    </a:gdLst>
                    <a:ahLst/>
                    <a:cxnLst>
                      <a:cxn ang="0">
                        <a:pos x="T0" y="T1"/>
                      </a:cxn>
                      <a:cxn ang="0">
                        <a:pos x="T2" y="T3"/>
                      </a:cxn>
                      <a:cxn ang="0">
                        <a:pos x="T4" y="T5"/>
                      </a:cxn>
                      <a:cxn ang="0">
                        <a:pos x="T6" y="T7"/>
                      </a:cxn>
                      <a:cxn ang="0">
                        <a:pos x="T8" y="T9"/>
                      </a:cxn>
                    </a:cxnLst>
                    <a:rect l="0" t="0" r="r" b="b"/>
                    <a:pathLst>
                      <a:path w="190" h="216">
                        <a:moveTo>
                          <a:pt x="32" y="0"/>
                        </a:moveTo>
                        <a:lnTo>
                          <a:pt x="190" y="186"/>
                        </a:lnTo>
                        <a:lnTo>
                          <a:pt x="158" y="216"/>
                        </a:lnTo>
                        <a:lnTo>
                          <a:pt x="0" y="29"/>
                        </a:lnTo>
                        <a:lnTo>
                          <a:pt x="3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56" name="Freeform 203">
                    <a:extLst>
                      <a:ext uri="{FF2B5EF4-FFF2-40B4-BE49-F238E27FC236}">
                        <a16:creationId xmlns:a16="http://schemas.microsoft.com/office/drawing/2014/main" id="{96A5BF3B-686C-42E6-87A4-A7A669722FE3}"/>
                      </a:ext>
                    </a:extLst>
                  </p:cNvPr>
                  <p:cNvSpPr>
                    <a:spLocks/>
                  </p:cNvSpPr>
                  <p:nvPr/>
                </p:nvSpPr>
                <p:spPr bwMode="auto">
                  <a:xfrm>
                    <a:off x="5060039" y="2561009"/>
                    <a:ext cx="93692" cy="98908"/>
                  </a:xfrm>
                  <a:custGeom>
                    <a:avLst/>
                    <a:gdLst>
                      <a:gd name="T0" fmla="*/ 32 w 195"/>
                      <a:gd name="T1" fmla="*/ 0 h 212"/>
                      <a:gd name="T2" fmla="*/ 195 w 195"/>
                      <a:gd name="T3" fmla="*/ 183 h 212"/>
                      <a:gd name="T4" fmla="*/ 164 w 195"/>
                      <a:gd name="T5" fmla="*/ 212 h 212"/>
                      <a:gd name="T6" fmla="*/ 0 w 195"/>
                      <a:gd name="T7" fmla="*/ 29 h 212"/>
                      <a:gd name="T8" fmla="*/ 32 w 195"/>
                      <a:gd name="T9" fmla="*/ 0 h 212"/>
                    </a:gdLst>
                    <a:ahLst/>
                    <a:cxnLst>
                      <a:cxn ang="0">
                        <a:pos x="T0" y="T1"/>
                      </a:cxn>
                      <a:cxn ang="0">
                        <a:pos x="T2" y="T3"/>
                      </a:cxn>
                      <a:cxn ang="0">
                        <a:pos x="T4" y="T5"/>
                      </a:cxn>
                      <a:cxn ang="0">
                        <a:pos x="T6" y="T7"/>
                      </a:cxn>
                      <a:cxn ang="0">
                        <a:pos x="T8" y="T9"/>
                      </a:cxn>
                    </a:cxnLst>
                    <a:rect l="0" t="0" r="r" b="b"/>
                    <a:pathLst>
                      <a:path w="195" h="212">
                        <a:moveTo>
                          <a:pt x="32" y="0"/>
                        </a:moveTo>
                        <a:lnTo>
                          <a:pt x="195" y="183"/>
                        </a:lnTo>
                        <a:lnTo>
                          <a:pt x="164" y="212"/>
                        </a:lnTo>
                        <a:lnTo>
                          <a:pt x="0" y="29"/>
                        </a:lnTo>
                        <a:lnTo>
                          <a:pt x="3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57" name="Freeform 204">
                    <a:extLst>
                      <a:ext uri="{FF2B5EF4-FFF2-40B4-BE49-F238E27FC236}">
                        <a16:creationId xmlns:a16="http://schemas.microsoft.com/office/drawing/2014/main" id="{14698E92-BBB9-41C5-BC9A-1FCCAE6A1D3A}"/>
                      </a:ext>
                    </a:extLst>
                  </p:cNvPr>
                  <p:cNvSpPr>
                    <a:spLocks/>
                  </p:cNvSpPr>
                  <p:nvPr/>
                </p:nvSpPr>
                <p:spPr bwMode="auto">
                  <a:xfrm>
                    <a:off x="5029767" y="2587852"/>
                    <a:ext cx="95133" cy="97496"/>
                  </a:xfrm>
                  <a:custGeom>
                    <a:avLst/>
                    <a:gdLst>
                      <a:gd name="T0" fmla="*/ 31 w 199"/>
                      <a:gd name="T1" fmla="*/ 0 h 209"/>
                      <a:gd name="T2" fmla="*/ 199 w 199"/>
                      <a:gd name="T3" fmla="*/ 178 h 209"/>
                      <a:gd name="T4" fmla="*/ 168 w 199"/>
                      <a:gd name="T5" fmla="*/ 209 h 209"/>
                      <a:gd name="T6" fmla="*/ 0 w 199"/>
                      <a:gd name="T7" fmla="*/ 31 h 209"/>
                      <a:gd name="T8" fmla="*/ 31 w 199"/>
                      <a:gd name="T9" fmla="*/ 0 h 209"/>
                    </a:gdLst>
                    <a:ahLst/>
                    <a:cxnLst>
                      <a:cxn ang="0">
                        <a:pos x="T0" y="T1"/>
                      </a:cxn>
                      <a:cxn ang="0">
                        <a:pos x="T2" y="T3"/>
                      </a:cxn>
                      <a:cxn ang="0">
                        <a:pos x="T4" y="T5"/>
                      </a:cxn>
                      <a:cxn ang="0">
                        <a:pos x="T6" y="T7"/>
                      </a:cxn>
                      <a:cxn ang="0">
                        <a:pos x="T8" y="T9"/>
                      </a:cxn>
                    </a:cxnLst>
                    <a:rect l="0" t="0" r="r" b="b"/>
                    <a:pathLst>
                      <a:path w="199" h="209">
                        <a:moveTo>
                          <a:pt x="31" y="0"/>
                        </a:moveTo>
                        <a:lnTo>
                          <a:pt x="199" y="178"/>
                        </a:lnTo>
                        <a:lnTo>
                          <a:pt x="168" y="209"/>
                        </a:lnTo>
                        <a:lnTo>
                          <a:pt x="0" y="31"/>
                        </a:lnTo>
                        <a:lnTo>
                          <a:pt x="31"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58" name="Freeform 206">
                    <a:extLst>
                      <a:ext uri="{FF2B5EF4-FFF2-40B4-BE49-F238E27FC236}">
                        <a16:creationId xmlns:a16="http://schemas.microsoft.com/office/drawing/2014/main" id="{70A13B53-906B-4814-8DCB-C8747E9531A3}"/>
                      </a:ext>
                    </a:extLst>
                  </p:cNvPr>
                  <p:cNvSpPr>
                    <a:spLocks/>
                  </p:cNvSpPr>
                  <p:nvPr/>
                </p:nvSpPr>
                <p:spPr bwMode="auto">
                  <a:xfrm>
                    <a:off x="5000929" y="2616112"/>
                    <a:ext cx="96575" cy="96082"/>
                  </a:xfrm>
                  <a:custGeom>
                    <a:avLst/>
                    <a:gdLst>
                      <a:gd name="T0" fmla="*/ 29 w 202"/>
                      <a:gd name="T1" fmla="*/ 0 h 203"/>
                      <a:gd name="T2" fmla="*/ 202 w 202"/>
                      <a:gd name="T3" fmla="*/ 173 h 203"/>
                      <a:gd name="T4" fmla="*/ 171 w 202"/>
                      <a:gd name="T5" fmla="*/ 203 h 203"/>
                      <a:gd name="T6" fmla="*/ 0 w 202"/>
                      <a:gd name="T7" fmla="*/ 30 h 203"/>
                      <a:gd name="T8" fmla="*/ 29 w 202"/>
                      <a:gd name="T9" fmla="*/ 0 h 203"/>
                    </a:gdLst>
                    <a:ahLst/>
                    <a:cxnLst>
                      <a:cxn ang="0">
                        <a:pos x="T0" y="T1"/>
                      </a:cxn>
                      <a:cxn ang="0">
                        <a:pos x="T2" y="T3"/>
                      </a:cxn>
                      <a:cxn ang="0">
                        <a:pos x="T4" y="T5"/>
                      </a:cxn>
                      <a:cxn ang="0">
                        <a:pos x="T6" y="T7"/>
                      </a:cxn>
                      <a:cxn ang="0">
                        <a:pos x="T8" y="T9"/>
                      </a:cxn>
                    </a:cxnLst>
                    <a:rect l="0" t="0" r="r" b="b"/>
                    <a:pathLst>
                      <a:path w="202" h="203">
                        <a:moveTo>
                          <a:pt x="29" y="0"/>
                        </a:moveTo>
                        <a:lnTo>
                          <a:pt x="202" y="173"/>
                        </a:lnTo>
                        <a:lnTo>
                          <a:pt x="171" y="203"/>
                        </a:lnTo>
                        <a:lnTo>
                          <a:pt x="0" y="30"/>
                        </a:lnTo>
                        <a:lnTo>
                          <a:pt x="29"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59" name="Freeform 207">
                    <a:extLst>
                      <a:ext uri="{FF2B5EF4-FFF2-40B4-BE49-F238E27FC236}">
                        <a16:creationId xmlns:a16="http://schemas.microsoft.com/office/drawing/2014/main" id="{9CF45FA8-264D-4A0E-BE5A-241FBF6C95B4}"/>
                      </a:ext>
                    </a:extLst>
                  </p:cNvPr>
                  <p:cNvSpPr>
                    <a:spLocks/>
                  </p:cNvSpPr>
                  <p:nvPr/>
                </p:nvSpPr>
                <p:spPr bwMode="auto">
                  <a:xfrm>
                    <a:off x="4970664" y="2644376"/>
                    <a:ext cx="99457" cy="94670"/>
                  </a:xfrm>
                  <a:custGeom>
                    <a:avLst/>
                    <a:gdLst>
                      <a:gd name="T0" fmla="*/ 30 w 207"/>
                      <a:gd name="T1" fmla="*/ 0 h 200"/>
                      <a:gd name="T2" fmla="*/ 207 w 207"/>
                      <a:gd name="T3" fmla="*/ 168 h 200"/>
                      <a:gd name="T4" fmla="*/ 177 w 207"/>
                      <a:gd name="T5" fmla="*/ 200 h 200"/>
                      <a:gd name="T6" fmla="*/ 0 w 207"/>
                      <a:gd name="T7" fmla="*/ 31 h 200"/>
                      <a:gd name="T8" fmla="*/ 30 w 207"/>
                      <a:gd name="T9" fmla="*/ 0 h 200"/>
                    </a:gdLst>
                    <a:ahLst/>
                    <a:cxnLst>
                      <a:cxn ang="0">
                        <a:pos x="T0" y="T1"/>
                      </a:cxn>
                      <a:cxn ang="0">
                        <a:pos x="T2" y="T3"/>
                      </a:cxn>
                      <a:cxn ang="0">
                        <a:pos x="T4" y="T5"/>
                      </a:cxn>
                      <a:cxn ang="0">
                        <a:pos x="T6" y="T7"/>
                      </a:cxn>
                      <a:cxn ang="0">
                        <a:pos x="T8" y="T9"/>
                      </a:cxn>
                    </a:cxnLst>
                    <a:rect l="0" t="0" r="r" b="b"/>
                    <a:pathLst>
                      <a:path w="207" h="200">
                        <a:moveTo>
                          <a:pt x="30" y="0"/>
                        </a:moveTo>
                        <a:lnTo>
                          <a:pt x="207" y="168"/>
                        </a:lnTo>
                        <a:lnTo>
                          <a:pt x="177" y="200"/>
                        </a:lnTo>
                        <a:lnTo>
                          <a:pt x="0" y="31"/>
                        </a:lnTo>
                        <a:lnTo>
                          <a:pt x="30"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60" name="Freeform 208">
                    <a:extLst>
                      <a:ext uri="{FF2B5EF4-FFF2-40B4-BE49-F238E27FC236}">
                        <a16:creationId xmlns:a16="http://schemas.microsoft.com/office/drawing/2014/main" id="{7FF11948-56B3-4B6A-A430-C2D700769DE0}"/>
                      </a:ext>
                    </a:extLst>
                  </p:cNvPr>
                  <p:cNvSpPr>
                    <a:spLocks/>
                  </p:cNvSpPr>
                  <p:nvPr/>
                </p:nvSpPr>
                <p:spPr bwMode="auto">
                  <a:xfrm>
                    <a:off x="4941833" y="2674041"/>
                    <a:ext cx="100898" cy="93256"/>
                  </a:xfrm>
                  <a:custGeom>
                    <a:avLst/>
                    <a:gdLst>
                      <a:gd name="T0" fmla="*/ 29 w 209"/>
                      <a:gd name="T1" fmla="*/ 0 h 196"/>
                      <a:gd name="T2" fmla="*/ 209 w 209"/>
                      <a:gd name="T3" fmla="*/ 164 h 196"/>
                      <a:gd name="T4" fmla="*/ 181 w 209"/>
                      <a:gd name="T5" fmla="*/ 196 h 196"/>
                      <a:gd name="T6" fmla="*/ 0 w 209"/>
                      <a:gd name="T7" fmla="*/ 32 h 196"/>
                      <a:gd name="T8" fmla="*/ 29 w 209"/>
                      <a:gd name="T9" fmla="*/ 0 h 196"/>
                    </a:gdLst>
                    <a:ahLst/>
                    <a:cxnLst>
                      <a:cxn ang="0">
                        <a:pos x="T0" y="T1"/>
                      </a:cxn>
                      <a:cxn ang="0">
                        <a:pos x="T2" y="T3"/>
                      </a:cxn>
                      <a:cxn ang="0">
                        <a:pos x="T4" y="T5"/>
                      </a:cxn>
                      <a:cxn ang="0">
                        <a:pos x="T6" y="T7"/>
                      </a:cxn>
                      <a:cxn ang="0">
                        <a:pos x="T8" y="T9"/>
                      </a:cxn>
                    </a:cxnLst>
                    <a:rect l="0" t="0" r="r" b="b"/>
                    <a:pathLst>
                      <a:path w="209" h="196">
                        <a:moveTo>
                          <a:pt x="29" y="0"/>
                        </a:moveTo>
                        <a:lnTo>
                          <a:pt x="209" y="164"/>
                        </a:lnTo>
                        <a:lnTo>
                          <a:pt x="181" y="196"/>
                        </a:lnTo>
                        <a:lnTo>
                          <a:pt x="0" y="32"/>
                        </a:lnTo>
                        <a:lnTo>
                          <a:pt x="29"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61" name="Freeform 209">
                    <a:extLst>
                      <a:ext uri="{FF2B5EF4-FFF2-40B4-BE49-F238E27FC236}">
                        <a16:creationId xmlns:a16="http://schemas.microsoft.com/office/drawing/2014/main" id="{21AA767E-46B6-4093-A3D6-8F8CFE479AAB}"/>
                      </a:ext>
                    </a:extLst>
                  </p:cNvPr>
                  <p:cNvSpPr>
                    <a:spLocks/>
                  </p:cNvSpPr>
                  <p:nvPr/>
                </p:nvSpPr>
                <p:spPr bwMode="auto">
                  <a:xfrm>
                    <a:off x="4914435" y="2705119"/>
                    <a:ext cx="102340" cy="90429"/>
                  </a:xfrm>
                  <a:custGeom>
                    <a:avLst/>
                    <a:gdLst>
                      <a:gd name="T0" fmla="*/ 27 w 212"/>
                      <a:gd name="T1" fmla="*/ 0 h 192"/>
                      <a:gd name="T2" fmla="*/ 212 w 212"/>
                      <a:gd name="T3" fmla="*/ 159 h 192"/>
                      <a:gd name="T4" fmla="*/ 184 w 212"/>
                      <a:gd name="T5" fmla="*/ 192 h 192"/>
                      <a:gd name="T6" fmla="*/ 0 w 212"/>
                      <a:gd name="T7" fmla="*/ 33 h 192"/>
                      <a:gd name="T8" fmla="*/ 27 w 212"/>
                      <a:gd name="T9" fmla="*/ 0 h 192"/>
                    </a:gdLst>
                    <a:ahLst/>
                    <a:cxnLst>
                      <a:cxn ang="0">
                        <a:pos x="T0" y="T1"/>
                      </a:cxn>
                      <a:cxn ang="0">
                        <a:pos x="T2" y="T3"/>
                      </a:cxn>
                      <a:cxn ang="0">
                        <a:pos x="T4" y="T5"/>
                      </a:cxn>
                      <a:cxn ang="0">
                        <a:pos x="T6" y="T7"/>
                      </a:cxn>
                      <a:cxn ang="0">
                        <a:pos x="T8" y="T9"/>
                      </a:cxn>
                    </a:cxnLst>
                    <a:rect l="0" t="0" r="r" b="b"/>
                    <a:pathLst>
                      <a:path w="212" h="192">
                        <a:moveTo>
                          <a:pt x="27" y="0"/>
                        </a:moveTo>
                        <a:lnTo>
                          <a:pt x="212" y="159"/>
                        </a:lnTo>
                        <a:lnTo>
                          <a:pt x="184" y="192"/>
                        </a:lnTo>
                        <a:lnTo>
                          <a:pt x="0" y="33"/>
                        </a:lnTo>
                        <a:lnTo>
                          <a:pt x="27"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62" name="Freeform 210">
                    <a:extLst>
                      <a:ext uri="{FF2B5EF4-FFF2-40B4-BE49-F238E27FC236}">
                        <a16:creationId xmlns:a16="http://schemas.microsoft.com/office/drawing/2014/main" id="{F714293C-E417-4B74-B369-E67A2D1DD0D8}"/>
                      </a:ext>
                    </a:extLst>
                  </p:cNvPr>
                  <p:cNvSpPr>
                    <a:spLocks/>
                  </p:cNvSpPr>
                  <p:nvPr/>
                </p:nvSpPr>
                <p:spPr bwMode="auto">
                  <a:xfrm>
                    <a:off x="4887048" y="2734796"/>
                    <a:ext cx="105223" cy="89017"/>
                  </a:xfrm>
                  <a:custGeom>
                    <a:avLst/>
                    <a:gdLst>
                      <a:gd name="T0" fmla="*/ 27 w 217"/>
                      <a:gd name="T1" fmla="*/ 0 h 189"/>
                      <a:gd name="T2" fmla="*/ 217 w 217"/>
                      <a:gd name="T3" fmla="*/ 155 h 189"/>
                      <a:gd name="T4" fmla="*/ 190 w 217"/>
                      <a:gd name="T5" fmla="*/ 189 h 189"/>
                      <a:gd name="T6" fmla="*/ 0 w 217"/>
                      <a:gd name="T7" fmla="*/ 35 h 189"/>
                      <a:gd name="T8" fmla="*/ 27 w 217"/>
                      <a:gd name="T9" fmla="*/ 0 h 189"/>
                    </a:gdLst>
                    <a:ahLst/>
                    <a:cxnLst>
                      <a:cxn ang="0">
                        <a:pos x="T0" y="T1"/>
                      </a:cxn>
                      <a:cxn ang="0">
                        <a:pos x="T2" y="T3"/>
                      </a:cxn>
                      <a:cxn ang="0">
                        <a:pos x="T4" y="T5"/>
                      </a:cxn>
                      <a:cxn ang="0">
                        <a:pos x="T6" y="T7"/>
                      </a:cxn>
                      <a:cxn ang="0">
                        <a:pos x="T8" y="T9"/>
                      </a:cxn>
                    </a:cxnLst>
                    <a:rect l="0" t="0" r="r" b="b"/>
                    <a:pathLst>
                      <a:path w="217" h="189">
                        <a:moveTo>
                          <a:pt x="27" y="0"/>
                        </a:moveTo>
                        <a:lnTo>
                          <a:pt x="217" y="155"/>
                        </a:lnTo>
                        <a:lnTo>
                          <a:pt x="190" y="189"/>
                        </a:lnTo>
                        <a:lnTo>
                          <a:pt x="0" y="35"/>
                        </a:lnTo>
                        <a:lnTo>
                          <a:pt x="27"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63" name="Freeform 158">
                    <a:extLst>
                      <a:ext uri="{FF2B5EF4-FFF2-40B4-BE49-F238E27FC236}">
                        <a16:creationId xmlns:a16="http://schemas.microsoft.com/office/drawing/2014/main" id="{C2C3183C-3DCC-4447-BF6C-54AD3945DCF6}"/>
                      </a:ext>
                    </a:extLst>
                  </p:cNvPr>
                  <p:cNvSpPr>
                    <a:spLocks/>
                  </p:cNvSpPr>
                  <p:nvPr/>
                </p:nvSpPr>
                <p:spPr bwMode="auto">
                  <a:xfrm>
                    <a:off x="7206283" y="2720680"/>
                    <a:ext cx="100898" cy="93256"/>
                  </a:xfrm>
                  <a:custGeom>
                    <a:avLst/>
                    <a:gdLst>
                      <a:gd name="T0" fmla="*/ 208 w 208"/>
                      <a:gd name="T1" fmla="*/ 32 h 197"/>
                      <a:gd name="T2" fmla="*/ 28 w 208"/>
                      <a:gd name="T3" fmla="*/ 197 h 197"/>
                      <a:gd name="T4" fmla="*/ 0 w 208"/>
                      <a:gd name="T5" fmla="*/ 165 h 197"/>
                      <a:gd name="T6" fmla="*/ 180 w 208"/>
                      <a:gd name="T7" fmla="*/ 0 h 197"/>
                      <a:gd name="T8" fmla="*/ 208 w 208"/>
                      <a:gd name="T9" fmla="*/ 32 h 197"/>
                    </a:gdLst>
                    <a:ahLst/>
                    <a:cxnLst>
                      <a:cxn ang="0">
                        <a:pos x="T0" y="T1"/>
                      </a:cxn>
                      <a:cxn ang="0">
                        <a:pos x="T2" y="T3"/>
                      </a:cxn>
                      <a:cxn ang="0">
                        <a:pos x="T4" y="T5"/>
                      </a:cxn>
                      <a:cxn ang="0">
                        <a:pos x="T6" y="T7"/>
                      </a:cxn>
                      <a:cxn ang="0">
                        <a:pos x="T8" y="T9"/>
                      </a:cxn>
                    </a:cxnLst>
                    <a:rect l="0" t="0" r="r" b="b"/>
                    <a:pathLst>
                      <a:path w="208" h="197">
                        <a:moveTo>
                          <a:pt x="208" y="32"/>
                        </a:moveTo>
                        <a:lnTo>
                          <a:pt x="28" y="197"/>
                        </a:lnTo>
                        <a:lnTo>
                          <a:pt x="0" y="165"/>
                        </a:lnTo>
                        <a:lnTo>
                          <a:pt x="180" y="0"/>
                        </a:lnTo>
                        <a:lnTo>
                          <a:pt x="208" y="3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64" name="Freeform 159">
                    <a:extLst>
                      <a:ext uri="{FF2B5EF4-FFF2-40B4-BE49-F238E27FC236}">
                        <a16:creationId xmlns:a16="http://schemas.microsoft.com/office/drawing/2014/main" id="{475D3E1F-2852-4B0F-B9FD-ED5B26FFDC5A}"/>
                      </a:ext>
                    </a:extLst>
                  </p:cNvPr>
                  <p:cNvSpPr>
                    <a:spLocks/>
                  </p:cNvSpPr>
                  <p:nvPr/>
                </p:nvSpPr>
                <p:spPr bwMode="auto">
                  <a:xfrm>
                    <a:off x="7180340" y="2689592"/>
                    <a:ext cx="99457" cy="96082"/>
                  </a:xfrm>
                  <a:custGeom>
                    <a:avLst/>
                    <a:gdLst>
                      <a:gd name="T0" fmla="*/ 205 w 205"/>
                      <a:gd name="T1" fmla="*/ 31 h 203"/>
                      <a:gd name="T2" fmla="*/ 30 w 205"/>
                      <a:gd name="T3" fmla="*/ 203 h 203"/>
                      <a:gd name="T4" fmla="*/ 0 w 205"/>
                      <a:gd name="T5" fmla="*/ 171 h 203"/>
                      <a:gd name="T6" fmla="*/ 176 w 205"/>
                      <a:gd name="T7" fmla="*/ 0 h 203"/>
                      <a:gd name="T8" fmla="*/ 205 w 205"/>
                      <a:gd name="T9" fmla="*/ 31 h 203"/>
                    </a:gdLst>
                    <a:ahLst/>
                    <a:cxnLst>
                      <a:cxn ang="0">
                        <a:pos x="T0" y="T1"/>
                      </a:cxn>
                      <a:cxn ang="0">
                        <a:pos x="T2" y="T3"/>
                      </a:cxn>
                      <a:cxn ang="0">
                        <a:pos x="T4" y="T5"/>
                      </a:cxn>
                      <a:cxn ang="0">
                        <a:pos x="T6" y="T7"/>
                      </a:cxn>
                      <a:cxn ang="0">
                        <a:pos x="T8" y="T9"/>
                      </a:cxn>
                    </a:cxnLst>
                    <a:rect l="0" t="0" r="r" b="b"/>
                    <a:pathLst>
                      <a:path w="205" h="203">
                        <a:moveTo>
                          <a:pt x="205" y="31"/>
                        </a:moveTo>
                        <a:lnTo>
                          <a:pt x="30" y="203"/>
                        </a:lnTo>
                        <a:lnTo>
                          <a:pt x="0" y="171"/>
                        </a:lnTo>
                        <a:lnTo>
                          <a:pt x="176" y="0"/>
                        </a:lnTo>
                        <a:lnTo>
                          <a:pt x="205" y="3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65" name="Freeform 160">
                    <a:extLst>
                      <a:ext uri="{FF2B5EF4-FFF2-40B4-BE49-F238E27FC236}">
                        <a16:creationId xmlns:a16="http://schemas.microsoft.com/office/drawing/2014/main" id="{06CA9D83-2702-4E82-8266-A0EF28779F01}"/>
                      </a:ext>
                    </a:extLst>
                  </p:cNvPr>
                  <p:cNvSpPr>
                    <a:spLocks/>
                  </p:cNvSpPr>
                  <p:nvPr/>
                </p:nvSpPr>
                <p:spPr bwMode="auto">
                  <a:xfrm>
                    <a:off x="7155834" y="2659918"/>
                    <a:ext cx="95133" cy="97496"/>
                  </a:xfrm>
                  <a:custGeom>
                    <a:avLst/>
                    <a:gdLst>
                      <a:gd name="T0" fmla="*/ 199 w 199"/>
                      <a:gd name="T1" fmla="*/ 31 h 206"/>
                      <a:gd name="T2" fmla="*/ 29 w 199"/>
                      <a:gd name="T3" fmla="*/ 206 h 206"/>
                      <a:gd name="T4" fmla="*/ 0 w 199"/>
                      <a:gd name="T5" fmla="*/ 176 h 206"/>
                      <a:gd name="T6" fmla="*/ 170 w 199"/>
                      <a:gd name="T7" fmla="*/ 0 h 206"/>
                      <a:gd name="T8" fmla="*/ 199 w 199"/>
                      <a:gd name="T9" fmla="*/ 31 h 206"/>
                    </a:gdLst>
                    <a:ahLst/>
                    <a:cxnLst>
                      <a:cxn ang="0">
                        <a:pos x="T0" y="T1"/>
                      </a:cxn>
                      <a:cxn ang="0">
                        <a:pos x="T2" y="T3"/>
                      </a:cxn>
                      <a:cxn ang="0">
                        <a:pos x="T4" y="T5"/>
                      </a:cxn>
                      <a:cxn ang="0">
                        <a:pos x="T6" y="T7"/>
                      </a:cxn>
                      <a:cxn ang="0">
                        <a:pos x="T8" y="T9"/>
                      </a:cxn>
                    </a:cxnLst>
                    <a:rect l="0" t="0" r="r" b="b"/>
                    <a:pathLst>
                      <a:path w="199" h="206">
                        <a:moveTo>
                          <a:pt x="199" y="31"/>
                        </a:moveTo>
                        <a:lnTo>
                          <a:pt x="29" y="206"/>
                        </a:lnTo>
                        <a:lnTo>
                          <a:pt x="0" y="176"/>
                        </a:lnTo>
                        <a:lnTo>
                          <a:pt x="170" y="0"/>
                        </a:lnTo>
                        <a:lnTo>
                          <a:pt x="199" y="3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66" name="Freeform 161">
                    <a:extLst>
                      <a:ext uri="{FF2B5EF4-FFF2-40B4-BE49-F238E27FC236}">
                        <a16:creationId xmlns:a16="http://schemas.microsoft.com/office/drawing/2014/main" id="{34B85DE8-B568-4F92-B7A4-DE0D92A6B2F2}"/>
                      </a:ext>
                    </a:extLst>
                  </p:cNvPr>
                  <p:cNvSpPr>
                    <a:spLocks/>
                  </p:cNvSpPr>
                  <p:nvPr/>
                </p:nvSpPr>
                <p:spPr bwMode="auto">
                  <a:xfrm>
                    <a:off x="7128458" y="2631657"/>
                    <a:ext cx="95133" cy="97495"/>
                  </a:xfrm>
                  <a:custGeom>
                    <a:avLst/>
                    <a:gdLst>
                      <a:gd name="T0" fmla="*/ 198 w 198"/>
                      <a:gd name="T1" fmla="*/ 29 h 208"/>
                      <a:gd name="T2" fmla="*/ 31 w 198"/>
                      <a:gd name="T3" fmla="*/ 208 h 208"/>
                      <a:gd name="T4" fmla="*/ 0 w 198"/>
                      <a:gd name="T5" fmla="*/ 179 h 208"/>
                      <a:gd name="T6" fmla="*/ 166 w 198"/>
                      <a:gd name="T7" fmla="*/ 0 h 208"/>
                      <a:gd name="T8" fmla="*/ 198 w 198"/>
                      <a:gd name="T9" fmla="*/ 29 h 208"/>
                    </a:gdLst>
                    <a:ahLst/>
                    <a:cxnLst>
                      <a:cxn ang="0">
                        <a:pos x="T0" y="T1"/>
                      </a:cxn>
                      <a:cxn ang="0">
                        <a:pos x="T2" y="T3"/>
                      </a:cxn>
                      <a:cxn ang="0">
                        <a:pos x="T4" y="T5"/>
                      </a:cxn>
                      <a:cxn ang="0">
                        <a:pos x="T6" y="T7"/>
                      </a:cxn>
                      <a:cxn ang="0">
                        <a:pos x="T8" y="T9"/>
                      </a:cxn>
                    </a:cxnLst>
                    <a:rect l="0" t="0" r="r" b="b"/>
                    <a:pathLst>
                      <a:path w="198" h="208">
                        <a:moveTo>
                          <a:pt x="198" y="29"/>
                        </a:moveTo>
                        <a:lnTo>
                          <a:pt x="31" y="208"/>
                        </a:lnTo>
                        <a:lnTo>
                          <a:pt x="0" y="179"/>
                        </a:lnTo>
                        <a:lnTo>
                          <a:pt x="166" y="0"/>
                        </a:lnTo>
                        <a:lnTo>
                          <a:pt x="198" y="2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67" name="Freeform 162">
                    <a:extLst>
                      <a:ext uri="{FF2B5EF4-FFF2-40B4-BE49-F238E27FC236}">
                        <a16:creationId xmlns:a16="http://schemas.microsoft.com/office/drawing/2014/main" id="{09586C74-B440-42C7-AFB5-E34192756D9B}"/>
                      </a:ext>
                    </a:extLst>
                  </p:cNvPr>
                  <p:cNvSpPr>
                    <a:spLocks/>
                  </p:cNvSpPr>
                  <p:nvPr/>
                </p:nvSpPr>
                <p:spPr bwMode="auto">
                  <a:xfrm>
                    <a:off x="7099636" y="2601987"/>
                    <a:ext cx="93692" cy="100322"/>
                  </a:xfrm>
                  <a:custGeom>
                    <a:avLst/>
                    <a:gdLst>
                      <a:gd name="T0" fmla="*/ 194 w 194"/>
                      <a:gd name="T1" fmla="*/ 29 h 213"/>
                      <a:gd name="T2" fmla="*/ 32 w 194"/>
                      <a:gd name="T3" fmla="*/ 213 h 213"/>
                      <a:gd name="T4" fmla="*/ 0 w 194"/>
                      <a:gd name="T5" fmla="*/ 184 h 213"/>
                      <a:gd name="T6" fmla="*/ 162 w 194"/>
                      <a:gd name="T7" fmla="*/ 0 h 213"/>
                      <a:gd name="T8" fmla="*/ 194 w 194"/>
                      <a:gd name="T9" fmla="*/ 29 h 213"/>
                    </a:gdLst>
                    <a:ahLst/>
                    <a:cxnLst>
                      <a:cxn ang="0">
                        <a:pos x="T0" y="T1"/>
                      </a:cxn>
                      <a:cxn ang="0">
                        <a:pos x="T2" y="T3"/>
                      </a:cxn>
                      <a:cxn ang="0">
                        <a:pos x="T4" y="T5"/>
                      </a:cxn>
                      <a:cxn ang="0">
                        <a:pos x="T6" y="T7"/>
                      </a:cxn>
                      <a:cxn ang="0">
                        <a:pos x="T8" y="T9"/>
                      </a:cxn>
                    </a:cxnLst>
                    <a:rect l="0" t="0" r="r" b="b"/>
                    <a:pathLst>
                      <a:path w="194" h="213">
                        <a:moveTo>
                          <a:pt x="194" y="29"/>
                        </a:moveTo>
                        <a:lnTo>
                          <a:pt x="32" y="213"/>
                        </a:lnTo>
                        <a:lnTo>
                          <a:pt x="0" y="184"/>
                        </a:lnTo>
                        <a:lnTo>
                          <a:pt x="162" y="0"/>
                        </a:lnTo>
                        <a:lnTo>
                          <a:pt x="194" y="2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68" name="Freeform 163">
                    <a:extLst>
                      <a:ext uri="{FF2B5EF4-FFF2-40B4-BE49-F238E27FC236}">
                        <a16:creationId xmlns:a16="http://schemas.microsoft.com/office/drawing/2014/main" id="{8C399B61-D596-4D4B-81E4-5F37333B63F9}"/>
                      </a:ext>
                    </a:extLst>
                  </p:cNvPr>
                  <p:cNvSpPr>
                    <a:spLocks/>
                  </p:cNvSpPr>
                  <p:nvPr/>
                </p:nvSpPr>
                <p:spPr bwMode="auto">
                  <a:xfrm>
                    <a:off x="7070797" y="2575144"/>
                    <a:ext cx="92250" cy="101734"/>
                  </a:xfrm>
                  <a:custGeom>
                    <a:avLst/>
                    <a:gdLst>
                      <a:gd name="T0" fmla="*/ 190 w 190"/>
                      <a:gd name="T1" fmla="*/ 29 h 217"/>
                      <a:gd name="T2" fmla="*/ 34 w 190"/>
                      <a:gd name="T3" fmla="*/ 217 h 217"/>
                      <a:gd name="T4" fmla="*/ 0 w 190"/>
                      <a:gd name="T5" fmla="*/ 189 h 217"/>
                      <a:gd name="T6" fmla="*/ 157 w 190"/>
                      <a:gd name="T7" fmla="*/ 0 h 217"/>
                      <a:gd name="T8" fmla="*/ 190 w 190"/>
                      <a:gd name="T9" fmla="*/ 29 h 217"/>
                    </a:gdLst>
                    <a:ahLst/>
                    <a:cxnLst>
                      <a:cxn ang="0">
                        <a:pos x="T0" y="T1"/>
                      </a:cxn>
                      <a:cxn ang="0">
                        <a:pos x="T2" y="T3"/>
                      </a:cxn>
                      <a:cxn ang="0">
                        <a:pos x="T4" y="T5"/>
                      </a:cxn>
                      <a:cxn ang="0">
                        <a:pos x="T6" y="T7"/>
                      </a:cxn>
                      <a:cxn ang="0">
                        <a:pos x="T8" y="T9"/>
                      </a:cxn>
                    </a:cxnLst>
                    <a:rect l="0" t="0" r="r" b="b"/>
                    <a:pathLst>
                      <a:path w="190" h="217">
                        <a:moveTo>
                          <a:pt x="190" y="29"/>
                        </a:moveTo>
                        <a:lnTo>
                          <a:pt x="34" y="217"/>
                        </a:lnTo>
                        <a:lnTo>
                          <a:pt x="0" y="189"/>
                        </a:lnTo>
                        <a:lnTo>
                          <a:pt x="157" y="0"/>
                        </a:lnTo>
                        <a:lnTo>
                          <a:pt x="190" y="2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69" name="Freeform 164">
                    <a:extLst>
                      <a:ext uri="{FF2B5EF4-FFF2-40B4-BE49-F238E27FC236}">
                        <a16:creationId xmlns:a16="http://schemas.microsoft.com/office/drawing/2014/main" id="{3C6262FB-709F-4B62-BFD8-8BF1D263C607}"/>
                      </a:ext>
                    </a:extLst>
                  </p:cNvPr>
                  <p:cNvSpPr>
                    <a:spLocks/>
                  </p:cNvSpPr>
                  <p:nvPr/>
                </p:nvSpPr>
                <p:spPr bwMode="auto">
                  <a:xfrm>
                    <a:off x="7041957" y="2548297"/>
                    <a:ext cx="89367" cy="103148"/>
                  </a:xfrm>
                  <a:custGeom>
                    <a:avLst/>
                    <a:gdLst>
                      <a:gd name="T0" fmla="*/ 185 w 185"/>
                      <a:gd name="T1" fmla="*/ 27 h 219"/>
                      <a:gd name="T2" fmla="*/ 33 w 185"/>
                      <a:gd name="T3" fmla="*/ 219 h 219"/>
                      <a:gd name="T4" fmla="*/ 0 w 185"/>
                      <a:gd name="T5" fmla="*/ 192 h 219"/>
                      <a:gd name="T6" fmla="*/ 151 w 185"/>
                      <a:gd name="T7" fmla="*/ 0 h 219"/>
                      <a:gd name="T8" fmla="*/ 185 w 185"/>
                      <a:gd name="T9" fmla="*/ 27 h 219"/>
                    </a:gdLst>
                    <a:ahLst/>
                    <a:cxnLst>
                      <a:cxn ang="0">
                        <a:pos x="T0" y="T1"/>
                      </a:cxn>
                      <a:cxn ang="0">
                        <a:pos x="T2" y="T3"/>
                      </a:cxn>
                      <a:cxn ang="0">
                        <a:pos x="T4" y="T5"/>
                      </a:cxn>
                      <a:cxn ang="0">
                        <a:pos x="T6" y="T7"/>
                      </a:cxn>
                      <a:cxn ang="0">
                        <a:pos x="T8" y="T9"/>
                      </a:cxn>
                    </a:cxnLst>
                    <a:rect l="0" t="0" r="r" b="b"/>
                    <a:pathLst>
                      <a:path w="185" h="219">
                        <a:moveTo>
                          <a:pt x="185" y="27"/>
                        </a:moveTo>
                        <a:lnTo>
                          <a:pt x="33" y="219"/>
                        </a:lnTo>
                        <a:lnTo>
                          <a:pt x="0" y="192"/>
                        </a:lnTo>
                        <a:lnTo>
                          <a:pt x="151" y="0"/>
                        </a:lnTo>
                        <a:lnTo>
                          <a:pt x="185" y="2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70" name="Freeform 165">
                    <a:extLst>
                      <a:ext uri="{FF2B5EF4-FFF2-40B4-BE49-F238E27FC236}">
                        <a16:creationId xmlns:a16="http://schemas.microsoft.com/office/drawing/2014/main" id="{B2F7EF21-97EB-46CC-B3C2-D435C59D085F}"/>
                      </a:ext>
                    </a:extLst>
                  </p:cNvPr>
                  <p:cNvSpPr>
                    <a:spLocks/>
                  </p:cNvSpPr>
                  <p:nvPr/>
                </p:nvSpPr>
                <p:spPr bwMode="auto">
                  <a:xfrm>
                    <a:off x="7013116" y="2522865"/>
                    <a:ext cx="86484" cy="104560"/>
                  </a:xfrm>
                  <a:custGeom>
                    <a:avLst/>
                    <a:gdLst>
                      <a:gd name="T0" fmla="*/ 180 w 180"/>
                      <a:gd name="T1" fmla="*/ 25 h 222"/>
                      <a:gd name="T2" fmla="*/ 33 w 180"/>
                      <a:gd name="T3" fmla="*/ 222 h 222"/>
                      <a:gd name="T4" fmla="*/ 0 w 180"/>
                      <a:gd name="T5" fmla="*/ 196 h 222"/>
                      <a:gd name="T6" fmla="*/ 146 w 180"/>
                      <a:gd name="T7" fmla="*/ 0 h 222"/>
                      <a:gd name="T8" fmla="*/ 180 w 180"/>
                      <a:gd name="T9" fmla="*/ 25 h 222"/>
                    </a:gdLst>
                    <a:ahLst/>
                    <a:cxnLst>
                      <a:cxn ang="0">
                        <a:pos x="T0" y="T1"/>
                      </a:cxn>
                      <a:cxn ang="0">
                        <a:pos x="T2" y="T3"/>
                      </a:cxn>
                      <a:cxn ang="0">
                        <a:pos x="T4" y="T5"/>
                      </a:cxn>
                      <a:cxn ang="0">
                        <a:pos x="T6" y="T7"/>
                      </a:cxn>
                      <a:cxn ang="0">
                        <a:pos x="T8" y="T9"/>
                      </a:cxn>
                    </a:cxnLst>
                    <a:rect l="0" t="0" r="r" b="b"/>
                    <a:pathLst>
                      <a:path w="180" h="222">
                        <a:moveTo>
                          <a:pt x="180" y="25"/>
                        </a:moveTo>
                        <a:lnTo>
                          <a:pt x="33" y="222"/>
                        </a:lnTo>
                        <a:lnTo>
                          <a:pt x="0" y="196"/>
                        </a:lnTo>
                        <a:lnTo>
                          <a:pt x="146" y="0"/>
                        </a:lnTo>
                        <a:lnTo>
                          <a:pt x="180" y="25"/>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71" name="Freeform 166">
                    <a:extLst>
                      <a:ext uri="{FF2B5EF4-FFF2-40B4-BE49-F238E27FC236}">
                        <a16:creationId xmlns:a16="http://schemas.microsoft.com/office/drawing/2014/main" id="{A63D7408-8955-4009-A472-066B2E597EBA}"/>
                      </a:ext>
                    </a:extLst>
                  </p:cNvPr>
                  <p:cNvSpPr>
                    <a:spLocks/>
                  </p:cNvSpPr>
                  <p:nvPr/>
                </p:nvSpPr>
                <p:spPr bwMode="auto">
                  <a:xfrm>
                    <a:off x="6982863" y="2497429"/>
                    <a:ext cx="83601" cy="105974"/>
                  </a:xfrm>
                  <a:custGeom>
                    <a:avLst/>
                    <a:gdLst>
                      <a:gd name="T0" fmla="*/ 176 w 176"/>
                      <a:gd name="T1" fmla="*/ 26 h 226"/>
                      <a:gd name="T2" fmla="*/ 34 w 176"/>
                      <a:gd name="T3" fmla="*/ 226 h 226"/>
                      <a:gd name="T4" fmla="*/ 0 w 176"/>
                      <a:gd name="T5" fmla="*/ 200 h 226"/>
                      <a:gd name="T6" fmla="*/ 142 w 176"/>
                      <a:gd name="T7" fmla="*/ 0 h 226"/>
                      <a:gd name="T8" fmla="*/ 176 w 176"/>
                      <a:gd name="T9" fmla="*/ 26 h 226"/>
                    </a:gdLst>
                    <a:ahLst/>
                    <a:cxnLst>
                      <a:cxn ang="0">
                        <a:pos x="T0" y="T1"/>
                      </a:cxn>
                      <a:cxn ang="0">
                        <a:pos x="T2" y="T3"/>
                      </a:cxn>
                      <a:cxn ang="0">
                        <a:pos x="T4" y="T5"/>
                      </a:cxn>
                      <a:cxn ang="0">
                        <a:pos x="T6" y="T7"/>
                      </a:cxn>
                      <a:cxn ang="0">
                        <a:pos x="T8" y="T9"/>
                      </a:cxn>
                    </a:cxnLst>
                    <a:rect l="0" t="0" r="r" b="b"/>
                    <a:pathLst>
                      <a:path w="176" h="226">
                        <a:moveTo>
                          <a:pt x="176" y="26"/>
                        </a:moveTo>
                        <a:lnTo>
                          <a:pt x="34" y="226"/>
                        </a:lnTo>
                        <a:lnTo>
                          <a:pt x="0" y="200"/>
                        </a:lnTo>
                        <a:lnTo>
                          <a:pt x="142" y="0"/>
                        </a:lnTo>
                        <a:lnTo>
                          <a:pt x="176" y="2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72" name="Freeform 167">
                    <a:extLst>
                      <a:ext uri="{FF2B5EF4-FFF2-40B4-BE49-F238E27FC236}">
                        <a16:creationId xmlns:a16="http://schemas.microsoft.com/office/drawing/2014/main" id="{AB47147B-86B9-4F8B-9769-B68AFB393967}"/>
                      </a:ext>
                    </a:extLst>
                  </p:cNvPr>
                  <p:cNvSpPr>
                    <a:spLocks/>
                  </p:cNvSpPr>
                  <p:nvPr/>
                </p:nvSpPr>
                <p:spPr bwMode="auto">
                  <a:xfrm>
                    <a:off x="6951132" y="2473408"/>
                    <a:ext cx="82159" cy="107386"/>
                  </a:xfrm>
                  <a:custGeom>
                    <a:avLst/>
                    <a:gdLst>
                      <a:gd name="T0" fmla="*/ 172 w 172"/>
                      <a:gd name="T1" fmla="*/ 24 h 228"/>
                      <a:gd name="T2" fmla="*/ 35 w 172"/>
                      <a:gd name="T3" fmla="*/ 228 h 228"/>
                      <a:gd name="T4" fmla="*/ 0 w 172"/>
                      <a:gd name="T5" fmla="*/ 204 h 228"/>
                      <a:gd name="T6" fmla="*/ 136 w 172"/>
                      <a:gd name="T7" fmla="*/ 0 h 228"/>
                      <a:gd name="T8" fmla="*/ 172 w 172"/>
                      <a:gd name="T9" fmla="*/ 24 h 228"/>
                    </a:gdLst>
                    <a:ahLst/>
                    <a:cxnLst>
                      <a:cxn ang="0">
                        <a:pos x="T0" y="T1"/>
                      </a:cxn>
                      <a:cxn ang="0">
                        <a:pos x="T2" y="T3"/>
                      </a:cxn>
                      <a:cxn ang="0">
                        <a:pos x="T4" y="T5"/>
                      </a:cxn>
                      <a:cxn ang="0">
                        <a:pos x="T6" y="T7"/>
                      </a:cxn>
                      <a:cxn ang="0">
                        <a:pos x="T8" y="T9"/>
                      </a:cxn>
                    </a:cxnLst>
                    <a:rect l="0" t="0" r="r" b="b"/>
                    <a:pathLst>
                      <a:path w="172" h="228">
                        <a:moveTo>
                          <a:pt x="172" y="24"/>
                        </a:moveTo>
                        <a:lnTo>
                          <a:pt x="35" y="228"/>
                        </a:lnTo>
                        <a:lnTo>
                          <a:pt x="0" y="204"/>
                        </a:lnTo>
                        <a:lnTo>
                          <a:pt x="136" y="0"/>
                        </a:lnTo>
                        <a:lnTo>
                          <a:pt x="172" y="2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73" name="Freeform 168">
                    <a:extLst>
                      <a:ext uri="{FF2B5EF4-FFF2-40B4-BE49-F238E27FC236}">
                        <a16:creationId xmlns:a16="http://schemas.microsoft.com/office/drawing/2014/main" id="{A500B0E2-594D-4A72-BEA5-C16E5798F758}"/>
                      </a:ext>
                    </a:extLst>
                  </p:cNvPr>
                  <p:cNvSpPr>
                    <a:spLocks/>
                  </p:cNvSpPr>
                  <p:nvPr/>
                </p:nvSpPr>
                <p:spPr bwMode="auto">
                  <a:xfrm>
                    <a:off x="6919407" y="2449385"/>
                    <a:ext cx="80718" cy="108798"/>
                  </a:xfrm>
                  <a:custGeom>
                    <a:avLst/>
                    <a:gdLst>
                      <a:gd name="T0" fmla="*/ 167 w 167"/>
                      <a:gd name="T1" fmla="*/ 23 h 230"/>
                      <a:gd name="T2" fmla="*/ 36 w 167"/>
                      <a:gd name="T3" fmla="*/ 230 h 230"/>
                      <a:gd name="T4" fmla="*/ 0 w 167"/>
                      <a:gd name="T5" fmla="*/ 207 h 230"/>
                      <a:gd name="T6" fmla="*/ 131 w 167"/>
                      <a:gd name="T7" fmla="*/ 0 h 230"/>
                      <a:gd name="T8" fmla="*/ 167 w 167"/>
                      <a:gd name="T9" fmla="*/ 23 h 230"/>
                    </a:gdLst>
                    <a:ahLst/>
                    <a:cxnLst>
                      <a:cxn ang="0">
                        <a:pos x="T0" y="T1"/>
                      </a:cxn>
                      <a:cxn ang="0">
                        <a:pos x="T2" y="T3"/>
                      </a:cxn>
                      <a:cxn ang="0">
                        <a:pos x="T4" y="T5"/>
                      </a:cxn>
                      <a:cxn ang="0">
                        <a:pos x="T6" y="T7"/>
                      </a:cxn>
                      <a:cxn ang="0">
                        <a:pos x="T8" y="T9"/>
                      </a:cxn>
                    </a:cxnLst>
                    <a:rect l="0" t="0" r="r" b="b"/>
                    <a:pathLst>
                      <a:path w="167" h="230">
                        <a:moveTo>
                          <a:pt x="167" y="23"/>
                        </a:moveTo>
                        <a:lnTo>
                          <a:pt x="36" y="230"/>
                        </a:lnTo>
                        <a:lnTo>
                          <a:pt x="0" y="207"/>
                        </a:lnTo>
                        <a:lnTo>
                          <a:pt x="131" y="0"/>
                        </a:lnTo>
                        <a:lnTo>
                          <a:pt x="167" y="2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74" name="Freeform 169">
                    <a:extLst>
                      <a:ext uri="{FF2B5EF4-FFF2-40B4-BE49-F238E27FC236}">
                        <a16:creationId xmlns:a16="http://schemas.microsoft.com/office/drawing/2014/main" id="{5B0EF34B-08AE-43E5-B8DE-799831168CAF}"/>
                      </a:ext>
                    </a:extLst>
                  </p:cNvPr>
                  <p:cNvSpPr>
                    <a:spLocks/>
                  </p:cNvSpPr>
                  <p:nvPr/>
                </p:nvSpPr>
                <p:spPr bwMode="auto">
                  <a:xfrm>
                    <a:off x="6887711" y="2426777"/>
                    <a:ext cx="77835" cy="110212"/>
                  </a:xfrm>
                  <a:custGeom>
                    <a:avLst/>
                    <a:gdLst>
                      <a:gd name="T0" fmla="*/ 163 w 163"/>
                      <a:gd name="T1" fmla="*/ 22 h 234"/>
                      <a:gd name="T2" fmla="*/ 37 w 163"/>
                      <a:gd name="T3" fmla="*/ 234 h 234"/>
                      <a:gd name="T4" fmla="*/ 0 w 163"/>
                      <a:gd name="T5" fmla="*/ 211 h 234"/>
                      <a:gd name="T6" fmla="*/ 127 w 163"/>
                      <a:gd name="T7" fmla="*/ 0 h 234"/>
                      <a:gd name="T8" fmla="*/ 163 w 163"/>
                      <a:gd name="T9" fmla="*/ 22 h 234"/>
                    </a:gdLst>
                    <a:ahLst/>
                    <a:cxnLst>
                      <a:cxn ang="0">
                        <a:pos x="T0" y="T1"/>
                      </a:cxn>
                      <a:cxn ang="0">
                        <a:pos x="T2" y="T3"/>
                      </a:cxn>
                      <a:cxn ang="0">
                        <a:pos x="T4" y="T5"/>
                      </a:cxn>
                      <a:cxn ang="0">
                        <a:pos x="T6" y="T7"/>
                      </a:cxn>
                      <a:cxn ang="0">
                        <a:pos x="T8" y="T9"/>
                      </a:cxn>
                    </a:cxnLst>
                    <a:rect l="0" t="0" r="r" b="b"/>
                    <a:pathLst>
                      <a:path w="163" h="234">
                        <a:moveTo>
                          <a:pt x="163" y="22"/>
                        </a:moveTo>
                        <a:lnTo>
                          <a:pt x="37" y="234"/>
                        </a:lnTo>
                        <a:lnTo>
                          <a:pt x="0" y="211"/>
                        </a:lnTo>
                        <a:lnTo>
                          <a:pt x="127" y="0"/>
                        </a:lnTo>
                        <a:lnTo>
                          <a:pt x="163" y="2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75" name="Freeform 184">
                    <a:extLst>
                      <a:ext uri="{FF2B5EF4-FFF2-40B4-BE49-F238E27FC236}">
                        <a16:creationId xmlns:a16="http://schemas.microsoft.com/office/drawing/2014/main" id="{054D952B-886A-4FCA-AE77-A70D2E241D4D}"/>
                      </a:ext>
                    </a:extLst>
                  </p:cNvPr>
                  <p:cNvSpPr>
                    <a:spLocks/>
                  </p:cNvSpPr>
                  <p:nvPr/>
                </p:nvSpPr>
                <p:spPr bwMode="auto">
                  <a:xfrm>
                    <a:off x="6354416" y="2206356"/>
                    <a:ext cx="37477" cy="117276"/>
                  </a:xfrm>
                  <a:custGeom>
                    <a:avLst/>
                    <a:gdLst>
                      <a:gd name="T0" fmla="*/ 79 w 79"/>
                      <a:gd name="T1" fmla="*/ 7 h 251"/>
                      <a:gd name="T2" fmla="*/ 42 w 79"/>
                      <a:gd name="T3" fmla="*/ 251 h 251"/>
                      <a:gd name="T4" fmla="*/ 0 w 79"/>
                      <a:gd name="T5" fmla="*/ 245 h 251"/>
                      <a:gd name="T6" fmla="*/ 37 w 79"/>
                      <a:gd name="T7" fmla="*/ 0 h 251"/>
                      <a:gd name="T8" fmla="*/ 79 w 79"/>
                      <a:gd name="T9" fmla="*/ 7 h 251"/>
                    </a:gdLst>
                    <a:ahLst/>
                    <a:cxnLst>
                      <a:cxn ang="0">
                        <a:pos x="T0" y="T1"/>
                      </a:cxn>
                      <a:cxn ang="0">
                        <a:pos x="T2" y="T3"/>
                      </a:cxn>
                      <a:cxn ang="0">
                        <a:pos x="T4" y="T5"/>
                      </a:cxn>
                      <a:cxn ang="0">
                        <a:pos x="T6" y="T7"/>
                      </a:cxn>
                      <a:cxn ang="0">
                        <a:pos x="T8" y="T9"/>
                      </a:cxn>
                    </a:cxnLst>
                    <a:rect l="0" t="0" r="r" b="b"/>
                    <a:pathLst>
                      <a:path w="79" h="251">
                        <a:moveTo>
                          <a:pt x="79" y="7"/>
                        </a:moveTo>
                        <a:lnTo>
                          <a:pt x="42" y="251"/>
                        </a:lnTo>
                        <a:lnTo>
                          <a:pt x="0" y="245"/>
                        </a:lnTo>
                        <a:lnTo>
                          <a:pt x="37" y="0"/>
                        </a:lnTo>
                        <a:lnTo>
                          <a:pt x="79" y="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76" name="Freeform 185">
                    <a:extLst>
                      <a:ext uri="{FF2B5EF4-FFF2-40B4-BE49-F238E27FC236}">
                        <a16:creationId xmlns:a16="http://schemas.microsoft.com/office/drawing/2014/main" id="{C9FA01B4-8311-4A70-B843-6419A83C9522}"/>
                      </a:ext>
                    </a:extLst>
                  </p:cNvPr>
                  <p:cNvSpPr>
                    <a:spLocks/>
                  </p:cNvSpPr>
                  <p:nvPr/>
                </p:nvSpPr>
                <p:spPr bwMode="auto">
                  <a:xfrm>
                    <a:off x="6315502" y="2199293"/>
                    <a:ext cx="36036" cy="118690"/>
                  </a:xfrm>
                  <a:custGeom>
                    <a:avLst/>
                    <a:gdLst>
                      <a:gd name="T0" fmla="*/ 73 w 73"/>
                      <a:gd name="T1" fmla="*/ 6 h 250"/>
                      <a:gd name="T2" fmla="*/ 44 w 73"/>
                      <a:gd name="T3" fmla="*/ 250 h 250"/>
                      <a:gd name="T4" fmla="*/ 0 w 73"/>
                      <a:gd name="T5" fmla="*/ 244 h 250"/>
                      <a:gd name="T6" fmla="*/ 31 w 73"/>
                      <a:gd name="T7" fmla="*/ 0 h 250"/>
                      <a:gd name="T8" fmla="*/ 73 w 73"/>
                      <a:gd name="T9" fmla="*/ 6 h 250"/>
                    </a:gdLst>
                    <a:ahLst/>
                    <a:cxnLst>
                      <a:cxn ang="0">
                        <a:pos x="T0" y="T1"/>
                      </a:cxn>
                      <a:cxn ang="0">
                        <a:pos x="T2" y="T3"/>
                      </a:cxn>
                      <a:cxn ang="0">
                        <a:pos x="T4" y="T5"/>
                      </a:cxn>
                      <a:cxn ang="0">
                        <a:pos x="T6" y="T7"/>
                      </a:cxn>
                      <a:cxn ang="0">
                        <a:pos x="T8" y="T9"/>
                      </a:cxn>
                    </a:cxnLst>
                    <a:rect l="0" t="0" r="r" b="b"/>
                    <a:pathLst>
                      <a:path w="73" h="250">
                        <a:moveTo>
                          <a:pt x="73" y="6"/>
                        </a:moveTo>
                        <a:lnTo>
                          <a:pt x="44" y="250"/>
                        </a:lnTo>
                        <a:lnTo>
                          <a:pt x="0" y="244"/>
                        </a:lnTo>
                        <a:lnTo>
                          <a:pt x="31" y="0"/>
                        </a:lnTo>
                        <a:lnTo>
                          <a:pt x="73" y="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77" name="Freeform 186">
                    <a:extLst>
                      <a:ext uri="{FF2B5EF4-FFF2-40B4-BE49-F238E27FC236}">
                        <a16:creationId xmlns:a16="http://schemas.microsoft.com/office/drawing/2014/main" id="{10D53553-4681-48FC-BA5B-9E46088B2678}"/>
                      </a:ext>
                    </a:extLst>
                  </p:cNvPr>
                  <p:cNvSpPr>
                    <a:spLocks/>
                  </p:cNvSpPr>
                  <p:nvPr/>
                </p:nvSpPr>
                <p:spPr bwMode="auto">
                  <a:xfrm>
                    <a:off x="6278026" y="2195054"/>
                    <a:ext cx="33153" cy="117277"/>
                  </a:xfrm>
                  <a:custGeom>
                    <a:avLst/>
                    <a:gdLst>
                      <a:gd name="T0" fmla="*/ 67 w 67"/>
                      <a:gd name="T1" fmla="*/ 4 h 249"/>
                      <a:gd name="T2" fmla="*/ 42 w 67"/>
                      <a:gd name="T3" fmla="*/ 249 h 249"/>
                      <a:gd name="T4" fmla="*/ 0 w 67"/>
                      <a:gd name="T5" fmla="*/ 245 h 249"/>
                      <a:gd name="T6" fmla="*/ 24 w 67"/>
                      <a:gd name="T7" fmla="*/ 0 h 249"/>
                      <a:gd name="T8" fmla="*/ 67 w 67"/>
                      <a:gd name="T9" fmla="*/ 4 h 249"/>
                    </a:gdLst>
                    <a:ahLst/>
                    <a:cxnLst>
                      <a:cxn ang="0">
                        <a:pos x="T0" y="T1"/>
                      </a:cxn>
                      <a:cxn ang="0">
                        <a:pos x="T2" y="T3"/>
                      </a:cxn>
                      <a:cxn ang="0">
                        <a:pos x="T4" y="T5"/>
                      </a:cxn>
                      <a:cxn ang="0">
                        <a:pos x="T6" y="T7"/>
                      </a:cxn>
                      <a:cxn ang="0">
                        <a:pos x="T8" y="T9"/>
                      </a:cxn>
                    </a:cxnLst>
                    <a:rect l="0" t="0" r="r" b="b"/>
                    <a:pathLst>
                      <a:path w="67" h="249">
                        <a:moveTo>
                          <a:pt x="67" y="4"/>
                        </a:moveTo>
                        <a:lnTo>
                          <a:pt x="42" y="249"/>
                        </a:lnTo>
                        <a:lnTo>
                          <a:pt x="0" y="245"/>
                        </a:lnTo>
                        <a:lnTo>
                          <a:pt x="24" y="0"/>
                        </a:lnTo>
                        <a:lnTo>
                          <a:pt x="67" y="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78" name="Freeform 187">
                    <a:extLst>
                      <a:ext uri="{FF2B5EF4-FFF2-40B4-BE49-F238E27FC236}">
                        <a16:creationId xmlns:a16="http://schemas.microsoft.com/office/drawing/2014/main" id="{CF22E03B-0F1A-48DC-A727-6D46CB45AEB8}"/>
                      </a:ext>
                    </a:extLst>
                  </p:cNvPr>
                  <p:cNvSpPr>
                    <a:spLocks/>
                  </p:cNvSpPr>
                  <p:nvPr/>
                </p:nvSpPr>
                <p:spPr bwMode="auto">
                  <a:xfrm>
                    <a:off x="6240545" y="2189402"/>
                    <a:ext cx="28828" cy="118690"/>
                  </a:xfrm>
                  <a:custGeom>
                    <a:avLst/>
                    <a:gdLst>
                      <a:gd name="T0" fmla="*/ 61 w 61"/>
                      <a:gd name="T1" fmla="*/ 3 h 250"/>
                      <a:gd name="T2" fmla="*/ 43 w 61"/>
                      <a:gd name="T3" fmla="*/ 250 h 250"/>
                      <a:gd name="T4" fmla="*/ 0 w 61"/>
                      <a:gd name="T5" fmla="*/ 246 h 250"/>
                      <a:gd name="T6" fmla="*/ 18 w 61"/>
                      <a:gd name="T7" fmla="*/ 0 h 250"/>
                      <a:gd name="T8" fmla="*/ 61 w 61"/>
                      <a:gd name="T9" fmla="*/ 3 h 250"/>
                    </a:gdLst>
                    <a:ahLst/>
                    <a:cxnLst>
                      <a:cxn ang="0">
                        <a:pos x="T0" y="T1"/>
                      </a:cxn>
                      <a:cxn ang="0">
                        <a:pos x="T2" y="T3"/>
                      </a:cxn>
                      <a:cxn ang="0">
                        <a:pos x="T4" y="T5"/>
                      </a:cxn>
                      <a:cxn ang="0">
                        <a:pos x="T6" y="T7"/>
                      </a:cxn>
                      <a:cxn ang="0">
                        <a:pos x="T8" y="T9"/>
                      </a:cxn>
                    </a:cxnLst>
                    <a:rect l="0" t="0" r="r" b="b"/>
                    <a:pathLst>
                      <a:path w="61" h="250">
                        <a:moveTo>
                          <a:pt x="61" y="3"/>
                        </a:moveTo>
                        <a:lnTo>
                          <a:pt x="43" y="250"/>
                        </a:lnTo>
                        <a:lnTo>
                          <a:pt x="0" y="246"/>
                        </a:lnTo>
                        <a:lnTo>
                          <a:pt x="18" y="0"/>
                        </a:lnTo>
                        <a:lnTo>
                          <a:pt x="61" y="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79" name="Freeform 188">
                    <a:extLst>
                      <a:ext uri="{FF2B5EF4-FFF2-40B4-BE49-F238E27FC236}">
                        <a16:creationId xmlns:a16="http://schemas.microsoft.com/office/drawing/2014/main" id="{BA576388-1B61-4BAD-B829-A019B6BA4904}"/>
                      </a:ext>
                    </a:extLst>
                  </p:cNvPr>
                  <p:cNvSpPr>
                    <a:spLocks/>
                  </p:cNvSpPr>
                  <p:nvPr/>
                </p:nvSpPr>
                <p:spPr bwMode="auto">
                  <a:xfrm>
                    <a:off x="6201634" y="2186576"/>
                    <a:ext cx="25945" cy="117277"/>
                  </a:xfrm>
                  <a:custGeom>
                    <a:avLst/>
                    <a:gdLst>
                      <a:gd name="T0" fmla="*/ 54 w 54"/>
                      <a:gd name="T1" fmla="*/ 3 h 249"/>
                      <a:gd name="T2" fmla="*/ 42 w 54"/>
                      <a:gd name="T3" fmla="*/ 249 h 249"/>
                      <a:gd name="T4" fmla="*/ 0 w 54"/>
                      <a:gd name="T5" fmla="*/ 246 h 249"/>
                      <a:gd name="T6" fmla="*/ 12 w 54"/>
                      <a:gd name="T7" fmla="*/ 0 h 249"/>
                      <a:gd name="T8" fmla="*/ 54 w 54"/>
                      <a:gd name="T9" fmla="*/ 3 h 249"/>
                    </a:gdLst>
                    <a:ahLst/>
                    <a:cxnLst>
                      <a:cxn ang="0">
                        <a:pos x="T0" y="T1"/>
                      </a:cxn>
                      <a:cxn ang="0">
                        <a:pos x="T2" y="T3"/>
                      </a:cxn>
                      <a:cxn ang="0">
                        <a:pos x="T4" y="T5"/>
                      </a:cxn>
                      <a:cxn ang="0">
                        <a:pos x="T6" y="T7"/>
                      </a:cxn>
                      <a:cxn ang="0">
                        <a:pos x="T8" y="T9"/>
                      </a:cxn>
                    </a:cxnLst>
                    <a:rect l="0" t="0" r="r" b="b"/>
                    <a:pathLst>
                      <a:path w="54" h="249">
                        <a:moveTo>
                          <a:pt x="54" y="3"/>
                        </a:moveTo>
                        <a:lnTo>
                          <a:pt x="42" y="249"/>
                        </a:lnTo>
                        <a:lnTo>
                          <a:pt x="0" y="246"/>
                        </a:lnTo>
                        <a:lnTo>
                          <a:pt x="12" y="0"/>
                        </a:lnTo>
                        <a:lnTo>
                          <a:pt x="54" y="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80" name="Freeform 189">
                    <a:extLst>
                      <a:ext uri="{FF2B5EF4-FFF2-40B4-BE49-F238E27FC236}">
                        <a16:creationId xmlns:a16="http://schemas.microsoft.com/office/drawing/2014/main" id="{919FD0C5-D357-440A-A762-A1E0FB3EF7DA}"/>
                      </a:ext>
                    </a:extLst>
                  </p:cNvPr>
                  <p:cNvSpPr>
                    <a:spLocks/>
                  </p:cNvSpPr>
                  <p:nvPr/>
                </p:nvSpPr>
                <p:spPr bwMode="auto">
                  <a:xfrm>
                    <a:off x="6162714" y="2183750"/>
                    <a:ext cx="24504" cy="117277"/>
                  </a:xfrm>
                  <a:custGeom>
                    <a:avLst/>
                    <a:gdLst>
                      <a:gd name="T0" fmla="*/ 49 w 49"/>
                      <a:gd name="T1" fmla="*/ 1 h 249"/>
                      <a:gd name="T2" fmla="*/ 44 w 49"/>
                      <a:gd name="T3" fmla="*/ 249 h 249"/>
                      <a:gd name="T4" fmla="*/ 0 w 49"/>
                      <a:gd name="T5" fmla="*/ 247 h 249"/>
                      <a:gd name="T6" fmla="*/ 5 w 49"/>
                      <a:gd name="T7" fmla="*/ 0 h 249"/>
                      <a:gd name="T8" fmla="*/ 49 w 49"/>
                      <a:gd name="T9" fmla="*/ 1 h 249"/>
                    </a:gdLst>
                    <a:ahLst/>
                    <a:cxnLst>
                      <a:cxn ang="0">
                        <a:pos x="T0" y="T1"/>
                      </a:cxn>
                      <a:cxn ang="0">
                        <a:pos x="T2" y="T3"/>
                      </a:cxn>
                      <a:cxn ang="0">
                        <a:pos x="T4" y="T5"/>
                      </a:cxn>
                      <a:cxn ang="0">
                        <a:pos x="T6" y="T7"/>
                      </a:cxn>
                      <a:cxn ang="0">
                        <a:pos x="T8" y="T9"/>
                      </a:cxn>
                    </a:cxnLst>
                    <a:rect l="0" t="0" r="r" b="b"/>
                    <a:pathLst>
                      <a:path w="49" h="249">
                        <a:moveTo>
                          <a:pt x="49" y="1"/>
                        </a:moveTo>
                        <a:lnTo>
                          <a:pt x="44" y="249"/>
                        </a:lnTo>
                        <a:lnTo>
                          <a:pt x="0" y="247"/>
                        </a:lnTo>
                        <a:lnTo>
                          <a:pt x="5" y="0"/>
                        </a:lnTo>
                        <a:lnTo>
                          <a:pt x="49" y="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81" name="Freeform 190">
                    <a:extLst>
                      <a:ext uri="{FF2B5EF4-FFF2-40B4-BE49-F238E27FC236}">
                        <a16:creationId xmlns:a16="http://schemas.microsoft.com/office/drawing/2014/main" id="{717AE470-003B-448C-8D3C-FD37514F6F0E}"/>
                      </a:ext>
                    </a:extLst>
                  </p:cNvPr>
                  <p:cNvSpPr>
                    <a:spLocks/>
                  </p:cNvSpPr>
                  <p:nvPr/>
                </p:nvSpPr>
                <p:spPr bwMode="auto">
                  <a:xfrm>
                    <a:off x="6125233" y="2183750"/>
                    <a:ext cx="20180" cy="115864"/>
                  </a:xfrm>
                  <a:custGeom>
                    <a:avLst/>
                    <a:gdLst>
                      <a:gd name="T0" fmla="*/ 43 w 43"/>
                      <a:gd name="T1" fmla="*/ 0 h 247"/>
                      <a:gd name="T2" fmla="*/ 43 w 43"/>
                      <a:gd name="T3" fmla="*/ 247 h 247"/>
                      <a:gd name="T4" fmla="*/ 1 w 43"/>
                      <a:gd name="T5" fmla="*/ 247 h 247"/>
                      <a:gd name="T6" fmla="*/ 0 w 43"/>
                      <a:gd name="T7" fmla="*/ 1 h 247"/>
                      <a:gd name="T8" fmla="*/ 43 w 43"/>
                      <a:gd name="T9" fmla="*/ 0 h 247"/>
                    </a:gdLst>
                    <a:ahLst/>
                    <a:cxnLst>
                      <a:cxn ang="0">
                        <a:pos x="T0" y="T1"/>
                      </a:cxn>
                      <a:cxn ang="0">
                        <a:pos x="T2" y="T3"/>
                      </a:cxn>
                      <a:cxn ang="0">
                        <a:pos x="T4" y="T5"/>
                      </a:cxn>
                      <a:cxn ang="0">
                        <a:pos x="T6" y="T7"/>
                      </a:cxn>
                      <a:cxn ang="0">
                        <a:pos x="T8" y="T9"/>
                      </a:cxn>
                    </a:cxnLst>
                    <a:rect l="0" t="0" r="r" b="b"/>
                    <a:pathLst>
                      <a:path w="43" h="247">
                        <a:moveTo>
                          <a:pt x="43" y="0"/>
                        </a:moveTo>
                        <a:lnTo>
                          <a:pt x="43" y="247"/>
                        </a:lnTo>
                        <a:lnTo>
                          <a:pt x="1" y="247"/>
                        </a:lnTo>
                        <a:lnTo>
                          <a:pt x="0" y="1"/>
                        </a:lnTo>
                        <a:lnTo>
                          <a:pt x="4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82" name="Freeform 191">
                    <a:extLst>
                      <a:ext uri="{FF2B5EF4-FFF2-40B4-BE49-F238E27FC236}">
                        <a16:creationId xmlns:a16="http://schemas.microsoft.com/office/drawing/2014/main" id="{714773AC-8E18-4133-9E19-59749FCEA6B8}"/>
                      </a:ext>
                    </a:extLst>
                  </p:cNvPr>
                  <p:cNvSpPr>
                    <a:spLocks/>
                  </p:cNvSpPr>
                  <p:nvPr/>
                </p:nvSpPr>
                <p:spPr bwMode="auto">
                  <a:xfrm>
                    <a:off x="6083426" y="2183750"/>
                    <a:ext cx="24504" cy="115864"/>
                  </a:xfrm>
                  <a:custGeom>
                    <a:avLst/>
                    <a:gdLst>
                      <a:gd name="T0" fmla="*/ 42 w 50"/>
                      <a:gd name="T1" fmla="*/ 0 h 247"/>
                      <a:gd name="T2" fmla="*/ 50 w 50"/>
                      <a:gd name="T3" fmla="*/ 246 h 247"/>
                      <a:gd name="T4" fmla="*/ 7 w 50"/>
                      <a:gd name="T5" fmla="*/ 247 h 247"/>
                      <a:gd name="T6" fmla="*/ 0 w 50"/>
                      <a:gd name="T7" fmla="*/ 1 h 247"/>
                      <a:gd name="T8" fmla="*/ 42 w 50"/>
                      <a:gd name="T9" fmla="*/ 0 h 247"/>
                    </a:gdLst>
                    <a:ahLst/>
                    <a:cxnLst>
                      <a:cxn ang="0">
                        <a:pos x="T0" y="T1"/>
                      </a:cxn>
                      <a:cxn ang="0">
                        <a:pos x="T2" y="T3"/>
                      </a:cxn>
                      <a:cxn ang="0">
                        <a:pos x="T4" y="T5"/>
                      </a:cxn>
                      <a:cxn ang="0">
                        <a:pos x="T6" y="T7"/>
                      </a:cxn>
                      <a:cxn ang="0">
                        <a:pos x="T8" y="T9"/>
                      </a:cxn>
                    </a:cxnLst>
                    <a:rect l="0" t="0" r="r" b="b"/>
                    <a:pathLst>
                      <a:path w="50" h="247">
                        <a:moveTo>
                          <a:pt x="42" y="0"/>
                        </a:moveTo>
                        <a:lnTo>
                          <a:pt x="50" y="246"/>
                        </a:lnTo>
                        <a:lnTo>
                          <a:pt x="7" y="247"/>
                        </a:lnTo>
                        <a:lnTo>
                          <a:pt x="0" y="1"/>
                        </a:lnTo>
                        <a:lnTo>
                          <a:pt x="4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83" name="Freeform 192">
                    <a:extLst>
                      <a:ext uri="{FF2B5EF4-FFF2-40B4-BE49-F238E27FC236}">
                        <a16:creationId xmlns:a16="http://schemas.microsoft.com/office/drawing/2014/main" id="{AA9725E4-369A-4818-BDD4-4DD2E931326C}"/>
                      </a:ext>
                    </a:extLst>
                  </p:cNvPr>
                  <p:cNvSpPr>
                    <a:spLocks/>
                  </p:cNvSpPr>
                  <p:nvPr/>
                </p:nvSpPr>
                <p:spPr bwMode="auto">
                  <a:xfrm>
                    <a:off x="6041619" y="2183749"/>
                    <a:ext cx="27387" cy="115864"/>
                  </a:xfrm>
                  <a:custGeom>
                    <a:avLst/>
                    <a:gdLst>
                      <a:gd name="T0" fmla="*/ 42 w 56"/>
                      <a:gd name="T1" fmla="*/ 0 h 248"/>
                      <a:gd name="T2" fmla="*/ 56 w 56"/>
                      <a:gd name="T3" fmla="*/ 247 h 248"/>
                      <a:gd name="T4" fmla="*/ 14 w 56"/>
                      <a:gd name="T5" fmla="*/ 248 h 248"/>
                      <a:gd name="T6" fmla="*/ 0 w 56"/>
                      <a:gd name="T7" fmla="*/ 2 h 248"/>
                      <a:gd name="T8" fmla="*/ 42 w 56"/>
                      <a:gd name="T9" fmla="*/ 0 h 248"/>
                    </a:gdLst>
                    <a:ahLst/>
                    <a:cxnLst>
                      <a:cxn ang="0">
                        <a:pos x="T0" y="T1"/>
                      </a:cxn>
                      <a:cxn ang="0">
                        <a:pos x="T2" y="T3"/>
                      </a:cxn>
                      <a:cxn ang="0">
                        <a:pos x="T4" y="T5"/>
                      </a:cxn>
                      <a:cxn ang="0">
                        <a:pos x="T6" y="T7"/>
                      </a:cxn>
                      <a:cxn ang="0">
                        <a:pos x="T8" y="T9"/>
                      </a:cxn>
                    </a:cxnLst>
                    <a:rect l="0" t="0" r="r" b="b"/>
                    <a:pathLst>
                      <a:path w="56" h="248">
                        <a:moveTo>
                          <a:pt x="42" y="0"/>
                        </a:moveTo>
                        <a:lnTo>
                          <a:pt x="56" y="247"/>
                        </a:lnTo>
                        <a:lnTo>
                          <a:pt x="14" y="248"/>
                        </a:lnTo>
                        <a:lnTo>
                          <a:pt x="0" y="2"/>
                        </a:lnTo>
                        <a:lnTo>
                          <a:pt x="4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84" name="Freeform 193">
                    <a:extLst>
                      <a:ext uri="{FF2B5EF4-FFF2-40B4-BE49-F238E27FC236}">
                        <a16:creationId xmlns:a16="http://schemas.microsoft.com/office/drawing/2014/main" id="{E606209C-9090-4113-A9E4-E24636C35962}"/>
                      </a:ext>
                    </a:extLst>
                  </p:cNvPr>
                  <p:cNvSpPr>
                    <a:spLocks/>
                  </p:cNvSpPr>
                  <p:nvPr/>
                </p:nvSpPr>
                <p:spPr bwMode="auto">
                  <a:xfrm>
                    <a:off x="6001252" y="2185157"/>
                    <a:ext cx="30270" cy="117276"/>
                  </a:xfrm>
                  <a:custGeom>
                    <a:avLst/>
                    <a:gdLst>
                      <a:gd name="T0" fmla="*/ 42 w 63"/>
                      <a:gd name="T1" fmla="*/ 0 h 250"/>
                      <a:gd name="T2" fmla="*/ 63 w 63"/>
                      <a:gd name="T3" fmla="*/ 246 h 250"/>
                      <a:gd name="T4" fmla="*/ 19 w 63"/>
                      <a:gd name="T5" fmla="*/ 250 h 250"/>
                      <a:gd name="T6" fmla="*/ 0 w 63"/>
                      <a:gd name="T7" fmla="*/ 4 h 250"/>
                      <a:gd name="T8" fmla="*/ 42 w 63"/>
                      <a:gd name="T9" fmla="*/ 0 h 250"/>
                    </a:gdLst>
                    <a:ahLst/>
                    <a:cxnLst>
                      <a:cxn ang="0">
                        <a:pos x="T0" y="T1"/>
                      </a:cxn>
                      <a:cxn ang="0">
                        <a:pos x="T2" y="T3"/>
                      </a:cxn>
                      <a:cxn ang="0">
                        <a:pos x="T4" y="T5"/>
                      </a:cxn>
                      <a:cxn ang="0">
                        <a:pos x="T6" y="T7"/>
                      </a:cxn>
                      <a:cxn ang="0">
                        <a:pos x="T8" y="T9"/>
                      </a:cxn>
                    </a:cxnLst>
                    <a:rect l="0" t="0" r="r" b="b"/>
                    <a:pathLst>
                      <a:path w="63" h="250">
                        <a:moveTo>
                          <a:pt x="42" y="0"/>
                        </a:moveTo>
                        <a:lnTo>
                          <a:pt x="63" y="246"/>
                        </a:lnTo>
                        <a:lnTo>
                          <a:pt x="19" y="250"/>
                        </a:lnTo>
                        <a:lnTo>
                          <a:pt x="0" y="4"/>
                        </a:lnTo>
                        <a:lnTo>
                          <a:pt x="4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85" name="Freeform 194">
                    <a:extLst>
                      <a:ext uri="{FF2B5EF4-FFF2-40B4-BE49-F238E27FC236}">
                        <a16:creationId xmlns:a16="http://schemas.microsoft.com/office/drawing/2014/main" id="{5319E373-164B-4141-8562-81F265420F30}"/>
                      </a:ext>
                    </a:extLst>
                  </p:cNvPr>
                  <p:cNvSpPr>
                    <a:spLocks/>
                  </p:cNvSpPr>
                  <p:nvPr/>
                </p:nvSpPr>
                <p:spPr bwMode="auto">
                  <a:xfrm>
                    <a:off x="5959433" y="2187987"/>
                    <a:ext cx="33153" cy="117276"/>
                  </a:xfrm>
                  <a:custGeom>
                    <a:avLst/>
                    <a:gdLst>
                      <a:gd name="T0" fmla="*/ 42 w 68"/>
                      <a:gd name="T1" fmla="*/ 0 h 250"/>
                      <a:gd name="T2" fmla="*/ 68 w 68"/>
                      <a:gd name="T3" fmla="*/ 245 h 250"/>
                      <a:gd name="T4" fmla="*/ 26 w 68"/>
                      <a:gd name="T5" fmla="*/ 250 h 250"/>
                      <a:gd name="T6" fmla="*/ 0 w 68"/>
                      <a:gd name="T7" fmla="*/ 4 h 250"/>
                      <a:gd name="T8" fmla="*/ 42 w 68"/>
                      <a:gd name="T9" fmla="*/ 0 h 250"/>
                    </a:gdLst>
                    <a:ahLst/>
                    <a:cxnLst>
                      <a:cxn ang="0">
                        <a:pos x="T0" y="T1"/>
                      </a:cxn>
                      <a:cxn ang="0">
                        <a:pos x="T2" y="T3"/>
                      </a:cxn>
                      <a:cxn ang="0">
                        <a:pos x="T4" y="T5"/>
                      </a:cxn>
                      <a:cxn ang="0">
                        <a:pos x="T6" y="T7"/>
                      </a:cxn>
                      <a:cxn ang="0">
                        <a:pos x="T8" y="T9"/>
                      </a:cxn>
                    </a:cxnLst>
                    <a:rect l="0" t="0" r="r" b="b"/>
                    <a:pathLst>
                      <a:path w="68" h="250">
                        <a:moveTo>
                          <a:pt x="42" y="0"/>
                        </a:moveTo>
                        <a:lnTo>
                          <a:pt x="68" y="245"/>
                        </a:lnTo>
                        <a:lnTo>
                          <a:pt x="26" y="250"/>
                        </a:lnTo>
                        <a:lnTo>
                          <a:pt x="0" y="4"/>
                        </a:lnTo>
                        <a:lnTo>
                          <a:pt x="42"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86" name="Freeform 195">
                    <a:extLst>
                      <a:ext uri="{FF2B5EF4-FFF2-40B4-BE49-F238E27FC236}">
                        <a16:creationId xmlns:a16="http://schemas.microsoft.com/office/drawing/2014/main" id="{94CF789A-AD61-45DA-9773-871A9DF31443}"/>
                      </a:ext>
                    </a:extLst>
                  </p:cNvPr>
                  <p:cNvSpPr>
                    <a:spLocks/>
                  </p:cNvSpPr>
                  <p:nvPr/>
                </p:nvSpPr>
                <p:spPr bwMode="auto">
                  <a:xfrm>
                    <a:off x="5917645" y="2190807"/>
                    <a:ext cx="36036" cy="118690"/>
                  </a:xfrm>
                  <a:custGeom>
                    <a:avLst/>
                    <a:gdLst>
                      <a:gd name="T0" fmla="*/ 43 w 75"/>
                      <a:gd name="T1" fmla="*/ 0 h 250"/>
                      <a:gd name="T2" fmla="*/ 75 w 75"/>
                      <a:gd name="T3" fmla="*/ 245 h 250"/>
                      <a:gd name="T4" fmla="*/ 32 w 75"/>
                      <a:gd name="T5" fmla="*/ 250 h 250"/>
                      <a:gd name="T6" fmla="*/ 0 w 75"/>
                      <a:gd name="T7" fmla="*/ 6 h 250"/>
                      <a:gd name="T8" fmla="*/ 43 w 75"/>
                      <a:gd name="T9" fmla="*/ 0 h 250"/>
                    </a:gdLst>
                    <a:ahLst/>
                    <a:cxnLst>
                      <a:cxn ang="0">
                        <a:pos x="T0" y="T1"/>
                      </a:cxn>
                      <a:cxn ang="0">
                        <a:pos x="T2" y="T3"/>
                      </a:cxn>
                      <a:cxn ang="0">
                        <a:pos x="T4" y="T5"/>
                      </a:cxn>
                      <a:cxn ang="0">
                        <a:pos x="T6" y="T7"/>
                      </a:cxn>
                      <a:cxn ang="0">
                        <a:pos x="T8" y="T9"/>
                      </a:cxn>
                    </a:cxnLst>
                    <a:rect l="0" t="0" r="r" b="b"/>
                    <a:pathLst>
                      <a:path w="75" h="250">
                        <a:moveTo>
                          <a:pt x="43" y="0"/>
                        </a:moveTo>
                        <a:lnTo>
                          <a:pt x="75" y="245"/>
                        </a:lnTo>
                        <a:lnTo>
                          <a:pt x="32" y="250"/>
                        </a:lnTo>
                        <a:lnTo>
                          <a:pt x="0" y="6"/>
                        </a:lnTo>
                        <a:lnTo>
                          <a:pt x="4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87" name="Freeform 196">
                    <a:extLst>
                      <a:ext uri="{FF2B5EF4-FFF2-40B4-BE49-F238E27FC236}">
                        <a16:creationId xmlns:a16="http://schemas.microsoft.com/office/drawing/2014/main" id="{5569745D-9471-4015-A6A0-391E0009B177}"/>
                      </a:ext>
                    </a:extLst>
                  </p:cNvPr>
                  <p:cNvSpPr>
                    <a:spLocks/>
                  </p:cNvSpPr>
                  <p:nvPr/>
                </p:nvSpPr>
                <p:spPr bwMode="auto">
                  <a:xfrm>
                    <a:off x="5877235" y="2196455"/>
                    <a:ext cx="38918" cy="117276"/>
                  </a:xfrm>
                  <a:custGeom>
                    <a:avLst/>
                    <a:gdLst>
                      <a:gd name="T0" fmla="*/ 43 w 81"/>
                      <a:gd name="T1" fmla="*/ 0 h 250"/>
                      <a:gd name="T2" fmla="*/ 81 w 81"/>
                      <a:gd name="T3" fmla="*/ 243 h 250"/>
                      <a:gd name="T4" fmla="*/ 39 w 81"/>
                      <a:gd name="T5" fmla="*/ 250 h 250"/>
                      <a:gd name="T6" fmla="*/ 0 w 81"/>
                      <a:gd name="T7" fmla="*/ 6 h 250"/>
                      <a:gd name="T8" fmla="*/ 43 w 81"/>
                      <a:gd name="T9" fmla="*/ 0 h 250"/>
                    </a:gdLst>
                    <a:ahLst/>
                    <a:cxnLst>
                      <a:cxn ang="0">
                        <a:pos x="T0" y="T1"/>
                      </a:cxn>
                      <a:cxn ang="0">
                        <a:pos x="T2" y="T3"/>
                      </a:cxn>
                      <a:cxn ang="0">
                        <a:pos x="T4" y="T5"/>
                      </a:cxn>
                      <a:cxn ang="0">
                        <a:pos x="T6" y="T7"/>
                      </a:cxn>
                      <a:cxn ang="0">
                        <a:pos x="T8" y="T9"/>
                      </a:cxn>
                    </a:cxnLst>
                    <a:rect l="0" t="0" r="r" b="b"/>
                    <a:pathLst>
                      <a:path w="81" h="250">
                        <a:moveTo>
                          <a:pt x="43" y="0"/>
                        </a:moveTo>
                        <a:lnTo>
                          <a:pt x="81" y="243"/>
                        </a:lnTo>
                        <a:lnTo>
                          <a:pt x="39" y="250"/>
                        </a:lnTo>
                        <a:lnTo>
                          <a:pt x="0" y="6"/>
                        </a:lnTo>
                        <a:lnTo>
                          <a:pt x="43" y="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88" name="Freeform 94">
                    <a:extLst>
                      <a:ext uri="{FF2B5EF4-FFF2-40B4-BE49-F238E27FC236}">
                        <a16:creationId xmlns:a16="http://schemas.microsoft.com/office/drawing/2014/main" id="{A0979FF5-042C-4659-9B43-2D41829933F9}"/>
                      </a:ext>
                    </a:extLst>
                  </p:cNvPr>
                  <p:cNvSpPr>
                    <a:spLocks/>
                  </p:cNvSpPr>
                  <p:nvPr/>
                </p:nvSpPr>
                <p:spPr bwMode="auto">
                  <a:xfrm>
                    <a:off x="6367387" y="5193382"/>
                    <a:ext cx="44684" cy="117277"/>
                  </a:xfrm>
                  <a:custGeom>
                    <a:avLst/>
                    <a:gdLst>
                      <a:gd name="T0" fmla="*/ 52 w 94"/>
                      <a:gd name="T1" fmla="*/ 250 h 250"/>
                      <a:gd name="T2" fmla="*/ 0 w 94"/>
                      <a:gd name="T3" fmla="*/ 9 h 250"/>
                      <a:gd name="T4" fmla="*/ 41 w 94"/>
                      <a:gd name="T5" fmla="*/ 0 h 250"/>
                      <a:gd name="T6" fmla="*/ 94 w 94"/>
                      <a:gd name="T7" fmla="*/ 241 h 250"/>
                      <a:gd name="T8" fmla="*/ 52 w 94"/>
                      <a:gd name="T9" fmla="*/ 250 h 250"/>
                    </a:gdLst>
                    <a:ahLst/>
                    <a:cxnLst>
                      <a:cxn ang="0">
                        <a:pos x="T0" y="T1"/>
                      </a:cxn>
                      <a:cxn ang="0">
                        <a:pos x="T2" y="T3"/>
                      </a:cxn>
                      <a:cxn ang="0">
                        <a:pos x="T4" y="T5"/>
                      </a:cxn>
                      <a:cxn ang="0">
                        <a:pos x="T6" y="T7"/>
                      </a:cxn>
                      <a:cxn ang="0">
                        <a:pos x="T8" y="T9"/>
                      </a:cxn>
                    </a:cxnLst>
                    <a:rect l="0" t="0" r="r" b="b"/>
                    <a:pathLst>
                      <a:path w="94" h="250">
                        <a:moveTo>
                          <a:pt x="52" y="250"/>
                        </a:moveTo>
                        <a:lnTo>
                          <a:pt x="0" y="9"/>
                        </a:lnTo>
                        <a:lnTo>
                          <a:pt x="41" y="0"/>
                        </a:lnTo>
                        <a:lnTo>
                          <a:pt x="94" y="241"/>
                        </a:lnTo>
                        <a:lnTo>
                          <a:pt x="52"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89" name="Freeform 95">
                    <a:extLst>
                      <a:ext uri="{FF2B5EF4-FFF2-40B4-BE49-F238E27FC236}">
                        <a16:creationId xmlns:a16="http://schemas.microsoft.com/office/drawing/2014/main" id="{870C243A-6AC8-4288-AFB3-F5A9271FE4E0}"/>
                      </a:ext>
                    </a:extLst>
                  </p:cNvPr>
                  <p:cNvSpPr>
                    <a:spLocks/>
                  </p:cNvSpPr>
                  <p:nvPr/>
                </p:nvSpPr>
                <p:spPr bwMode="auto">
                  <a:xfrm>
                    <a:off x="6404867" y="5186316"/>
                    <a:ext cx="47567" cy="117277"/>
                  </a:xfrm>
                  <a:custGeom>
                    <a:avLst/>
                    <a:gdLst>
                      <a:gd name="T0" fmla="*/ 57 w 98"/>
                      <a:gd name="T1" fmla="*/ 249 h 249"/>
                      <a:gd name="T2" fmla="*/ 0 w 98"/>
                      <a:gd name="T3" fmla="*/ 10 h 249"/>
                      <a:gd name="T4" fmla="*/ 41 w 98"/>
                      <a:gd name="T5" fmla="*/ 0 h 249"/>
                      <a:gd name="T6" fmla="*/ 98 w 98"/>
                      <a:gd name="T7" fmla="*/ 239 h 249"/>
                      <a:gd name="T8" fmla="*/ 57 w 98"/>
                      <a:gd name="T9" fmla="*/ 249 h 249"/>
                    </a:gdLst>
                    <a:ahLst/>
                    <a:cxnLst>
                      <a:cxn ang="0">
                        <a:pos x="T0" y="T1"/>
                      </a:cxn>
                      <a:cxn ang="0">
                        <a:pos x="T2" y="T3"/>
                      </a:cxn>
                      <a:cxn ang="0">
                        <a:pos x="T4" y="T5"/>
                      </a:cxn>
                      <a:cxn ang="0">
                        <a:pos x="T6" y="T7"/>
                      </a:cxn>
                      <a:cxn ang="0">
                        <a:pos x="T8" y="T9"/>
                      </a:cxn>
                    </a:cxnLst>
                    <a:rect l="0" t="0" r="r" b="b"/>
                    <a:pathLst>
                      <a:path w="98" h="249">
                        <a:moveTo>
                          <a:pt x="57" y="249"/>
                        </a:moveTo>
                        <a:lnTo>
                          <a:pt x="0" y="10"/>
                        </a:lnTo>
                        <a:lnTo>
                          <a:pt x="41" y="0"/>
                        </a:lnTo>
                        <a:lnTo>
                          <a:pt x="98" y="239"/>
                        </a:lnTo>
                        <a:lnTo>
                          <a:pt x="57" y="24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90" name="Freeform 96">
                    <a:extLst>
                      <a:ext uri="{FF2B5EF4-FFF2-40B4-BE49-F238E27FC236}">
                        <a16:creationId xmlns:a16="http://schemas.microsoft.com/office/drawing/2014/main" id="{B1762665-24E6-4834-ABC5-0BEBF683D6FC}"/>
                      </a:ext>
                    </a:extLst>
                  </p:cNvPr>
                  <p:cNvSpPr>
                    <a:spLocks/>
                  </p:cNvSpPr>
                  <p:nvPr/>
                </p:nvSpPr>
                <p:spPr bwMode="auto">
                  <a:xfrm>
                    <a:off x="6442346" y="5176424"/>
                    <a:ext cx="50450" cy="117277"/>
                  </a:xfrm>
                  <a:custGeom>
                    <a:avLst/>
                    <a:gdLst>
                      <a:gd name="T0" fmla="*/ 64 w 105"/>
                      <a:gd name="T1" fmla="*/ 249 h 249"/>
                      <a:gd name="T2" fmla="*/ 0 w 105"/>
                      <a:gd name="T3" fmla="*/ 12 h 249"/>
                      <a:gd name="T4" fmla="*/ 41 w 105"/>
                      <a:gd name="T5" fmla="*/ 0 h 249"/>
                      <a:gd name="T6" fmla="*/ 105 w 105"/>
                      <a:gd name="T7" fmla="*/ 239 h 249"/>
                      <a:gd name="T8" fmla="*/ 64 w 105"/>
                      <a:gd name="T9" fmla="*/ 249 h 249"/>
                    </a:gdLst>
                    <a:ahLst/>
                    <a:cxnLst>
                      <a:cxn ang="0">
                        <a:pos x="T0" y="T1"/>
                      </a:cxn>
                      <a:cxn ang="0">
                        <a:pos x="T2" y="T3"/>
                      </a:cxn>
                      <a:cxn ang="0">
                        <a:pos x="T4" y="T5"/>
                      </a:cxn>
                      <a:cxn ang="0">
                        <a:pos x="T6" y="T7"/>
                      </a:cxn>
                      <a:cxn ang="0">
                        <a:pos x="T8" y="T9"/>
                      </a:cxn>
                    </a:cxnLst>
                    <a:rect l="0" t="0" r="r" b="b"/>
                    <a:pathLst>
                      <a:path w="105" h="249">
                        <a:moveTo>
                          <a:pt x="64" y="249"/>
                        </a:moveTo>
                        <a:lnTo>
                          <a:pt x="0" y="12"/>
                        </a:lnTo>
                        <a:lnTo>
                          <a:pt x="41" y="0"/>
                        </a:lnTo>
                        <a:lnTo>
                          <a:pt x="105" y="239"/>
                        </a:lnTo>
                        <a:lnTo>
                          <a:pt x="64" y="24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91" name="Freeform 97">
                    <a:extLst>
                      <a:ext uri="{FF2B5EF4-FFF2-40B4-BE49-F238E27FC236}">
                        <a16:creationId xmlns:a16="http://schemas.microsoft.com/office/drawing/2014/main" id="{9DD73141-F78E-4316-849D-4ABB4A597A18}"/>
                      </a:ext>
                    </a:extLst>
                  </p:cNvPr>
                  <p:cNvSpPr>
                    <a:spLocks/>
                  </p:cNvSpPr>
                  <p:nvPr/>
                </p:nvSpPr>
                <p:spPr bwMode="auto">
                  <a:xfrm>
                    <a:off x="6479825" y="5166532"/>
                    <a:ext cx="53332" cy="117277"/>
                  </a:xfrm>
                  <a:custGeom>
                    <a:avLst/>
                    <a:gdLst>
                      <a:gd name="T0" fmla="*/ 70 w 111"/>
                      <a:gd name="T1" fmla="*/ 248 h 248"/>
                      <a:gd name="T2" fmla="*/ 0 w 111"/>
                      <a:gd name="T3" fmla="*/ 11 h 248"/>
                      <a:gd name="T4" fmla="*/ 41 w 111"/>
                      <a:gd name="T5" fmla="*/ 0 h 248"/>
                      <a:gd name="T6" fmla="*/ 111 w 111"/>
                      <a:gd name="T7" fmla="*/ 236 h 248"/>
                      <a:gd name="T8" fmla="*/ 70 w 111"/>
                      <a:gd name="T9" fmla="*/ 248 h 248"/>
                    </a:gdLst>
                    <a:ahLst/>
                    <a:cxnLst>
                      <a:cxn ang="0">
                        <a:pos x="T0" y="T1"/>
                      </a:cxn>
                      <a:cxn ang="0">
                        <a:pos x="T2" y="T3"/>
                      </a:cxn>
                      <a:cxn ang="0">
                        <a:pos x="T4" y="T5"/>
                      </a:cxn>
                      <a:cxn ang="0">
                        <a:pos x="T6" y="T7"/>
                      </a:cxn>
                      <a:cxn ang="0">
                        <a:pos x="T8" y="T9"/>
                      </a:cxn>
                    </a:cxnLst>
                    <a:rect l="0" t="0" r="r" b="b"/>
                    <a:pathLst>
                      <a:path w="111" h="248">
                        <a:moveTo>
                          <a:pt x="70" y="248"/>
                        </a:moveTo>
                        <a:lnTo>
                          <a:pt x="0" y="11"/>
                        </a:lnTo>
                        <a:lnTo>
                          <a:pt x="41" y="0"/>
                        </a:lnTo>
                        <a:lnTo>
                          <a:pt x="111" y="236"/>
                        </a:lnTo>
                        <a:lnTo>
                          <a:pt x="70" y="24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92" name="Freeform 98">
                    <a:extLst>
                      <a:ext uri="{FF2B5EF4-FFF2-40B4-BE49-F238E27FC236}">
                        <a16:creationId xmlns:a16="http://schemas.microsoft.com/office/drawing/2014/main" id="{317DA356-1F6B-475F-89AA-F5655C7773AD}"/>
                      </a:ext>
                    </a:extLst>
                  </p:cNvPr>
                  <p:cNvSpPr>
                    <a:spLocks/>
                  </p:cNvSpPr>
                  <p:nvPr/>
                </p:nvSpPr>
                <p:spPr bwMode="auto">
                  <a:xfrm>
                    <a:off x="6515860" y="5156638"/>
                    <a:ext cx="56215" cy="115864"/>
                  </a:xfrm>
                  <a:custGeom>
                    <a:avLst/>
                    <a:gdLst>
                      <a:gd name="T0" fmla="*/ 75 w 116"/>
                      <a:gd name="T1" fmla="*/ 247 h 247"/>
                      <a:gd name="T2" fmla="*/ 0 w 116"/>
                      <a:gd name="T3" fmla="*/ 13 h 247"/>
                      <a:gd name="T4" fmla="*/ 41 w 116"/>
                      <a:gd name="T5" fmla="*/ 0 h 247"/>
                      <a:gd name="T6" fmla="*/ 116 w 116"/>
                      <a:gd name="T7" fmla="*/ 233 h 247"/>
                      <a:gd name="T8" fmla="*/ 75 w 116"/>
                      <a:gd name="T9" fmla="*/ 247 h 247"/>
                    </a:gdLst>
                    <a:ahLst/>
                    <a:cxnLst>
                      <a:cxn ang="0">
                        <a:pos x="T0" y="T1"/>
                      </a:cxn>
                      <a:cxn ang="0">
                        <a:pos x="T2" y="T3"/>
                      </a:cxn>
                      <a:cxn ang="0">
                        <a:pos x="T4" y="T5"/>
                      </a:cxn>
                      <a:cxn ang="0">
                        <a:pos x="T6" y="T7"/>
                      </a:cxn>
                      <a:cxn ang="0">
                        <a:pos x="T8" y="T9"/>
                      </a:cxn>
                    </a:cxnLst>
                    <a:rect l="0" t="0" r="r" b="b"/>
                    <a:pathLst>
                      <a:path w="116" h="247">
                        <a:moveTo>
                          <a:pt x="75" y="247"/>
                        </a:moveTo>
                        <a:lnTo>
                          <a:pt x="0" y="13"/>
                        </a:lnTo>
                        <a:lnTo>
                          <a:pt x="41" y="0"/>
                        </a:lnTo>
                        <a:lnTo>
                          <a:pt x="116" y="233"/>
                        </a:lnTo>
                        <a:lnTo>
                          <a:pt x="75" y="24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93" name="Freeform 99">
                    <a:extLst>
                      <a:ext uri="{FF2B5EF4-FFF2-40B4-BE49-F238E27FC236}">
                        <a16:creationId xmlns:a16="http://schemas.microsoft.com/office/drawing/2014/main" id="{0C7B637E-6923-49EA-B18A-5565CD196BEE}"/>
                      </a:ext>
                    </a:extLst>
                  </p:cNvPr>
                  <p:cNvSpPr>
                    <a:spLocks/>
                  </p:cNvSpPr>
                  <p:nvPr/>
                </p:nvSpPr>
                <p:spPr bwMode="auto">
                  <a:xfrm>
                    <a:off x="6553337" y="5143922"/>
                    <a:ext cx="57656" cy="115864"/>
                  </a:xfrm>
                  <a:custGeom>
                    <a:avLst/>
                    <a:gdLst>
                      <a:gd name="T0" fmla="*/ 82 w 122"/>
                      <a:gd name="T1" fmla="*/ 247 h 247"/>
                      <a:gd name="T2" fmla="*/ 0 w 122"/>
                      <a:gd name="T3" fmla="*/ 16 h 247"/>
                      <a:gd name="T4" fmla="*/ 40 w 122"/>
                      <a:gd name="T5" fmla="*/ 0 h 247"/>
                      <a:gd name="T6" fmla="*/ 122 w 122"/>
                      <a:gd name="T7" fmla="*/ 232 h 247"/>
                      <a:gd name="T8" fmla="*/ 82 w 122"/>
                      <a:gd name="T9" fmla="*/ 247 h 247"/>
                    </a:gdLst>
                    <a:ahLst/>
                    <a:cxnLst>
                      <a:cxn ang="0">
                        <a:pos x="T0" y="T1"/>
                      </a:cxn>
                      <a:cxn ang="0">
                        <a:pos x="T2" y="T3"/>
                      </a:cxn>
                      <a:cxn ang="0">
                        <a:pos x="T4" y="T5"/>
                      </a:cxn>
                      <a:cxn ang="0">
                        <a:pos x="T6" y="T7"/>
                      </a:cxn>
                      <a:cxn ang="0">
                        <a:pos x="T8" y="T9"/>
                      </a:cxn>
                    </a:cxnLst>
                    <a:rect l="0" t="0" r="r" b="b"/>
                    <a:pathLst>
                      <a:path w="122" h="247">
                        <a:moveTo>
                          <a:pt x="82" y="247"/>
                        </a:moveTo>
                        <a:lnTo>
                          <a:pt x="0" y="16"/>
                        </a:lnTo>
                        <a:lnTo>
                          <a:pt x="40" y="0"/>
                        </a:lnTo>
                        <a:lnTo>
                          <a:pt x="122" y="232"/>
                        </a:lnTo>
                        <a:lnTo>
                          <a:pt x="82" y="24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94" name="Freeform 100">
                    <a:extLst>
                      <a:ext uri="{FF2B5EF4-FFF2-40B4-BE49-F238E27FC236}">
                        <a16:creationId xmlns:a16="http://schemas.microsoft.com/office/drawing/2014/main" id="{068B3A42-F89C-4C33-B8F7-95755252AA29}"/>
                      </a:ext>
                    </a:extLst>
                  </p:cNvPr>
                  <p:cNvSpPr>
                    <a:spLocks/>
                  </p:cNvSpPr>
                  <p:nvPr/>
                </p:nvSpPr>
                <p:spPr bwMode="auto">
                  <a:xfrm>
                    <a:off x="6589371" y="5131203"/>
                    <a:ext cx="61981" cy="115864"/>
                  </a:xfrm>
                  <a:custGeom>
                    <a:avLst/>
                    <a:gdLst>
                      <a:gd name="T0" fmla="*/ 87 w 128"/>
                      <a:gd name="T1" fmla="*/ 246 h 246"/>
                      <a:gd name="T2" fmla="*/ 0 w 128"/>
                      <a:gd name="T3" fmla="*/ 16 h 246"/>
                      <a:gd name="T4" fmla="*/ 40 w 128"/>
                      <a:gd name="T5" fmla="*/ 0 h 246"/>
                      <a:gd name="T6" fmla="*/ 128 w 128"/>
                      <a:gd name="T7" fmla="*/ 231 h 246"/>
                      <a:gd name="T8" fmla="*/ 87 w 128"/>
                      <a:gd name="T9" fmla="*/ 246 h 246"/>
                    </a:gdLst>
                    <a:ahLst/>
                    <a:cxnLst>
                      <a:cxn ang="0">
                        <a:pos x="T0" y="T1"/>
                      </a:cxn>
                      <a:cxn ang="0">
                        <a:pos x="T2" y="T3"/>
                      </a:cxn>
                      <a:cxn ang="0">
                        <a:pos x="T4" y="T5"/>
                      </a:cxn>
                      <a:cxn ang="0">
                        <a:pos x="T6" y="T7"/>
                      </a:cxn>
                      <a:cxn ang="0">
                        <a:pos x="T8" y="T9"/>
                      </a:cxn>
                    </a:cxnLst>
                    <a:rect l="0" t="0" r="r" b="b"/>
                    <a:pathLst>
                      <a:path w="128" h="246">
                        <a:moveTo>
                          <a:pt x="87" y="246"/>
                        </a:moveTo>
                        <a:lnTo>
                          <a:pt x="0" y="16"/>
                        </a:lnTo>
                        <a:lnTo>
                          <a:pt x="40" y="0"/>
                        </a:lnTo>
                        <a:lnTo>
                          <a:pt x="128" y="231"/>
                        </a:lnTo>
                        <a:lnTo>
                          <a:pt x="87" y="2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95" name="Freeform 101">
                    <a:extLst>
                      <a:ext uri="{FF2B5EF4-FFF2-40B4-BE49-F238E27FC236}">
                        <a16:creationId xmlns:a16="http://schemas.microsoft.com/office/drawing/2014/main" id="{5793C0D1-8432-4FED-9E0B-7FBD4EFBD1B1}"/>
                      </a:ext>
                    </a:extLst>
                  </p:cNvPr>
                  <p:cNvSpPr>
                    <a:spLocks/>
                  </p:cNvSpPr>
                  <p:nvPr/>
                </p:nvSpPr>
                <p:spPr bwMode="auto">
                  <a:xfrm>
                    <a:off x="6625403" y="5118484"/>
                    <a:ext cx="63422" cy="114450"/>
                  </a:xfrm>
                  <a:custGeom>
                    <a:avLst/>
                    <a:gdLst>
                      <a:gd name="T0" fmla="*/ 95 w 134"/>
                      <a:gd name="T1" fmla="*/ 244 h 244"/>
                      <a:gd name="T2" fmla="*/ 0 w 134"/>
                      <a:gd name="T3" fmla="*/ 17 h 244"/>
                      <a:gd name="T4" fmla="*/ 40 w 134"/>
                      <a:gd name="T5" fmla="*/ 0 h 244"/>
                      <a:gd name="T6" fmla="*/ 134 w 134"/>
                      <a:gd name="T7" fmla="*/ 227 h 244"/>
                      <a:gd name="T8" fmla="*/ 95 w 134"/>
                      <a:gd name="T9" fmla="*/ 244 h 244"/>
                    </a:gdLst>
                    <a:ahLst/>
                    <a:cxnLst>
                      <a:cxn ang="0">
                        <a:pos x="T0" y="T1"/>
                      </a:cxn>
                      <a:cxn ang="0">
                        <a:pos x="T2" y="T3"/>
                      </a:cxn>
                      <a:cxn ang="0">
                        <a:pos x="T4" y="T5"/>
                      </a:cxn>
                      <a:cxn ang="0">
                        <a:pos x="T6" y="T7"/>
                      </a:cxn>
                      <a:cxn ang="0">
                        <a:pos x="T8" y="T9"/>
                      </a:cxn>
                    </a:cxnLst>
                    <a:rect l="0" t="0" r="r" b="b"/>
                    <a:pathLst>
                      <a:path w="134" h="244">
                        <a:moveTo>
                          <a:pt x="95" y="244"/>
                        </a:moveTo>
                        <a:lnTo>
                          <a:pt x="0" y="17"/>
                        </a:lnTo>
                        <a:lnTo>
                          <a:pt x="40" y="0"/>
                        </a:lnTo>
                        <a:lnTo>
                          <a:pt x="134" y="227"/>
                        </a:lnTo>
                        <a:lnTo>
                          <a:pt x="95" y="24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96" name="Freeform 102">
                    <a:extLst>
                      <a:ext uri="{FF2B5EF4-FFF2-40B4-BE49-F238E27FC236}">
                        <a16:creationId xmlns:a16="http://schemas.microsoft.com/office/drawing/2014/main" id="{84204D5F-D256-4588-B9A6-F16DF6049DDD}"/>
                      </a:ext>
                    </a:extLst>
                  </p:cNvPr>
                  <p:cNvSpPr>
                    <a:spLocks/>
                  </p:cNvSpPr>
                  <p:nvPr/>
                </p:nvSpPr>
                <p:spPr bwMode="auto">
                  <a:xfrm>
                    <a:off x="6661444" y="5102943"/>
                    <a:ext cx="66305" cy="114450"/>
                  </a:xfrm>
                  <a:custGeom>
                    <a:avLst/>
                    <a:gdLst>
                      <a:gd name="T0" fmla="*/ 100 w 139"/>
                      <a:gd name="T1" fmla="*/ 243 h 243"/>
                      <a:gd name="T2" fmla="*/ 0 w 139"/>
                      <a:gd name="T3" fmla="*/ 18 h 243"/>
                      <a:gd name="T4" fmla="*/ 39 w 139"/>
                      <a:gd name="T5" fmla="*/ 0 h 243"/>
                      <a:gd name="T6" fmla="*/ 139 w 139"/>
                      <a:gd name="T7" fmla="*/ 226 h 243"/>
                      <a:gd name="T8" fmla="*/ 100 w 139"/>
                      <a:gd name="T9" fmla="*/ 243 h 243"/>
                    </a:gdLst>
                    <a:ahLst/>
                    <a:cxnLst>
                      <a:cxn ang="0">
                        <a:pos x="T0" y="T1"/>
                      </a:cxn>
                      <a:cxn ang="0">
                        <a:pos x="T2" y="T3"/>
                      </a:cxn>
                      <a:cxn ang="0">
                        <a:pos x="T4" y="T5"/>
                      </a:cxn>
                      <a:cxn ang="0">
                        <a:pos x="T6" y="T7"/>
                      </a:cxn>
                      <a:cxn ang="0">
                        <a:pos x="T8" y="T9"/>
                      </a:cxn>
                    </a:cxnLst>
                    <a:rect l="0" t="0" r="r" b="b"/>
                    <a:pathLst>
                      <a:path w="139" h="243">
                        <a:moveTo>
                          <a:pt x="100" y="243"/>
                        </a:moveTo>
                        <a:lnTo>
                          <a:pt x="0" y="18"/>
                        </a:lnTo>
                        <a:lnTo>
                          <a:pt x="39" y="0"/>
                        </a:lnTo>
                        <a:lnTo>
                          <a:pt x="139" y="226"/>
                        </a:lnTo>
                        <a:lnTo>
                          <a:pt x="100" y="24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97" name="Freeform 103">
                    <a:extLst>
                      <a:ext uri="{FF2B5EF4-FFF2-40B4-BE49-F238E27FC236}">
                        <a16:creationId xmlns:a16="http://schemas.microsoft.com/office/drawing/2014/main" id="{D347D873-FD73-4911-85B9-72AA7ACDC4BD}"/>
                      </a:ext>
                    </a:extLst>
                  </p:cNvPr>
                  <p:cNvSpPr>
                    <a:spLocks/>
                  </p:cNvSpPr>
                  <p:nvPr/>
                </p:nvSpPr>
                <p:spPr bwMode="auto">
                  <a:xfrm>
                    <a:off x="6696040" y="5087397"/>
                    <a:ext cx="69187" cy="114450"/>
                  </a:xfrm>
                  <a:custGeom>
                    <a:avLst/>
                    <a:gdLst>
                      <a:gd name="T0" fmla="*/ 105 w 143"/>
                      <a:gd name="T1" fmla="*/ 241 h 241"/>
                      <a:gd name="T2" fmla="*/ 0 w 143"/>
                      <a:gd name="T3" fmla="*/ 19 h 241"/>
                      <a:gd name="T4" fmla="*/ 38 w 143"/>
                      <a:gd name="T5" fmla="*/ 0 h 241"/>
                      <a:gd name="T6" fmla="*/ 143 w 143"/>
                      <a:gd name="T7" fmla="*/ 222 h 241"/>
                      <a:gd name="T8" fmla="*/ 105 w 143"/>
                      <a:gd name="T9" fmla="*/ 241 h 241"/>
                    </a:gdLst>
                    <a:ahLst/>
                    <a:cxnLst>
                      <a:cxn ang="0">
                        <a:pos x="T0" y="T1"/>
                      </a:cxn>
                      <a:cxn ang="0">
                        <a:pos x="T2" y="T3"/>
                      </a:cxn>
                      <a:cxn ang="0">
                        <a:pos x="T4" y="T5"/>
                      </a:cxn>
                      <a:cxn ang="0">
                        <a:pos x="T6" y="T7"/>
                      </a:cxn>
                      <a:cxn ang="0">
                        <a:pos x="T8" y="T9"/>
                      </a:cxn>
                    </a:cxnLst>
                    <a:rect l="0" t="0" r="r" b="b"/>
                    <a:pathLst>
                      <a:path w="143" h="241">
                        <a:moveTo>
                          <a:pt x="105" y="241"/>
                        </a:moveTo>
                        <a:lnTo>
                          <a:pt x="0" y="19"/>
                        </a:lnTo>
                        <a:lnTo>
                          <a:pt x="38" y="0"/>
                        </a:lnTo>
                        <a:lnTo>
                          <a:pt x="143" y="222"/>
                        </a:lnTo>
                        <a:lnTo>
                          <a:pt x="105" y="24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98" name="Freeform 104">
                    <a:extLst>
                      <a:ext uri="{FF2B5EF4-FFF2-40B4-BE49-F238E27FC236}">
                        <a16:creationId xmlns:a16="http://schemas.microsoft.com/office/drawing/2014/main" id="{B6F0A4F4-DA9D-407B-964E-C72601BFD61B}"/>
                      </a:ext>
                    </a:extLst>
                  </p:cNvPr>
                  <p:cNvSpPr>
                    <a:spLocks/>
                  </p:cNvSpPr>
                  <p:nvPr/>
                </p:nvSpPr>
                <p:spPr bwMode="auto">
                  <a:xfrm>
                    <a:off x="6730637" y="5071849"/>
                    <a:ext cx="72070" cy="111624"/>
                  </a:xfrm>
                  <a:custGeom>
                    <a:avLst/>
                    <a:gdLst>
                      <a:gd name="T0" fmla="*/ 111 w 150"/>
                      <a:gd name="T1" fmla="*/ 239 h 239"/>
                      <a:gd name="T2" fmla="*/ 0 w 150"/>
                      <a:gd name="T3" fmla="*/ 20 h 239"/>
                      <a:gd name="T4" fmla="*/ 38 w 150"/>
                      <a:gd name="T5" fmla="*/ 0 h 239"/>
                      <a:gd name="T6" fmla="*/ 150 w 150"/>
                      <a:gd name="T7" fmla="*/ 219 h 239"/>
                      <a:gd name="T8" fmla="*/ 111 w 150"/>
                      <a:gd name="T9" fmla="*/ 239 h 239"/>
                    </a:gdLst>
                    <a:ahLst/>
                    <a:cxnLst>
                      <a:cxn ang="0">
                        <a:pos x="T0" y="T1"/>
                      </a:cxn>
                      <a:cxn ang="0">
                        <a:pos x="T2" y="T3"/>
                      </a:cxn>
                      <a:cxn ang="0">
                        <a:pos x="T4" y="T5"/>
                      </a:cxn>
                      <a:cxn ang="0">
                        <a:pos x="T6" y="T7"/>
                      </a:cxn>
                      <a:cxn ang="0">
                        <a:pos x="T8" y="T9"/>
                      </a:cxn>
                    </a:cxnLst>
                    <a:rect l="0" t="0" r="r" b="b"/>
                    <a:pathLst>
                      <a:path w="150" h="239">
                        <a:moveTo>
                          <a:pt x="111" y="239"/>
                        </a:moveTo>
                        <a:lnTo>
                          <a:pt x="0" y="20"/>
                        </a:lnTo>
                        <a:lnTo>
                          <a:pt x="38" y="0"/>
                        </a:lnTo>
                        <a:lnTo>
                          <a:pt x="150" y="219"/>
                        </a:lnTo>
                        <a:lnTo>
                          <a:pt x="111" y="23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499" name="Freeform 105">
                    <a:extLst>
                      <a:ext uri="{FF2B5EF4-FFF2-40B4-BE49-F238E27FC236}">
                        <a16:creationId xmlns:a16="http://schemas.microsoft.com/office/drawing/2014/main" id="{5C1EA2EA-598E-4E59-BA3C-306A0D236295}"/>
                      </a:ext>
                    </a:extLst>
                  </p:cNvPr>
                  <p:cNvSpPr>
                    <a:spLocks/>
                  </p:cNvSpPr>
                  <p:nvPr/>
                </p:nvSpPr>
                <p:spPr bwMode="auto">
                  <a:xfrm>
                    <a:off x="6765232" y="5053484"/>
                    <a:ext cx="74954" cy="111624"/>
                  </a:xfrm>
                  <a:custGeom>
                    <a:avLst/>
                    <a:gdLst>
                      <a:gd name="T0" fmla="*/ 117 w 156"/>
                      <a:gd name="T1" fmla="*/ 237 h 237"/>
                      <a:gd name="T2" fmla="*/ 0 w 156"/>
                      <a:gd name="T3" fmla="*/ 21 h 237"/>
                      <a:gd name="T4" fmla="*/ 39 w 156"/>
                      <a:gd name="T5" fmla="*/ 0 h 237"/>
                      <a:gd name="T6" fmla="*/ 156 w 156"/>
                      <a:gd name="T7" fmla="*/ 217 h 237"/>
                      <a:gd name="T8" fmla="*/ 117 w 156"/>
                      <a:gd name="T9" fmla="*/ 237 h 237"/>
                    </a:gdLst>
                    <a:ahLst/>
                    <a:cxnLst>
                      <a:cxn ang="0">
                        <a:pos x="T0" y="T1"/>
                      </a:cxn>
                      <a:cxn ang="0">
                        <a:pos x="T2" y="T3"/>
                      </a:cxn>
                      <a:cxn ang="0">
                        <a:pos x="T4" y="T5"/>
                      </a:cxn>
                      <a:cxn ang="0">
                        <a:pos x="T6" y="T7"/>
                      </a:cxn>
                      <a:cxn ang="0">
                        <a:pos x="T8" y="T9"/>
                      </a:cxn>
                    </a:cxnLst>
                    <a:rect l="0" t="0" r="r" b="b"/>
                    <a:pathLst>
                      <a:path w="156" h="237">
                        <a:moveTo>
                          <a:pt x="117" y="237"/>
                        </a:moveTo>
                        <a:lnTo>
                          <a:pt x="0" y="21"/>
                        </a:lnTo>
                        <a:lnTo>
                          <a:pt x="39" y="0"/>
                        </a:lnTo>
                        <a:lnTo>
                          <a:pt x="156" y="217"/>
                        </a:lnTo>
                        <a:lnTo>
                          <a:pt x="117" y="23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00" name="Freeform 106">
                    <a:extLst>
                      <a:ext uri="{FF2B5EF4-FFF2-40B4-BE49-F238E27FC236}">
                        <a16:creationId xmlns:a16="http://schemas.microsoft.com/office/drawing/2014/main" id="{E999B654-A2B2-4CC1-86FC-03AD18AE5B04}"/>
                      </a:ext>
                    </a:extLst>
                  </p:cNvPr>
                  <p:cNvSpPr>
                    <a:spLocks/>
                  </p:cNvSpPr>
                  <p:nvPr/>
                </p:nvSpPr>
                <p:spPr bwMode="auto">
                  <a:xfrm>
                    <a:off x="6799825" y="5036534"/>
                    <a:ext cx="76395" cy="110212"/>
                  </a:xfrm>
                  <a:custGeom>
                    <a:avLst/>
                    <a:gdLst>
                      <a:gd name="T0" fmla="*/ 123 w 160"/>
                      <a:gd name="T1" fmla="*/ 234 h 234"/>
                      <a:gd name="T2" fmla="*/ 0 w 160"/>
                      <a:gd name="T3" fmla="*/ 21 h 234"/>
                      <a:gd name="T4" fmla="*/ 37 w 160"/>
                      <a:gd name="T5" fmla="*/ 0 h 234"/>
                      <a:gd name="T6" fmla="*/ 160 w 160"/>
                      <a:gd name="T7" fmla="*/ 212 h 234"/>
                      <a:gd name="T8" fmla="*/ 123 w 160"/>
                      <a:gd name="T9" fmla="*/ 234 h 234"/>
                    </a:gdLst>
                    <a:ahLst/>
                    <a:cxnLst>
                      <a:cxn ang="0">
                        <a:pos x="T0" y="T1"/>
                      </a:cxn>
                      <a:cxn ang="0">
                        <a:pos x="T2" y="T3"/>
                      </a:cxn>
                      <a:cxn ang="0">
                        <a:pos x="T4" y="T5"/>
                      </a:cxn>
                      <a:cxn ang="0">
                        <a:pos x="T6" y="T7"/>
                      </a:cxn>
                      <a:cxn ang="0">
                        <a:pos x="T8" y="T9"/>
                      </a:cxn>
                    </a:cxnLst>
                    <a:rect l="0" t="0" r="r" b="b"/>
                    <a:pathLst>
                      <a:path w="160" h="234">
                        <a:moveTo>
                          <a:pt x="123" y="234"/>
                        </a:moveTo>
                        <a:lnTo>
                          <a:pt x="0" y="21"/>
                        </a:lnTo>
                        <a:lnTo>
                          <a:pt x="37" y="0"/>
                        </a:lnTo>
                        <a:lnTo>
                          <a:pt x="160" y="212"/>
                        </a:lnTo>
                        <a:lnTo>
                          <a:pt x="123" y="23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01" name="Freeform 107">
                    <a:extLst>
                      <a:ext uri="{FF2B5EF4-FFF2-40B4-BE49-F238E27FC236}">
                        <a16:creationId xmlns:a16="http://schemas.microsoft.com/office/drawing/2014/main" id="{B2A06F12-FC13-423F-BF5C-F8694D77791D}"/>
                      </a:ext>
                    </a:extLst>
                  </p:cNvPr>
                  <p:cNvSpPr>
                    <a:spLocks/>
                  </p:cNvSpPr>
                  <p:nvPr/>
                </p:nvSpPr>
                <p:spPr bwMode="auto">
                  <a:xfrm>
                    <a:off x="6832977" y="5016752"/>
                    <a:ext cx="79278" cy="110212"/>
                  </a:xfrm>
                  <a:custGeom>
                    <a:avLst/>
                    <a:gdLst>
                      <a:gd name="T0" fmla="*/ 129 w 164"/>
                      <a:gd name="T1" fmla="*/ 233 h 233"/>
                      <a:gd name="T2" fmla="*/ 0 w 164"/>
                      <a:gd name="T3" fmla="*/ 23 h 233"/>
                      <a:gd name="T4" fmla="*/ 36 w 164"/>
                      <a:gd name="T5" fmla="*/ 0 h 233"/>
                      <a:gd name="T6" fmla="*/ 164 w 164"/>
                      <a:gd name="T7" fmla="*/ 210 h 233"/>
                      <a:gd name="T8" fmla="*/ 129 w 164"/>
                      <a:gd name="T9" fmla="*/ 233 h 233"/>
                    </a:gdLst>
                    <a:ahLst/>
                    <a:cxnLst>
                      <a:cxn ang="0">
                        <a:pos x="T0" y="T1"/>
                      </a:cxn>
                      <a:cxn ang="0">
                        <a:pos x="T2" y="T3"/>
                      </a:cxn>
                      <a:cxn ang="0">
                        <a:pos x="T4" y="T5"/>
                      </a:cxn>
                      <a:cxn ang="0">
                        <a:pos x="T6" y="T7"/>
                      </a:cxn>
                      <a:cxn ang="0">
                        <a:pos x="T8" y="T9"/>
                      </a:cxn>
                    </a:cxnLst>
                    <a:rect l="0" t="0" r="r" b="b"/>
                    <a:pathLst>
                      <a:path w="164" h="233">
                        <a:moveTo>
                          <a:pt x="129" y="233"/>
                        </a:moveTo>
                        <a:lnTo>
                          <a:pt x="0" y="23"/>
                        </a:lnTo>
                        <a:lnTo>
                          <a:pt x="36" y="0"/>
                        </a:lnTo>
                        <a:lnTo>
                          <a:pt x="164" y="210"/>
                        </a:lnTo>
                        <a:lnTo>
                          <a:pt x="129" y="23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02" name="Freeform 108">
                    <a:extLst>
                      <a:ext uri="{FF2B5EF4-FFF2-40B4-BE49-F238E27FC236}">
                        <a16:creationId xmlns:a16="http://schemas.microsoft.com/office/drawing/2014/main" id="{525EC1C0-9BD9-46ED-ADFC-5DD6FDD32478}"/>
                      </a:ext>
                    </a:extLst>
                  </p:cNvPr>
                  <p:cNvSpPr>
                    <a:spLocks/>
                  </p:cNvSpPr>
                  <p:nvPr/>
                </p:nvSpPr>
                <p:spPr bwMode="auto">
                  <a:xfrm>
                    <a:off x="6866129" y="4996972"/>
                    <a:ext cx="80719" cy="108799"/>
                  </a:xfrm>
                  <a:custGeom>
                    <a:avLst/>
                    <a:gdLst>
                      <a:gd name="T0" fmla="*/ 132 w 167"/>
                      <a:gd name="T1" fmla="*/ 231 h 231"/>
                      <a:gd name="T2" fmla="*/ 0 w 167"/>
                      <a:gd name="T3" fmla="*/ 25 h 231"/>
                      <a:gd name="T4" fmla="*/ 36 w 167"/>
                      <a:gd name="T5" fmla="*/ 0 h 231"/>
                      <a:gd name="T6" fmla="*/ 167 w 167"/>
                      <a:gd name="T7" fmla="*/ 207 h 231"/>
                      <a:gd name="T8" fmla="*/ 132 w 167"/>
                      <a:gd name="T9" fmla="*/ 231 h 231"/>
                    </a:gdLst>
                    <a:ahLst/>
                    <a:cxnLst>
                      <a:cxn ang="0">
                        <a:pos x="T0" y="T1"/>
                      </a:cxn>
                      <a:cxn ang="0">
                        <a:pos x="T2" y="T3"/>
                      </a:cxn>
                      <a:cxn ang="0">
                        <a:pos x="T4" y="T5"/>
                      </a:cxn>
                      <a:cxn ang="0">
                        <a:pos x="T6" y="T7"/>
                      </a:cxn>
                      <a:cxn ang="0">
                        <a:pos x="T8" y="T9"/>
                      </a:cxn>
                    </a:cxnLst>
                    <a:rect l="0" t="0" r="r" b="b"/>
                    <a:pathLst>
                      <a:path w="167" h="231">
                        <a:moveTo>
                          <a:pt x="132" y="231"/>
                        </a:moveTo>
                        <a:lnTo>
                          <a:pt x="0" y="25"/>
                        </a:lnTo>
                        <a:lnTo>
                          <a:pt x="36" y="0"/>
                        </a:lnTo>
                        <a:lnTo>
                          <a:pt x="167" y="207"/>
                        </a:lnTo>
                        <a:lnTo>
                          <a:pt x="132" y="23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03" name="Freeform 109">
                    <a:extLst>
                      <a:ext uri="{FF2B5EF4-FFF2-40B4-BE49-F238E27FC236}">
                        <a16:creationId xmlns:a16="http://schemas.microsoft.com/office/drawing/2014/main" id="{821E24F8-DE78-44F5-8348-1639AC8E0734}"/>
                      </a:ext>
                    </a:extLst>
                  </p:cNvPr>
                  <p:cNvSpPr>
                    <a:spLocks/>
                  </p:cNvSpPr>
                  <p:nvPr/>
                </p:nvSpPr>
                <p:spPr bwMode="auto">
                  <a:xfrm>
                    <a:off x="6897840" y="4975772"/>
                    <a:ext cx="85043" cy="107386"/>
                  </a:xfrm>
                  <a:custGeom>
                    <a:avLst/>
                    <a:gdLst>
                      <a:gd name="T0" fmla="*/ 139 w 175"/>
                      <a:gd name="T1" fmla="*/ 227 h 227"/>
                      <a:gd name="T2" fmla="*/ 0 w 175"/>
                      <a:gd name="T3" fmla="*/ 24 h 227"/>
                      <a:gd name="T4" fmla="*/ 36 w 175"/>
                      <a:gd name="T5" fmla="*/ 0 h 227"/>
                      <a:gd name="T6" fmla="*/ 175 w 175"/>
                      <a:gd name="T7" fmla="*/ 202 h 227"/>
                      <a:gd name="T8" fmla="*/ 139 w 175"/>
                      <a:gd name="T9" fmla="*/ 227 h 227"/>
                    </a:gdLst>
                    <a:ahLst/>
                    <a:cxnLst>
                      <a:cxn ang="0">
                        <a:pos x="T0" y="T1"/>
                      </a:cxn>
                      <a:cxn ang="0">
                        <a:pos x="T2" y="T3"/>
                      </a:cxn>
                      <a:cxn ang="0">
                        <a:pos x="T4" y="T5"/>
                      </a:cxn>
                      <a:cxn ang="0">
                        <a:pos x="T6" y="T7"/>
                      </a:cxn>
                      <a:cxn ang="0">
                        <a:pos x="T8" y="T9"/>
                      </a:cxn>
                    </a:cxnLst>
                    <a:rect l="0" t="0" r="r" b="b"/>
                    <a:pathLst>
                      <a:path w="175" h="227">
                        <a:moveTo>
                          <a:pt x="139" y="227"/>
                        </a:moveTo>
                        <a:lnTo>
                          <a:pt x="0" y="24"/>
                        </a:lnTo>
                        <a:lnTo>
                          <a:pt x="36" y="0"/>
                        </a:lnTo>
                        <a:lnTo>
                          <a:pt x="175" y="202"/>
                        </a:lnTo>
                        <a:lnTo>
                          <a:pt x="139" y="22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04" name="Freeform 110">
                    <a:extLst>
                      <a:ext uri="{FF2B5EF4-FFF2-40B4-BE49-F238E27FC236}">
                        <a16:creationId xmlns:a16="http://schemas.microsoft.com/office/drawing/2014/main" id="{6DB0C782-5EDD-4241-A28B-A3DA4DF7868C}"/>
                      </a:ext>
                    </a:extLst>
                  </p:cNvPr>
                  <p:cNvSpPr>
                    <a:spLocks/>
                  </p:cNvSpPr>
                  <p:nvPr/>
                </p:nvSpPr>
                <p:spPr bwMode="auto">
                  <a:xfrm>
                    <a:off x="6930992" y="4954577"/>
                    <a:ext cx="85043" cy="105973"/>
                  </a:xfrm>
                  <a:custGeom>
                    <a:avLst/>
                    <a:gdLst>
                      <a:gd name="T0" fmla="*/ 143 w 178"/>
                      <a:gd name="T1" fmla="*/ 224 h 224"/>
                      <a:gd name="T2" fmla="*/ 0 w 178"/>
                      <a:gd name="T3" fmla="*/ 25 h 224"/>
                      <a:gd name="T4" fmla="*/ 34 w 178"/>
                      <a:gd name="T5" fmla="*/ 0 h 224"/>
                      <a:gd name="T6" fmla="*/ 178 w 178"/>
                      <a:gd name="T7" fmla="*/ 198 h 224"/>
                      <a:gd name="T8" fmla="*/ 143 w 178"/>
                      <a:gd name="T9" fmla="*/ 224 h 224"/>
                    </a:gdLst>
                    <a:ahLst/>
                    <a:cxnLst>
                      <a:cxn ang="0">
                        <a:pos x="T0" y="T1"/>
                      </a:cxn>
                      <a:cxn ang="0">
                        <a:pos x="T2" y="T3"/>
                      </a:cxn>
                      <a:cxn ang="0">
                        <a:pos x="T4" y="T5"/>
                      </a:cxn>
                      <a:cxn ang="0">
                        <a:pos x="T6" y="T7"/>
                      </a:cxn>
                      <a:cxn ang="0">
                        <a:pos x="T8" y="T9"/>
                      </a:cxn>
                    </a:cxnLst>
                    <a:rect l="0" t="0" r="r" b="b"/>
                    <a:pathLst>
                      <a:path w="178" h="224">
                        <a:moveTo>
                          <a:pt x="143" y="224"/>
                        </a:moveTo>
                        <a:lnTo>
                          <a:pt x="0" y="25"/>
                        </a:lnTo>
                        <a:lnTo>
                          <a:pt x="34" y="0"/>
                        </a:lnTo>
                        <a:lnTo>
                          <a:pt x="178" y="198"/>
                        </a:lnTo>
                        <a:lnTo>
                          <a:pt x="143" y="224"/>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05" name="Freeform 114">
                    <a:extLst>
                      <a:ext uri="{FF2B5EF4-FFF2-40B4-BE49-F238E27FC236}">
                        <a16:creationId xmlns:a16="http://schemas.microsoft.com/office/drawing/2014/main" id="{2D2E3091-123C-4C0E-A80C-DF45410485E2}"/>
                      </a:ext>
                    </a:extLst>
                  </p:cNvPr>
                  <p:cNvSpPr>
                    <a:spLocks/>
                  </p:cNvSpPr>
                  <p:nvPr/>
                </p:nvSpPr>
                <p:spPr bwMode="auto">
                  <a:xfrm>
                    <a:off x="7052066" y="4859900"/>
                    <a:ext cx="93692" cy="100322"/>
                  </a:xfrm>
                  <a:custGeom>
                    <a:avLst/>
                    <a:gdLst>
                      <a:gd name="T0" fmla="*/ 164 w 194"/>
                      <a:gd name="T1" fmla="*/ 211 h 211"/>
                      <a:gd name="T2" fmla="*/ 0 w 194"/>
                      <a:gd name="T3" fmla="*/ 28 h 211"/>
                      <a:gd name="T4" fmla="*/ 32 w 194"/>
                      <a:gd name="T5" fmla="*/ 0 h 211"/>
                      <a:gd name="T6" fmla="*/ 194 w 194"/>
                      <a:gd name="T7" fmla="*/ 182 h 211"/>
                      <a:gd name="T8" fmla="*/ 164 w 194"/>
                      <a:gd name="T9" fmla="*/ 211 h 211"/>
                    </a:gdLst>
                    <a:ahLst/>
                    <a:cxnLst>
                      <a:cxn ang="0">
                        <a:pos x="T0" y="T1"/>
                      </a:cxn>
                      <a:cxn ang="0">
                        <a:pos x="T2" y="T3"/>
                      </a:cxn>
                      <a:cxn ang="0">
                        <a:pos x="T4" y="T5"/>
                      </a:cxn>
                      <a:cxn ang="0">
                        <a:pos x="T6" y="T7"/>
                      </a:cxn>
                      <a:cxn ang="0">
                        <a:pos x="T8" y="T9"/>
                      </a:cxn>
                    </a:cxnLst>
                    <a:rect l="0" t="0" r="r" b="b"/>
                    <a:pathLst>
                      <a:path w="194" h="211">
                        <a:moveTo>
                          <a:pt x="164" y="211"/>
                        </a:moveTo>
                        <a:lnTo>
                          <a:pt x="0" y="28"/>
                        </a:lnTo>
                        <a:lnTo>
                          <a:pt x="32" y="0"/>
                        </a:lnTo>
                        <a:lnTo>
                          <a:pt x="194" y="182"/>
                        </a:lnTo>
                        <a:lnTo>
                          <a:pt x="164" y="21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06" name="Freeform 115">
                    <a:extLst>
                      <a:ext uri="{FF2B5EF4-FFF2-40B4-BE49-F238E27FC236}">
                        <a16:creationId xmlns:a16="http://schemas.microsoft.com/office/drawing/2014/main" id="{74B05305-AFDD-4949-8324-CCB8CB993112}"/>
                      </a:ext>
                    </a:extLst>
                  </p:cNvPr>
                  <p:cNvSpPr>
                    <a:spLocks/>
                  </p:cNvSpPr>
                  <p:nvPr/>
                </p:nvSpPr>
                <p:spPr bwMode="auto">
                  <a:xfrm>
                    <a:off x="7080906" y="4834464"/>
                    <a:ext cx="95133" cy="98907"/>
                  </a:xfrm>
                  <a:custGeom>
                    <a:avLst/>
                    <a:gdLst>
                      <a:gd name="T0" fmla="*/ 168 w 198"/>
                      <a:gd name="T1" fmla="*/ 209 h 209"/>
                      <a:gd name="T2" fmla="*/ 0 w 198"/>
                      <a:gd name="T3" fmla="*/ 30 h 209"/>
                      <a:gd name="T4" fmla="*/ 31 w 198"/>
                      <a:gd name="T5" fmla="*/ 0 h 209"/>
                      <a:gd name="T6" fmla="*/ 198 w 198"/>
                      <a:gd name="T7" fmla="*/ 178 h 209"/>
                      <a:gd name="T8" fmla="*/ 168 w 198"/>
                      <a:gd name="T9" fmla="*/ 209 h 209"/>
                    </a:gdLst>
                    <a:ahLst/>
                    <a:cxnLst>
                      <a:cxn ang="0">
                        <a:pos x="T0" y="T1"/>
                      </a:cxn>
                      <a:cxn ang="0">
                        <a:pos x="T2" y="T3"/>
                      </a:cxn>
                      <a:cxn ang="0">
                        <a:pos x="T4" y="T5"/>
                      </a:cxn>
                      <a:cxn ang="0">
                        <a:pos x="T6" y="T7"/>
                      </a:cxn>
                      <a:cxn ang="0">
                        <a:pos x="T8" y="T9"/>
                      </a:cxn>
                    </a:cxnLst>
                    <a:rect l="0" t="0" r="r" b="b"/>
                    <a:pathLst>
                      <a:path w="198" h="209">
                        <a:moveTo>
                          <a:pt x="168" y="209"/>
                        </a:moveTo>
                        <a:lnTo>
                          <a:pt x="0" y="30"/>
                        </a:lnTo>
                        <a:lnTo>
                          <a:pt x="31" y="0"/>
                        </a:lnTo>
                        <a:lnTo>
                          <a:pt x="198" y="178"/>
                        </a:lnTo>
                        <a:lnTo>
                          <a:pt x="168" y="20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07" name="Freeform 116">
                    <a:extLst>
                      <a:ext uri="{FF2B5EF4-FFF2-40B4-BE49-F238E27FC236}">
                        <a16:creationId xmlns:a16="http://schemas.microsoft.com/office/drawing/2014/main" id="{E537FEB5-6110-421B-90E5-2F4DAA806DCD}"/>
                      </a:ext>
                    </a:extLst>
                  </p:cNvPr>
                  <p:cNvSpPr>
                    <a:spLocks/>
                  </p:cNvSpPr>
                  <p:nvPr/>
                </p:nvSpPr>
                <p:spPr bwMode="auto">
                  <a:xfrm>
                    <a:off x="7109739" y="4809024"/>
                    <a:ext cx="96575" cy="94669"/>
                  </a:xfrm>
                  <a:custGeom>
                    <a:avLst/>
                    <a:gdLst>
                      <a:gd name="T0" fmla="*/ 173 w 202"/>
                      <a:gd name="T1" fmla="*/ 203 h 203"/>
                      <a:gd name="T2" fmla="*/ 0 w 202"/>
                      <a:gd name="T3" fmla="*/ 30 h 203"/>
                      <a:gd name="T4" fmla="*/ 31 w 202"/>
                      <a:gd name="T5" fmla="*/ 0 h 203"/>
                      <a:gd name="T6" fmla="*/ 202 w 202"/>
                      <a:gd name="T7" fmla="*/ 173 h 203"/>
                      <a:gd name="T8" fmla="*/ 173 w 202"/>
                      <a:gd name="T9" fmla="*/ 203 h 203"/>
                    </a:gdLst>
                    <a:ahLst/>
                    <a:cxnLst>
                      <a:cxn ang="0">
                        <a:pos x="T0" y="T1"/>
                      </a:cxn>
                      <a:cxn ang="0">
                        <a:pos x="T2" y="T3"/>
                      </a:cxn>
                      <a:cxn ang="0">
                        <a:pos x="T4" y="T5"/>
                      </a:cxn>
                      <a:cxn ang="0">
                        <a:pos x="T6" y="T7"/>
                      </a:cxn>
                      <a:cxn ang="0">
                        <a:pos x="T8" y="T9"/>
                      </a:cxn>
                    </a:cxnLst>
                    <a:rect l="0" t="0" r="r" b="b"/>
                    <a:pathLst>
                      <a:path w="202" h="203">
                        <a:moveTo>
                          <a:pt x="173" y="203"/>
                        </a:moveTo>
                        <a:lnTo>
                          <a:pt x="0" y="30"/>
                        </a:lnTo>
                        <a:lnTo>
                          <a:pt x="31" y="0"/>
                        </a:lnTo>
                        <a:lnTo>
                          <a:pt x="202" y="173"/>
                        </a:lnTo>
                        <a:lnTo>
                          <a:pt x="173" y="203"/>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08" name="Freeform 117">
                    <a:extLst>
                      <a:ext uri="{FF2B5EF4-FFF2-40B4-BE49-F238E27FC236}">
                        <a16:creationId xmlns:a16="http://schemas.microsoft.com/office/drawing/2014/main" id="{2D143041-E724-4EB2-9787-26B91ACB0FE9}"/>
                      </a:ext>
                    </a:extLst>
                  </p:cNvPr>
                  <p:cNvSpPr>
                    <a:spLocks/>
                  </p:cNvSpPr>
                  <p:nvPr/>
                </p:nvSpPr>
                <p:spPr bwMode="auto">
                  <a:xfrm>
                    <a:off x="7137140" y="4780778"/>
                    <a:ext cx="99458" cy="94670"/>
                  </a:xfrm>
                  <a:custGeom>
                    <a:avLst/>
                    <a:gdLst>
                      <a:gd name="T0" fmla="*/ 177 w 207"/>
                      <a:gd name="T1" fmla="*/ 201 h 201"/>
                      <a:gd name="T2" fmla="*/ 0 w 207"/>
                      <a:gd name="T3" fmla="*/ 32 h 201"/>
                      <a:gd name="T4" fmla="*/ 30 w 207"/>
                      <a:gd name="T5" fmla="*/ 0 h 201"/>
                      <a:gd name="T6" fmla="*/ 207 w 207"/>
                      <a:gd name="T7" fmla="*/ 169 h 201"/>
                      <a:gd name="T8" fmla="*/ 177 w 207"/>
                      <a:gd name="T9" fmla="*/ 201 h 201"/>
                    </a:gdLst>
                    <a:ahLst/>
                    <a:cxnLst>
                      <a:cxn ang="0">
                        <a:pos x="T0" y="T1"/>
                      </a:cxn>
                      <a:cxn ang="0">
                        <a:pos x="T2" y="T3"/>
                      </a:cxn>
                      <a:cxn ang="0">
                        <a:pos x="T4" y="T5"/>
                      </a:cxn>
                      <a:cxn ang="0">
                        <a:pos x="T6" y="T7"/>
                      </a:cxn>
                      <a:cxn ang="0">
                        <a:pos x="T8" y="T9"/>
                      </a:cxn>
                    </a:cxnLst>
                    <a:rect l="0" t="0" r="r" b="b"/>
                    <a:pathLst>
                      <a:path w="207" h="201">
                        <a:moveTo>
                          <a:pt x="177" y="201"/>
                        </a:moveTo>
                        <a:lnTo>
                          <a:pt x="0" y="32"/>
                        </a:lnTo>
                        <a:lnTo>
                          <a:pt x="30" y="0"/>
                        </a:lnTo>
                        <a:lnTo>
                          <a:pt x="207" y="169"/>
                        </a:lnTo>
                        <a:lnTo>
                          <a:pt x="177" y="201"/>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09" name="Freeform 118">
                    <a:extLst>
                      <a:ext uri="{FF2B5EF4-FFF2-40B4-BE49-F238E27FC236}">
                        <a16:creationId xmlns:a16="http://schemas.microsoft.com/office/drawing/2014/main" id="{8370B9AB-E1C5-4075-928A-FE33582E5E66}"/>
                      </a:ext>
                    </a:extLst>
                  </p:cNvPr>
                  <p:cNvSpPr>
                    <a:spLocks/>
                  </p:cNvSpPr>
                  <p:nvPr/>
                </p:nvSpPr>
                <p:spPr bwMode="auto">
                  <a:xfrm>
                    <a:off x="7164542" y="4753930"/>
                    <a:ext cx="100899" cy="91844"/>
                  </a:xfrm>
                  <a:custGeom>
                    <a:avLst/>
                    <a:gdLst>
                      <a:gd name="T0" fmla="*/ 180 w 209"/>
                      <a:gd name="T1" fmla="*/ 197 h 197"/>
                      <a:gd name="T2" fmla="*/ 0 w 209"/>
                      <a:gd name="T3" fmla="*/ 32 h 197"/>
                      <a:gd name="T4" fmla="*/ 28 w 209"/>
                      <a:gd name="T5" fmla="*/ 0 h 197"/>
                      <a:gd name="T6" fmla="*/ 209 w 209"/>
                      <a:gd name="T7" fmla="*/ 164 h 197"/>
                      <a:gd name="T8" fmla="*/ 180 w 209"/>
                      <a:gd name="T9" fmla="*/ 197 h 197"/>
                    </a:gdLst>
                    <a:ahLst/>
                    <a:cxnLst>
                      <a:cxn ang="0">
                        <a:pos x="T0" y="T1"/>
                      </a:cxn>
                      <a:cxn ang="0">
                        <a:pos x="T2" y="T3"/>
                      </a:cxn>
                      <a:cxn ang="0">
                        <a:pos x="T4" y="T5"/>
                      </a:cxn>
                      <a:cxn ang="0">
                        <a:pos x="T6" y="T7"/>
                      </a:cxn>
                      <a:cxn ang="0">
                        <a:pos x="T8" y="T9"/>
                      </a:cxn>
                    </a:cxnLst>
                    <a:rect l="0" t="0" r="r" b="b"/>
                    <a:pathLst>
                      <a:path w="209" h="197">
                        <a:moveTo>
                          <a:pt x="180" y="197"/>
                        </a:moveTo>
                        <a:lnTo>
                          <a:pt x="0" y="32"/>
                        </a:lnTo>
                        <a:lnTo>
                          <a:pt x="28" y="0"/>
                        </a:lnTo>
                        <a:lnTo>
                          <a:pt x="209" y="164"/>
                        </a:lnTo>
                        <a:lnTo>
                          <a:pt x="180" y="19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10" name="Freeform 119">
                    <a:extLst>
                      <a:ext uri="{FF2B5EF4-FFF2-40B4-BE49-F238E27FC236}">
                        <a16:creationId xmlns:a16="http://schemas.microsoft.com/office/drawing/2014/main" id="{238B390F-A057-4CC3-BFDC-A79AB7B8CD97}"/>
                      </a:ext>
                    </a:extLst>
                  </p:cNvPr>
                  <p:cNvSpPr>
                    <a:spLocks/>
                  </p:cNvSpPr>
                  <p:nvPr/>
                </p:nvSpPr>
                <p:spPr bwMode="auto">
                  <a:xfrm>
                    <a:off x="7190473" y="4725657"/>
                    <a:ext cx="102341" cy="90430"/>
                  </a:xfrm>
                  <a:custGeom>
                    <a:avLst/>
                    <a:gdLst>
                      <a:gd name="T0" fmla="*/ 185 w 212"/>
                      <a:gd name="T1" fmla="*/ 192 h 192"/>
                      <a:gd name="T2" fmla="*/ 0 w 212"/>
                      <a:gd name="T3" fmla="*/ 33 h 192"/>
                      <a:gd name="T4" fmla="*/ 28 w 212"/>
                      <a:gd name="T5" fmla="*/ 0 h 192"/>
                      <a:gd name="T6" fmla="*/ 212 w 212"/>
                      <a:gd name="T7" fmla="*/ 159 h 192"/>
                      <a:gd name="T8" fmla="*/ 185 w 212"/>
                      <a:gd name="T9" fmla="*/ 192 h 192"/>
                    </a:gdLst>
                    <a:ahLst/>
                    <a:cxnLst>
                      <a:cxn ang="0">
                        <a:pos x="T0" y="T1"/>
                      </a:cxn>
                      <a:cxn ang="0">
                        <a:pos x="T2" y="T3"/>
                      </a:cxn>
                      <a:cxn ang="0">
                        <a:pos x="T4" y="T5"/>
                      </a:cxn>
                      <a:cxn ang="0">
                        <a:pos x="T6" y="T7"/>
                      </a:cxn>
                      <a:cxn ang="0">
                        <a:pos x="T8" y="T9"/>
                      </a:cxn>
                    </a:cxnLst>
                    <a:rect l="0" t="0" r="r" b="b"/>
                    <a:pathLst>
                      <a:path w="212" h="192">
                        <a:moveTo>
                          <a:pt x="185" y="192"/>
                        </a:moveTo>
                        <a:lnTo>
                          <a:pt x="0" y="33"/>
                        </a:lnTo>
                        <a:lnTo>
                          <a:pt x="28" y="0"/>
                        </a:lnTo>
                        <a:lnTo>
                          <a:pt x="212" y="159"/>
                        </a:lnTo>
                        <a:lnTo>
                          <a:pt x="185" y="19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11" name="Freeform 111">
                    <a:extLst>
                      <a:ext uri="{FF2B5EF4-FFF2-40B4-BE49-F238E27FC236}">
                        <a16:creationId xmlns:a16="http://schemas.microsoft.com/office/drawing/2014/main" id="{3C45B654-2D8F-4CCE-94A1-804591F9F047}"/>
                      </a:ext>
                    </a:extLst>
                  </p:cNvPr>
                  <p:cNvSpPr>
                    <a:spLocks/>
                  </p:cNvSpPr>
                  <p:nvPr/>
                </p:nvSpPr>
                <p:spPr bwMode="auto">
                  <a:xfrm>
                    <a:off x="6961261" y="4931995"/>
                    <a:ext cx="87926" cy="104560"/>
                  </a:xfrm>
                  <a:custGeom>
                    <a:avLst/>
                    <a:gdLst>
                      <a:gd name="T0" fmla="*/ 149 w 183"/>
                      <a:gd name="T1" fmla="*/ 222 h 222"/>
                      <a:gd name="T2" fmla="*/ 0 w 183"/>
                      <a:gd name="T3" fmla="*/ 27 h 222"/>
                      <a:gd name="T4" fmla="*/ 35 w 183"/>
                      <a:gd name="T5" fmla="*/ 0 h 222"/>
                      <a:gd name="T6" fmla="*/ 183 w 183"/>
                      <a:gd name="T7" fmla="*/ 195 h 222"/>
                      <a:gd name="T8" fmla="*/ 149 w 183"/>
                      <a:gd name="T9" fmla="*/ 222 h 222"/>
                    </a:gdLst>
                    <a:ahLst/>
                    <a:cxnLst>
                      <a:cxn ang="0">
                        <a:pos x="T0" y="T1"/>
                      </a:cxn>
                      <a:cxn ang="0">
                        <a:pos x="T2" y="T3"/>
                      </a:cxn>
                      <a:cxn ang="0">
                        <a:pos x="T4" y="T5"/>
                      </a:cxn>
                      <a:cxn ang="0">
                        <a:pos x="T6" y="T7"/>
                      </a:cxn>
                      <a:cxn ang="0">
                        <a:pos x="T8" y="T9"/>
                      </a:cxn>
                    </a:cxnLst>
                    <a:rect l="0" t="0" r="r" b="b"/>
                    <a:pathLst>
                      <a:path w="183" h="222">
                        <a:moveTo>
                          <a:pt x="149" y="222"/>
                        </a:moveTo>
                        <a:lnTo>
                          <a:pt x="0" y="27"/>
                        </a:lnTo>
                        <a:lnTo>
                          <a:pt x="35" y="0"/>
                        </a:lnTo>
                        <a:lnTo>
                          <a:pt x="183" y="195"/>
                        </a:lnTo>
                        <a:lnTo>
                          <a:pt x="149" y="222"/>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12" name="Freeform 112">
                    <a:extLst>
                      <a:ext uri="{FF2B5EF4-FFF2-40B4-BE49-F238E27FC236}">
                        <a16:creationId xmlns:a16="http://schemas.microsoft.com/office/drawing/2014/main" id="{DB01B973-FB2B-4AA8-992E-A73F54830A91}"/>
                      </a:ext>
                    </a:extLst>
                  </p:cNvPr>
                  <p:cNvSpPr>
                    <a:spLocks/>
                  </p:cNvSpPr>
                  <p:nvPr/>
                </p:nvSpPr>
                <p:spPr bwMode="auto">
                  <a:xfrm>
                    <a:off x="6992964" y="4907974"/>
                    <a:ext cx="89367" cy="103149"/>
                  </a:xfrm>
                  <a:custGeom>
                    <a:avLst/>
                    <a:gdLst>
                      <a:gd name="T0" fmla="*/ 154 w 187"/>
                      <a:gd name="T1" fmla="*/ 219 h 219"/>
                      <a:gd name="T2" fmla="*/ 0 w 187"/>
                      <a:gd name="T3" fmla="*/ 28 h 219"/>
                      <a:gd name="T4" fmla="*/ 34 w 187"/>
                      <a:gd name="T5" fmla="*/ 0 h 219"/>
                      <a:gd name="T6" fmla="*/ 187 w 187"/>
                      <a:gd name="T7" fmla="*/ 191 h 219"/>
                      <a:gd name="T8" fmla="*/ 154 w 187"/>
                      <a:gd name="T9" fmla="*/ 219 h 219"/>
                    </a:gdLst>
                    <a:ahLst/>
                    <a:cxnLst>
                      <a:cxn ang="0">
                        <a:pos x="T0" y="T1"/>
                      </a:cxn>
                      <a:cxn ang="0">
                        <a:pos x="T2" y="T3"/>
                      </a:cxn>
                      <a:cxn ang="0">
                        <a:pos x="T4" y="T5"/>
                      </a:cxn>
                      <a:cxn ang="0">
                        <a:pos x="T6" y="T7"/>
                      </a:cxn>
                      <a:cxn ang="0">
                        <a:pos x="T8" y="T9"/>
                      </a:cxn>
                    </a:cxnLst>
                    <a:rect l="0" t="0" r="r" b="b"/>
                    <a:pathLst>
                      <a:path w="187" h="219">
                        <a:moveTo>
                          <a:pt x="154" y="219"/>
                        </a:moveTo>
                        <a:lnTo>
                          <a:pt x="0" y="28"/>
                        </a:lnTo>
                        <a:lnTo>
                          <a:pt x="34" y="0"/>
                        </a:lnTo>
                        <a:lnTo>
                          <a:pt x="187" y="191"/>
                        </a:lnTo>
                        <a:lnTo>
                          <a:pt x="154" y="21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13" name="Freeform 113">
                    <a:extLst>
                      <a:ext uri="{FF2B5EF4-FFF2-40B4-BE49-F238E27FC236}">
                        <a16:creationId xmlns:a16="http://schemas.microsoft.com/office/drawing/2014/main" id="{95FC1992-46EE-40A8-BF9E-5E93BA7814E0}"/>
                      </a:ext>
                    </a:extLst>
                  </p:cNvPr>
                  <p:cNvSpPr>
                    <a:spLocks/>
                  </p:cNvSpPr>
                  <p:nvPr/>
                </p:nvSpPr>
                <p:spPr bwMode="auto">
                  <a:xfrm>
                    <a:off x="7023232" y="4885351"/>
                    <a:ext cx="90809" cy="101734"/>
                  </a:xfrm>
                  <a:custGeom>
                    <a:avLst/>
                    <a:gdLst>
                      <a:gd name="T0" fmla="*/ 159 w 191"/>
                      <a:gd name="T1" fmla="*/ 216 h 216"/>
                      <a:gd name="T2" fmla="*/ 0 w 191"/>
                      <a:gd name="T3" fmla="*/ 28 h 216"/>
                      <a:gd name="T4" fmla="*/ 33 w 191"/>
                      <a:gd name="T5" fmla="*/ 0 h 216"/>
                      <a:gd name="T6" fmla="*/ 191 w 191"/>
                      <a:gd name="T7" fmla="*/ 186 h 216"/>
                      <a:gd name="T8" fmla="*/ 159 w 191"/>
                      <a:gd name="T9" fmla="*/ 216 h 216"/>
                    </a:gdLst>
                    <a:ahLst/>
                    <a:cxnLst>
                      <a:cxn ang="0">
                        <a:pos x="T0" y="T1"/>
                      </a:cxn>
                      <a:cxn ang="0">
                        <a:pos x="T2" y="T3"/>
                      </a:cxn>
                      <a:cxn ang="0">
                        <a:pos x="T4" y="T5"/>
                      </a:cxn>
                      <a:cxn ang="0">
                        <a:pos x="T6" y="T7"/>
                      </a:cxn>
                      <a:cxn ang="0">
                        <a:pos x="T8" y="T9"/>
                      </a:cxn>
                    </a:cxnLst>
                    <a:rect l="0" t="0" r="r" b="b"/>
                    <a:pathLst>
                      <a:path w="191" h="216">
                        <a:moveTo>
                          <a:pt x="159" y="216"/>
                        </a:moveTo>
                        <a:lnTo>
                          <a:pt x="0" y="28"/>
                        </a:lnTo>
                        <a:lnTo>
                          <a:pt x="33" y="0"/>
                        </a:lnTo>
                        <a:lnTo>
                          <a:pt x="191" y="186"/>
                        </a:lnTo>
                        <a:lnTo>
                          <a:pt x="159" y="21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14" name="Freeform 83">
                    <a:extLst>
                      <a:ext uri="{FF2B5EF4-FFF2-40B4-BE49-F238E27FC236}">
                        <a16:creationId xmlns:a16="http://schemas.microsoft.com/office/drawing/2014/main" id="{6C5E8D07-0CB9-49B1-B028-97B8B35BF416}"/>
                      </a:ext>
                    </a:extLst>
                  </p:cNvPr>
                  <p:cNvSpPr>
                    <a:spLocks/>
                  </p:cNvSpPr>
                  <p:nvPr/>
                </p:nvSpPr>
                <p:spPr bwMode="auto">
                  <a:xfrm>
                    <a:off x="5937853" y="5213164"/>
                    <a:ext cx="28828" cy="117277"/>
                  </a:xfrm>
                  <a:custGeom>
                    <a:avLst/>
                    <a:gdLst>
                      <a:gd name="T0" fmla="*/ 0 w 61"/>
                      <a:gd name="T1" fmla="*/ 246 h 250"/>
                      <a:gd name="T2" fmla="*/ 18 w 61"/>
                      <a:gd name="T3" fmla="*/ 0 h 250"/>
                      <a:gd name="T4" fmla="*/ 61 w 61"/>
                      <a:gd name="T5" fmla="*/ 4 h 250"/>
                      <a:gd name="T6" fmla="*/ 43 w 61"/>
                      <a:gd name="T7" fmla="*/ 250 h 250"/>
                      <a:gd name="T8" fmla="*/ 0 w 61"/>
                      <a:gd name="T9" fmla="*/ 246 h 250"/>
                    </a:gdLst>
                    <a:ahLst/>
                    <a:cxnLst>
                      <a:cxn ang="0">
                        <a:pos x="T0" y="T1"/>
                      </a:cxn>
                      <a:cxn ang="0">
                        <a:pos x="T2" y="T3"/>
                      </a:cxn>
                      <a:cxn ang="0">
                        <a:pos x="T4" y="T5"/>
                      </a:cxn>
                      <a:cxn ang="0">
                        <a:pos x="T6" y="T7"/>
                      </a:cxn>
                      <a:cxn ang="0">
                        <a:pos x="T8" y="T9"/>
                      </a:cxn>
                    </a:cxnLst>
                    <a:rect l="0" t="0" r="r" b="b"/>
                    <a:pathLst>
                      <a:path w="61" h="250">
                        <a:moveTo>
                          <a:pt x="0" y="246"/>
                        </a:moveTo>
                        <a:lnTo>
                          <a:pt x="18" y="0"/>
                        </a:lnTo>
                        <a:lnTo>
                          <a:pt x="61" y="4"/>
                        </a:lnTo>
                        <a:lnTo>
                          <a:pt x="43" y="250"/>
                        </a:lnTo>
                        <a:lnTo>
                          <a:pt x="0" y="2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15" name="Freeform 84">
                    <a:extLst>
                      <a:ext uri="{FF2B5EF4-FFF2-40B4-BE49-F238E27FC236}">
                        <a16:creationId xmlns:a16="http://schemas.microsoft.com/office/drawing/2014/main" id="{20D5DACC-827E-41C3-BAC5-1A19628B30F6}"/>
                      </a:ext>
                    </a:extLst>
                  </p:cNvPr>
                  <p:cNvSpPr>
                    <a:spLocks/>
                  </p:cNvSpPr>
                  <p:nvPr/>
                </p:nvSpPr>
                <p:spPr bwMode="auto">
                  <a:xfrm>
                    <a:off x="5979657" y="5215990"/>
                    <a:ext cx="25945" cy="117277"/>
                  </a:xfrm>
                  <a:custGeom>
                    <a:avLst/>
                    <a:gdLst>
                      <a:gd name="T0" fmla="*/ 0 w 54"/>
                      <a:gd name="T1" fmla="*/ 247 h 249"/>
                      <a:gd name="T2" fmla="*/ 12 w 54"/>
                      <a:gd name="T3" fmla="*/ 0 h 249"/>
                      <a:gd name="T4" fmla="*/ 54 w 54"/>
                      <a:gd name="T5" fmla="*/ 2 h 249"/>
                      <a:gd name="T6" fmla="*/ 42 w 54"/>
                      <a:gd name="T7" fmla="*/ 249 h 249"/>
                      <a:gd name="T8" fmla="*/ 0 w 54"/>
                      <a:gd name="T9" fmla="*/ 247 h 249"/>
                    </a:gdLst>
                    <a:ahLst/>
                    <a:cxnLst>
                      <a:cxn ang="0">
                        <a:pos x="T0" y="T1"/>
                      </a:cxn>
                      <a:cxn ang="0">
                        <a:pos x="T2" y="T3"/>
                      </a:cxn>
                      <a:cxn ang="0">
                        <a:pos x="T4" y="T5"/>
                      </a:cxn>
                      <a:cxn ang="0">
                        <a:pos x="T6" y="T7"/>
                      </a:cxn>
                      <a:cxn ang="0">
                        <a:pos x="T8" y="T9"/>
                      </a:cxn>
                    </a:cxnLst>
                    <a:rect l="0" t="0" r="r" b="b"/>
                    <a:pathLst>
                      <a:path w="54" h="249">
                        <a:moveTo>
                          <a:pt x="0" y="247"/>
                        </a:moveTo>
                        <a:lnTo>
                          <a:pt x="12" y="0"/>
                        </a:lnTo>
                        <a:lnTo>
                          <a:pt x="54" y="2"/>
                        </a:lnTo>
                        <a:lnTo>
                          <a:pt x="42" y="249"/>
                        </a:lnTo>
                        <a:lnTo>
                          <a:pt x="0" y="24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16" name="Freeform 85">
                    <a:extLst>
                      <a:ext uri="{FF2B5EF4-FFF2-40B4-BE49-F238E27FC236}">
                        <a16:creationId xmlns:a16="http://schemas.microsoft.com/office/drawing/2014/main" id="{CA6FE210-D351-49E6-9A07-6B754719F533}"/>
                      </a:ext>
                    </a:extLst>
                  </p:cNvPr>
                  <p:cNvSpPr>
                    <a:spLocks/>
                  </p:cNvSpPr>
                  <p:nvPr/>
                </p:nvSpPr>
                <p:spPr bwMode="auto">
                  <a:xfrm>
                    <a:off x="6020016" y="5218816"/>
                    <a:ext cx="23062" cy="117277"/>
                  </a:xfrm>
                  <a:custGeom>
                    <a:avLst/>
                    <a:gdLst>
                      <a:gd name="T0" fmla="*/ 0 w 47"/>
                      <a:gd name="T1" fmla="*/ 246 h 248"/>
                      <a:gd name="T2" fmla="*/ 5 w 47"/>
                      <a:gd name="T3" fmla="*/ 0 h 248"/>
                      <a:gd name="T4" fmla="*/ 47 w 47"/>
                      <a:gd name="T5" fmla="*/ 0 h 248"/>
                      <a:gd name="T6" fmla="*/ 42 w 47"/>
                      <a:gd name="T7" fmla="*/ 248 h 248"/>
                      <a:gd name="T8" fmla="*/ 0 w 47"/>
                      <a:gd name="T9" fmla="*/ 246 h 248"/>
                    </a:gdLst>
                    <a:ahLst/>
                    <a:cxnLst>
                      <a:cxn ang="0">
                        <a:pos x="T0" y="T1"/>
                      </a:cxn>
                      <a:cxn ang="0">
                        <a:pos x="T2" y="T3"/>
                      </a:cxn>
                      <a:cxn ang="0">
                        <a:pos x="T4" y="T5"/>
                      </a:cxn>
                      <a:cxn ang="0">
                        <a:pos x="T6" y="T7"/>
                      </a:cxn>
                      <a:cxn ang="0">
                        <a:pos x="T8" y="T9"/>
                      </a:cxn>
                    </a:cxnLst>
                    <a:rect l="0" t="0" r="r" b="b"/>
                    <a:pathLst>
                      <a:path w="47" h="248">
                        <a:moveTo>
                          <a:pt x="0" y="246"/>
                        </a:moveTo>
                        <a:lnTo>
                          <a:pt x="5" y="0"/>
                        </a:lnTo>
                        <a:lnTo>
                          <a:pt x="47" y="0"/>
                        </a:lnTo>
                        <a:lnTo>
                          <a:pt x="42" y="248"/>
                        </a:lnTo>
                        <a:lnTo>
                          <a:pt x="0" y="2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17" name="Freeform 86">
                    <a:extLst>
                      <a:ext uri="{FF2B5EF4-FFF2-40B4-BE49-F238E27FC236}">
                        <a16:creationId xmlns:a16="http://schemas.microsoft.com/office/drawing/2014/main" id="{293436C9-D543-482A-A49E-C7732B673E7C}"/>
                      </a:ext>
                    </a:extLst>
                  </p:cNvPr>
                  <p:cNvSpPr>
                    <a:spLocks/>
                  </p:cNvSpPr>
                  <p:nvPr/>
                </p:nvSpPr>
                <p:spPr bwMode="auto">
                  <a:xfrm>
                    <a:off x="6061818" y="5220230"/>
                    <a:ext cx="20180" cy="117277"/>
                  </a:xfrm>
                  <a:custGeom>
                    <a:avLst/>
                    <a:gdLst>
                      <a:gd name="T0" fmla="*/ 1 w 44"/>
                      <a:gd name="T1" fmla="*/ 247 h 247"/>
                      <a:gd name="T2" fmla="*/ 0 w 44"/>
                      <a:gd name="T3" fmla="*/ 0 h 247"/>
                      <a:gd name="T4" fmla="*/ 43 w 44"/>
                      <a:gd name="T5" fmla="*/ 0 h 247"/>
                      <a:gd name="T6" fmla="*/ 44 w 44"/>
                      <a:gd name="T7" fmla="*/ 247 h 247"/>
                      <a:gd name="T8" fmla="*/ 1 w 44"/>
                      <a:gd name="T9" fmla="*/ 247 h 247"/>
                    </a:gdLst>
                    <a:ahLst/>
                    <a:cxnLst>
                      <a:cxn ang="0">
                        <a:pos x="T0" y="T1"/>
                      </a:cxn>
                      <a:cxn ang="0">
                        <a:pos x="T2" y="T3"/>
                      </a:cxn>
                      <a:cxn ang="0">
                        <a:pos x="T4" y="T5"/>
                      </a:cxn>
                      <a:cxn ang="0">
                        <a:pos x="T6" y="T7"/>
                      </a:cxn>
                      <a:cxn ang="0">
                        <a:pos x="T8" y="T9"/>
                      </a:cxn>
                    </a:cxnLst>
                    <a:rect l="0" t="0" r="r" b="b"/>
                    <a:pathLst>
                      <a:path w="44" h="247">
                        <a:moveTo>
                          <a:pt x="1" y="247"/>
                        </a:moveTo>
                        <a:lnTo>
                          <a:pt x="0" y="0"/>
                        </a:lnTo>
                        <a:lnTo>
                          <a:pt x="43" y="0"/>
                        </a:lnTo>
                        <a:lnTo>
                          <a:pt x="44" y="247"/>
                        </a:lnTo>
                        <a:lnTo>
                          <a:pt x="1" y="24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18" name="Freeform 87">
                    <a:extLst>
                      <a:ext uri="{FF2B5EF4-FFF2-40B4-BE49-F238E27FC236}">
                        <a16:creationId xmlns:a16="http://schemas.microsoft.com/office/drawing/2014/main" id="{AD02E007-AC1C-4E88-A41A-50EE2634ABE9}"/>
                      </a:ext>
                    </a:extLst>
                  </p:cNvPr>
                  <p:cNvSpPr>
                    <a:spLocks/>
                  </p:cNvSpPr>
                  <p:nvPr/>
                </p:nvSpPr>
                <p:spPr bwMode="auto">
                  <a:xfrm>
                    <a:off x="6099294" y="5220230"/>
                    <a:ext cx="24504" cy="117277"/>
                  </a:xfrm>
                  <a:custGeom>
                    <a:avLst/>
                    <a:gdLst>
                      <a:gd name="T0" fmla="*/ 8 w 50"/>
                      <a:gd name="T1" fmla="*/ 249 h 249"/>
                      <a:gd name="T2" fmla="*/ 0 w 50"/>
                      <a:gd name="T3" fmla="*/ 1 h 249"/>
                      <a:gd name="T4" fmla="*/ 43 w 50"/>
                      <a:gd name="T5" fmla="*/ 0 h 249"/>
                      <a:gd name="T6" fmla="*/ 50 w 50"/>
                      <a:gd name="T7" fmla="*/ 247 h 249"/>
                      <a:gd name="T8" fmla="*/ 8 w 50"/>
                      <a:gd name="T9" fmla="*/ 249 h 249"/>
                    </a:gdLst>
                    <a:ahLst/>
                    <a:cxnLst>
                      <a:cxn ang="0">
                        <a:pos x="T0" y="T1"/>
                      </a:cxn>
                      <a:cxn ang="0">
                        <a:pos x="T2" y="T3"/>
                      </a:cxn>
                      <a:cxn ang="0">
                        <a:pos x="T4" y="T5"/>
                      </a:cxn>
                      <a:cxn ang="0">
                        <a:pos x="T6" y="T7"/>
                      </a:cxn>
                      <a:cxn ang="0">
                        <a:pos x="T8" y="T9"/>
                      </a:cxn>
                    </a:cxnLst>
                    <a:rect l="0" t="0" r="r" b="b"/>
                    <a:pathLst>
                      <a:path w="50" h="249">
                        <a:moveTo>
                          <a:pt x="8" y="249"/>
                        </a:moveTo>
                        <a:lnTo>
                          <a:pt x="0" y="1"/>
                        </a:lnTo>
                        <a:lnTo>
                          <a:pt x="43" y="0"/>
                        </a:lnTo>
                        <a:lnTo>
                          <a:pt x="50" y="247"/>
                        </a:lnTo>
                        <a:lnTo>
                          <a:pt x="8" y="24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19" name="Freeform 88">
                    <a:extLst>
                      <a:ext uri="{FF2B5EF4-FFF2-40B4-BE49-F238E27FC236}">
                        <a16:creationId xmlns:a16="http://schemas.microsoft.com/office/drawing/2014/main" id="{F9E42BAA-BA01-48CC-B77C-3AC53F4CACAB}"/>
                      </a:ext>
                    </a:extLst>
                  </p:cNvPr>
                  <p:cNvSpPr>
                    <a:spLocks/>
                  </p:cNvSpPr>
                  <p:nvPr/>
                </p:nvSpPr>
                <p:spPr bwMode="auto">
                  <a:xfrm>
                    <a:off x="6138212" y="5220237"/>
                    <a:ext cx="27387" cy="117277"/>
                  </a:xfrm>
                  <a:custGeom>
                    <a:avLst/>
                    <a:gdLst>
                      <a:gd name="T0" fmla="*/ 14 w 56"/>
                      <a:gd name="T1" fmla="*/ 248 h 248"/>
                      <a:gd name="T2" fmla="*/ 0 w 56"/>
                      <a:gd name="T3" fmla="*/ 2 h 248"/>
                      <a:gd name="T4" fmla="*/ 42 w 56"/>
                      <a:gd name="T5" fmla="*/ 0 h 248"/>
                      <a:gd name="T6" fmla="*/ 56 w 56"/>
                      <a:gd name="T7" fmla="*/ 246 h 248"/>
                      <a:gd name="T8" fmla="*/ 14 w 56"/>
                      <a:gd name="T9" fmla="*/ 248 h 248"/>
                    </a:gdLst>
                    <a:ahLst/>
                    <a:cxnLst>
                      <a:cxn ang="0">
                        <a:pos x="T0" y="T1"/>
                      </a:cxn>
                      <a:cxn ang="0">
                        <a:pos x="T2" y="T3"/>
                      </a:cxn>
                      <a:cxn ang="0">
                        <a:pos x="T4" y="T5"/>
                      </a:cxn>
                      <a:cxn ang="0">
                        <a:pos x="T6" y="T7"/>
                      </a:cxn>
                      <a:cxn ang="0">
                        <a:pos x="T8" y="T9"/>
                      </a:cxn>
                    </a:cxnLst>
                    <a:rect l="0" t="0" r="r" b="b"/>
                    <a:pathLst>
                      <a:path w="56" h="248">
                        <a:moveTo>
                          <a:pt x="14" y="248"/>
                        </a:moveTo>
                        <a:lnTo>
                          <a:pt x="0" y="2"/>
                        </a:lnTo>
                        <a:lnTo>
                          <a:pt x="42" y="0"/>
                        </a:lnTo>
                        <a:lnTo>
                          <a:pt x="56" y="246"/>
                        </a:lnTo>
                        <a:lnTo>
                          <a:pt x="14" y="24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20" name="Freeform 89">
                    <a:extLst>
                      <a:ext uri="{FF2B5EF4-FFF2-40B4-BE49-F238E27FC236}">
                        <a16:creationId xmlns:a16="http://schemas.microsoft.com/office/drawing/2014/main" id="{D9C9AAA6-3C35-44B2-8EF4-009F658EA83B}"/>
                      </a:ext>
                    </a:extLst>
                  </p:cNvPr>
                  <p:cNvSpPr>
                    <a:spLocks/>
                  </p:cNvSpPr>
                  <p:nvPr/>
                </p:nvSpPr>
                <p:spPr bwMode="auto">
                  <a:xfrm>
                    <a:off x="6175688" y="5217411"/>
                    <a:ext cx="30270" cy="117277"/>
                  </a:xfrm>
                  <a:custGeom>
                    <a:avLst/>
                    <a:gdLst>
                      <a:gd name="T0" fmla="*/ 21 w 63"/>
                      <a:gd name="T1" fmla="*/ 250 h 250"/>
                      <a:gd name="T2" fmla="*/ 0 w 63"/>
                      <a:gd name="T3" fmla="*/ 4 h 250"/>
                      <a:gd name="T4" fmla="*/ 44 w 63"/>
                      <a:gd name="T5" fmla="*/ 0 h 250"/>
                      <a:gd name="T6" fmla="*/ 63 w 63"/>
                      <a:gd name="T7" fmla="*/ 247 h 250"/>
                      <a:gd name="T8" fmla="*/ 21 w 63"/>
                      <a:gd name="T9" fmla="*/ 250 h 250"/>
                    </a:gdLst>
                    <a:ahLst/>
                    <a:cxnLst>
                      <a:cxn ang="0">
                        <a:pos x="T0" y="T1"/>
                      </a:cxn>
                      <a:cxn ang="0">
                        <a:pos x="T2" y="T3"/>
                      </a:cxn>
                      <a:cxn ang="0">
                        <a:pos x="T4" y="T5"/>
                      </a:cxn>
                      <a:cxn ang="0">
                        <a:pos x="T6" y="T7"/>
                      </a:cxn>
                      <a:cxn ang="0">
                        <a:pos x="T8" y="T9"/>
                      </a:cxn>
                    </a:cxnLst>
                    <a:rect l="0" t="0" r="r" b="b"/>
                    <a:pathLst>
                      <a:path w="63" h="250">
                        <a:moveTo>
                          <a:pt x="21" y="250"/>
                        </a:moveTo>
                        <a:lnTo>
                          <a:pt x="0" y="4"/>
                        </a:lnTo>
                        <a:lnTo>
                          <a:pt x="44" y="0"/>
                        </a:lnTo>
                        <a:lnTo>
                          <a:pt x="63" y="247"/>
                        </a:lnTo>
                        <a:lnTo>
                          <a:pt x="21"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21" name="Freeform 90">
                    <a:extLst>
                      <a:ext uri="{FF2B5EF4-FFF2-40B4-BE49-F238E27FC236}">
                        <a16:creationId xmlns:a16="http://schemas.microsoft.com/office/drawing/2014/main" id="{20E1F0A0-0BCD-430A-89FD-8FF3D068DD1B}"/>
                      </a:ext>
                    </a:extLst>
                  </p:cNvPr>
                  <p:cNvSpPr>
                    <a:spLocks/>
                  </p:cNvSpPr>
                  <p:nvPr/>
                </p:nvSpPr>
                <p:spPr bwMode="auto">
                  <a:xfrm>
                    <a:off x="6214606" y="5214585"/>
                    <a:ext cx="33153" cy="118690"/>
                  </a:xfrm>
                  <a:custGeom>
                    <a:avLst/>
                    <a:gdLst>
                      <a:gd name="T0" fmla="*/ 26 w 68"/>
                      <a:gd name="T1" fmla="*/ 250 h 250"/>
                      <a:gd name="T2" fmla="*/ 0 w 68"/>
                      <a:gd name="T3" fmla="*/ 4 h 250"/>
                      <a:gd name="T4" fmla="*/ 42 w 68"/>
                      <a:gd name="T5" fmla="*/ 0 h 250"/>
                      <a:gd name="T6" fmla="*/ 68 w 68"/>
                      <a:gd name="T7" fmla="*/ 245 h 250"/>
                      <a:gd name="T8" fmla="*/ 26 w 68"/>
                      <a:gd name="T9" fmla="*/ 250 h 250"/>
                    </a:gdLst>
                    <a:ahLst/>
                    <a:cxnLst>
                      <a:cxn ang="0">
                        <a:pos x="T0" y="T1"/>
                      </a:cxn>
                      <a:cxn ang="0">
                        <a:pos x="T2" y="T3"/>
                      </a:cxn>
                      <a:cxn ang="0">
                        <a:pos x="T4" y="T5"/>
                      </a:cxn>
                      <a:cxn ang="0">
                        <a:pos x="T6" y="T7"/>
                      </a:cxn>
                      <a:cxn ang="0">
                        <a:pos x="T8" y="T9"/>
                      </a:cxn>
                    </a:cxnLst>
                    <a:rect l="0" t="0" r="r" b="b"/>
                    <a:pathLst>
                      <a:path w="68" h="250">
                        <a:moveTo>
                          <a:pt x="26" y="250"/>
                        </a:moveTo>
                        <a:lnTo>
                          <a:pt x="0" y="4"/>
                        </a:lnTo>
                        <a:lnTo>
                          <a:pt x="42" y="0"/>
                        </a:lnTo>
                        <a:lnTo>
                          <a:pt x="68" y="245"/>
                        </a:lnTo>
                        <a:lnTo>
                          <a:pt x="26"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22" name="Freeform 91">
                    <a:extLst>
                      <a:ext uri="{FF2B5EF4-FFF2-40B4-BE49-F238E27FC236}">
                        <a16:creationId xmlns:a16="http://schemas.microsoft.com/office/drawing/2014/main" id="{F39885DF-1760-4DCC-9846-6F18127012D1}"/>
                      </a:ext>
                    </a:extLst>
                  </p:cNvPr>
                  <p:cNvSpPr>
                    <a:spLocks/>
                  </p:cNvSpPr>
                  <p:nvPr/>
                </p:nvSpPr>
                <p:spPr bwMode="auto">
                  <a:xfrm>
                    <a:off x="6253524" y="5210345"/>
                    <a:ext cx="36036" cy="118690"/>
                  </a:xfrm>
                  <a:custGeom>
                    <a:avLst/>
                    <a:gdLst>
                      <a:gd name="T0" fmla="*/ 32 w 75"/>
                      <a:gd name="T1" fmla="*/ 250 h 250"/>
                      <a:gd name="T2" fmla="*/ 0 w 75"/>
                      <a:gd name="T3" fmla="*/ 7 h 250"/>
                      <a:gd name="T4" fmla="*/ 43 w 75"/>
                      <a:gd name="T5" fmla="*/ 0 h 250"/>
                      <a:gd name="T6" fmla="*/ 75 w 75"/>
                      <a:gd name="T7" fmla="*/ 245 h 250"/>
                      <a:gd name="T8" fmla="*/ 32 w 75"/>
                      <a:gd name="T9" fmla="*/ 250 h 250"/>
                    </a:gdLst>
                    <a:ahLst/>
                    <a:cxnLst>
                      <a:cxn ang="0">
                        <a:pos x="T0" y="T1"/>
                      </a:cxn>
                      <a:cxn ang="0">
                        <a:pos x="T2" y="T3"/>
                      </a:cxn>
                      <a:cxn ang="0">
                        <a:pos x="T4" y="T5"/>
                      </a:cxn>
                      <a:cxn ang="0">
                        <a:pos x="T6" y="T7"/>
                      </a:cxn>
                      <a:cxn ang="0">
                        <a:pos x="T8" y="T9"/>
                      </a:cxn>
                    </a:cxnLst>
                    <a:rect l="0" t="0" r="r" b="b"/>
                    <a:pathLst>
                      <a:path w="75" h="250">
                        <a:moveTo>
                          <a:pt x="32" y="250"/>
                        </a:moveTo>
                        <a:lnTo>
                          <a:pt x="0" y="7"/>
                        </a:lnTo>
                        <a:lnTo>
                          <a:pt x="43" y="0"/>
                        </a:lnTo>
                        <a:lnTo>
                          <a:pt x="75" y="245"/>
                        </a:lnTo>
                        <a:lnTo>
                          <a:pt x="32"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23" name="Freeform 92">
                    <a:extLst>
                      <a:ext uri="{FF2B5EF4-FFF2-40B4-BE49-F238E27FC236}">
                        <a16:creationId xmlns:a16="http://schemas.microsoft.com/office/drawing/2014/main" id="{E2CD2C66-5173-4B7D-BB37-DE618BD78FA5}"/>
                      </a:ext>
                    </a:extLst>
                  </p:cNvPr>
                  <p:cNvSpPr>
                    <a:spLocks/>
                  </p:cNvSpPr>
                  <p:nvPr/>
                </p:nvSpPr>
                <p:spPr bwMode="auto">
                  <a:xfrm>
                    <a:off x="6291000" y="5206107"/>
                    <a:ext cx="38918" cy="117277"/>
                  </a:xfrm>
                  <a:custGeom>
                    <a:avLst/>
                    <a:gdLst>
                      <a:gd name="T0" fmla="*/ 38 w 81"/>
                      <a:gd name="T1" fmla="*/ 250 h 250"/>
                      <a:gd name="T2" fmla="*/ 0 w 81"/>
                      <a:gd name="T3" fmla="*/ 7 h 250"/>
                      <a:gd name="T4" fmla="*/ 41 w 81"/>
                      <a:gd name="T5" fmla="*/ 0 h 250"/>
                      <a:gd name="T6" fmla="*/ 81 w 81"/>
                      <a:gd name="T7" fmla="*/ 244 h 250"/>
                      <a:gd name="T8" fmla="*/ 38 w 81"/>
                      <a:gd name="T9" fmla="*/ 250 h 250"/>
                    </a:gdLst>
                    <a:ahLst/>
                    <a:cxnLst>
                      <a:cxn ang="0">
                        <a:pos x="T0" y="T1"/>
                      </a:cxn>
                      <a:cxn ang="0">
                        <a:pos x="T2" y="T3"/>
                      </a:cxn>
                      <a:cxn ang="0">
                        <a:pos x="T4" y="T5"/>
                      </a:cxn>
                      <a:cxn ang="0">
                        <a:pos x="T6" y="T7"/>
                      </a:cxn>
                      <a:cxn ang="0">
                        <a:pos x="T8" y="T9"/>
                      </a:cxn>
                    </a:cxnLst>
                    <a:rect l="0" t="0" r="r" b="b"/>
                    <a:pathLst>
                      <a:path w="81" h="250">
                        <a:moveTo>
                          <a:pt x="38" y="250"/>
                        </a:moveTo>
                        <a:lnTo>
                          <a:pt x="0" y="7"/>
                        </a:lnTo>
                        <a:lnTo>
                          <a:pt x="41" y="0"/>
                        </a:lnTo>
                        <a:lnTo>
                          <a:pt x="81" y="244"/>
                        </a:lnTo>
                        <a:lnTo>
                          <a:pt x="38"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24" name="Freeform 93">
                    <a:extLst>
                      <a:ext uri="{FF2B5EF4-FFF2-40B4-BE49-F238E27FC236}">
                        <a16:creationId xmlns:a16="http://schemas.microsoft.com/office/drawing/2014/main" id="{A2212DBC-9B32-494D-9320-D518949C143E}"/>
                      </a:ext>
                    </a:extLst>
                  </p:cNvPr>
                  <p:cNvSpPr>
                    <a:spLocks/>
                  </p:cNvSpPr>
                  <p:nvPr/>
                </p:nvSpPr>
                <p:spPr bwMode="auto">
                  <a:xfrm>
                    <a:off x="6328473" y="5200451"/>
                    <a:ext cx="41801" cy="117277"/>
                  </a:xfrm>
                  <a:custGeom>
                    <a:avLst/>
                    <a:gdLst>
                      <a:gd name="T0" fmla="*/ 46 w 87"/>
                      <a:gd name="T1" fmla="*/ 250 h 250"/>
                      <a:gd name="T2" fmla="*/ 0 w 87"/>
                      <a:gd name="T3" fmla="*/ 8 h 250"/>
                      <a:gd name="T4" fmla="*/ 42 w 87"/>
                      <a:gd name="T5" fmla="*/ 0 h 250"/>
                      <a:gd name="T6" fmla="*/ 87 w 87"/>
                      <a:gd name="T7" fmla="*/ 243 h 250"/>
                      <a:gd name="T8" fmla="*/ 46 w 87"/>
                      <a:gd name="T9" fmla="*/ 250 h 250"/>
                    </a:gdLst>
                    <a:ahLst/>
                    <a:cxnLst>
                      <a:cxn ang="0">
                        <a:pos x="T0" y="T1"/>
                      </a:cxn>
                      <a:cxn ang="0">
                        <a:pos x="T2" y="T3"/>
                      </a:cxn>
                      <a:cxn ang="0">
                        <a:pos x="T4" y="T5"/>
                      </a:cxn>
                      <a:cxn ang="0">
                        <a:pos x="T6" y="T7"/>
                      </a:cxn>
                      <a:cxn ang="0">
                        <a:pos x="T8" y="T9"/>
                      </a:cxn>
                    </a:cxnLst>
                    <a:rect l="0" t="0" r="r" b="b"/>
                    <a:pathLst>
                      <a:path w="87" h="250">
                        <a:moveTo>
                          <a:pt x="46" y="250"/>
                        </a:moveTo>
                        <a:lnTo>
                          <a:pt x="0" y="8"/>
                        </a:lnTo>
                        <a:lnTo>
                          <a:pt x="42" y="0"/>
                        </a:lnTo>
                        <a:lnTo>
                          <a:pt x="87" y="243"/>
                        </a:lnTo>
                        <a:lnTo>
                          <a:pt x="46"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25" name="Freeform 269">
                    <a:extLst>
                      <a:ext uri="{FF2B5EF4-FFF2-40B4-BE49-F238E27FC236}">
                        <a16:creationId xmlns:a16="http://schemas.microsoft.com/office/drawing/2014/main" id="{56BDB1E3-E45B-4BE5-B65A-89E8EB3B13CA}"/>
                      </a:ext>
                    </a:extLst>
                  </p:cNvPr>
                  <p:cNvSpPr>
                    <a:spLocks/>
                  </p:cNvSpPr>
                  <p:nvPr/>
                </p:nvSpPr>
                <p:spPr bwMode="auto">
                  <a:xfrm>
                    <a:off x="6020003" y="5218819"/>
                    <a:ext cx="23062" cy="117277"/>
                  </a:xfrm>
                  <a:custGeom>
                    <a:avLst/>
                    <a:gdLst>
                      <a:gd name="T0" fmla="*/ 0 w 47"/>
                      <a:gd name="T1" fmla="*/ 246 h 248"/>
                      <a:gd name="T2" fmla="*/ 5 w 47"/>
                      <a:gd name="T3" fmla="*/ 0 h 248"/>
                      <a:gd name="T4" fmla="*/ 47 w 47"/>
                      <a:gd name="T5" fmla="*/ 0 h 248"/>
                      <a:gd name="T6" fmla="*/ 42 w 47"/>
                      <a:gd name="T7" fmla="*/ 248 h 248"/>
                      <a:gd name="T8" fmla="*/ 0 w 47"/>
                      <a:gd name="T9" fmla="*/ 246 h 248"/>
                    </a:gdLst>
                    <a:ahLst/>
                    <a:cxnLst>
                      <a:cxn ang="0">
                        <a:pos x="T0" y="T1"/>
                      </a:cxn>
                      <a:cxn ang="0">
                        <a:pos x="T2" y="T3"/>
                      </a:cxn>
                      <a:cxn ang="0">
                        <a:pos x="T4" y="T5"/>
                      </a:cxn>
                      <a:cxn ang="0">
                        <a:pos x="T6" y="T7"/>
                      </a:cxn>
                      <a:cxn ang="0">
                        <a:pos x="T8" y="T9"/>
                      </a:cxn>
                    </a:cxnLst>
                    <a:rect l="0" t="0" r="r" b="b"/>
                    <a:pathLst>
                      <a:path w="47" h="248">
                        <a:moveTo>
                          <a:pt x="0" y="246"/>
                        </a:moveTo>
                        <a:lnTo>
                          <a:pt x="5" y="0"/>
                        </a:lnTo>
                        <a:lnTo>
                          <a:pt x="47" y="0"/>
                        </a:lnTo>
                        <a:lnTo>
                          <a:pt x="42" y="248"/>
                        </a:lnTo>
                        <a:lnTo>
                          <a:pt x="0" y="246"/>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26" name="Freeform 270">
                    <a:extLst>
                      <a:ext uri="{FF2B5EF4-FFF2-40B4-BE49-F238E27FC236}">
                        <a16:creationId xmlns:a16="http://schemas.microsoft.com/office/drawing/2014/main" id="{22BC2D3D-67D6-4610-8893-69773638D772}"/>
                      </a:ext>
                    </a:extLst>
                  </p:cNvPr>
                  <p:cNvSpPr>
                    <a:spLocks/>
                  </p:cNvSpPr>
                  <p:nvPr/>
                </p:nvSpPr>
                <p:spPr bwMode="auto">
                  <a:xfrm>
                    <a:off x="6061803" y="5220219"/>
                    <a:ext cx="20180" cy="117277"/>
                  </a:xfrm>
                  <a:custGeom>
                    <a:avLst/>
                    <a:gdLst>
                      <a:gd name="T0" fmla="*/ 1 w 44"/>
                      <a:gd name="T1" fmla="*/ 247 h 247"/>
                      <a:gd name="T2" fmla="*/ 0 w 44"/>
                      <a:gd name="T3" fmla="*/ 0 h 247"/>
                      <a:gd name="T4" fmla="*/ 43 w 44"/>
                      <a:gd name="T5" fmla="*/ 0 h 247"/>
                      <a:gd name="T6" fmla="*/ 44 w 44"/>
                      <a:gd name="T7" fmla="*/ 247 h 247"/>
                      <a:gd name="T8" fmla="*/ 1 w 44"/>
                      <a:gd name="T9" fmla="*/ 247 h 247"/>
                    </a:gdLst>
                    <a:ahLst/>
                    <a:cxnLst>
                      <a:cxn ang="0">
                        <a:pos x="T0" y="T1"/>
                      </a:cxn>
                      <a:cxn ang="0">
                        <a:pos x="T2" y="T3"/>
                      </a:cxn>
                      <a:cxn ang="0">
                        <a:pos x="T4" y="T5"/>
                      </a:cxn>
                      <a:cxn ang="0">
                        <a:pos x="T6" y="T7"/>
                      </a:cxn>
                      <a:cxn ang="0">
                        <a:pos x="T8" y="T9"/>
                      </a:cxn>
                    </a:cxnLst>
                    <a:rect l="0" t="0" r="r" b="b"/>
                    <a:pathLst>
                      <a:path w="44" h="247">
                        <a:moveTo>
                          <a:pt x="1" y="247"/>
                        </a:moveTo>
                        <a:lnTo>
                          <a:pt x="0" y="0"/>
                        </a:lnTo>
                        <a:lnTo>
                          <a:pt x="43" y="0"/>
                        </a:lnTo>
                        <a:lnTo>
                          <a:pt x="44" y="247"/>
                        </a:lnTo>
                        <a:lnTo>
                          <a:pt x="1" y="247"/>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27" name="Freeform 271">
                    <a:extLst>
                      <a:ext uri="{FF2B5EF4-FFF2-40B4-BE49-F238E27FC236}">
                        <a16:creationId xmlns:a16="http://schemas.microsoft.com/office/drawing/2014/main" id="{DC805E5B-31FA-469F-A799-DADBA3DE525A}"/>
                      </a:ext>
                    </a:extLst>
                  </p:cNvPr>
                  <p:cNvSpPr>
                    <a:spLocks/>
                  </p:cNvSpPr>
                  <p:nvPr/>
                </p:nvSpPr>
                <p:spPr bwMode="auto">
                  <a:xfrm>
                    <a:off x="6099276" y="5220214"/>
                    <a:ext cx="24504" cy="117277"/>
                  </a:xfrm>
                  <a:custGeom>
                    <a:avLst/>
                    <a:gdLst>
                      <a:gd name="T0" fmla="*/ 8 w 50"/>
                      <a:gd name="T1" fmla="*/ 249 h 249"/>
                      <a:gd name="T2" fmla="*/ 0 w 50"/>
                      <a:gd name="T3" fmla="*/ 1 h 249"/>
                      <a:gd name="T4" fmla="*/ 43 w 50"/>
                      <a:gd name="T5" fmla="*/ 0 h 249"/>
                      <a:gd name="T6" fmla="*/ 50 w 50"/>
                      <a:gd name="T7" fmla="*/ 247 h 249"/>
                      <a:gd name="T8" fmla="*/ 8 w 50"/>
                      <a:gd name="T9" fmla="*/ 249 h 249"/>
                    </a:gdLst>
                    <a:ahLst/>
                    <a:cxnLst>
                      <a:cxn ang="0">
                        <a:pos x="T0" y="T1"/>
                      </a:cxn>
                      <a:cxn ang="0">
                        <a:pos x="T2" y="T3"/>
                      </a:cxn>
                      <a:cxn ang="0">
                        <a:pos x="T4" y="T5"/>
                      </a:cxn>
                      <a:cxn ang="0">
                        <a:pos x="T6" y="T7"/>
                      </a:cxn>
                      <a:cxn ang="0">
                        <a:pos x="T8" y="T9"/>
                      </a:cxn>
                    </a:cxnLst>
                    <a:rect l="0" t="0" r="r" b="b"/>
                    <a:pathLst>
                      <a:path w="50" h="249">
                        <a:moveTo>
                          <a:pt x="8" y="249"/>
                        </a:moveTo>
                        <a:lnTo>
                          <a:pt x="0" y="1"/>
                        </a:lnTo>
                        <a:lnTo>
                          <a:pt x="43" y="0"/>
                        </a:lnTo>
                        <a:lnTo>
                          <a:pt x="50" y="247"/>
                        </a:lnTo>
                        <a:lnTo>
                          <a:pt x="8" y="249"/>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28" name="Freeform 272">
                    <a:extLst>
                      <a:ext uri="{FF2B5EF4-FFF2-40B4-BE49-F238E27FC236}">
                        <a16:creationId xmlns:a16="http://schemas.microsoft.com/office/drawing/2014/main" id="{D54724A6-D75A-4B9F-887F-A4291FEF6CB8}"/>
                      </a:ext>
                    </a:extLst>
                  </p:cNvPr>
                  <p:cNvSpPr>
                    <a:spLocks/>
                  </p:cNvSpPr>
                  <p:nvPr/>
                </p:nvSpPr>
                <p:spPr bwMode="auto">
                  <a:xfrm>
                    <a:off x="6138179" y="5220208"/>
                    <a:ext cx="27387" cy="117276"/>
                  </a:xfrm>
                  <a:custGeom>
                    <a:avLst/>
                    <a:gdLst>
                      <a:gd name="T0" fmla="*/ 14 w 56"/>
                      <a:gd name="T1" fmla="*/ 248 h 248"/>
                      <a:gd name="T2" fmla="*/ 0 w 56"/>
                      <a:gd name="T3" fmla="*/ 2 h 248"/>
                      <a:gd name="T4" fmla="*/ 42 w 56"/>
                      <a:gd name="T5" fmla="*/ 0 h 248"/>
                      <a:gd name="T6" fmla="*/ 56 w 56"/>
                      <a:gd name="T7" fmla="*/ 246 h 248"/>
                      <a:gd name="T8" fmla="*/ 14 w 56"/>
                      <a:gd name="T9" fmla="*/ 248 h 248"/>
                    </a:gdLst>
                    <a:ahLst/>
                    <a:cxnLst>
                      <a:cxn ang="0">
                        <a:pos x="T0" y="T1"/>
                      </a:cxn>
                      <a:cxn ang="0">
                        <a:pos x="T2" y="T3"/>
                      </a:cxn>
                      <a:cxn ang="0">
                        <a:pos x="T4" y="T5"/>
                      </a:cxn>
                      <a:cxn ang="0">
                        <a:pos x="T6" y="T7"/>
                      </a:cxn>
                      <a:cxn ang="0">
                        <a:pos x="T8" y="T9"/>
                      </a:cxn>
                    </a:cxnLst>
                    <a:rect l="0" t="0" r="r" b="b"/>
                    <a:pathLst>
                      <a:path w="56" h="248">
                        <a:moveTo>
                          <a:pt x="14" y="248"/>
                        </a:moveTo>
                        <a:lnTo>
                          <a:pt x="0" y="2"/>
                        </a:lnTo>
                        <a:lnTo>
                          <a:pt x="42" y="0"/>
                        </a:lnTo>
                        <a:lnTo>
                          <a:pt x="56" y="246"/>
                        </a:lnTo>
                        <a:lnTo>
                          <a:pt x="14" y="248"/>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29" name="Freeform 273">
                    <a:extLst>
                      <a:ext uri="{FF2B5EF4-FFF2-40B4-BE49-F238E27FC236}">
                        <a16:creationId xmlns:a16="http://schemas.microsoft.com/office/drawing/2014/main" id="{E14CBD91-95A3-41FA-8815-53B1BF0DCF0E}"/>
                      </a:ext>
                    </a:extLst>
                  </p:cNvPr>
                  <p:cNvSpPr>
                    <a:spLocks/>
                  </p:cNvSpPr>
                  <p:nvPr/>
                </p:nvSpPr>
                <p:spPr bwMode="auto">
                  <a:xfrm>
                    <a:off x="6175650" y="5217384"/>
                    <a:ext cx="30270" cy="117276"/>
                  </a:xfrm>
                  <a:custGeom>
                    <a:avLst/>
                    <a:gdLst>
                      <a:gd name="T0" fmla="*/ 21 w 63"/>
                      <a:gd name="T1" fmla="*/ 250 h 250"/>
                      <a:gd name="T2" fmla="*/ 0 w 63"/>
                      <a:gd name="T3" fmla="*/ 4 h 250"/>
                      <a:gd name="T4" fmla="*/ 44 w 63"/>
                      <a:gd name="T5" fmla="*/ 0 h 250"/>
                      <a:gd name="T6" fmla="*/ 63 w 63"/>
                      <a:gd name="T7" fmla="*/ 247 h 250"/>
                      <a:gd name="T8" fmla="*/ 21 w 63"/>
                      <a:gd name="T9" fmla="*/ 250 h 250"/>
                    </a:gdLst>
                    <a:ahLst/>
                    <a:cxnLst>
                      <a:cxn ang="0">
                        <a:pos x="T0" y="T1"/>
                      </a:cxn>
                      <a:cxn ang="0">
                        <a:pos x="T2" y="T3"/>
                      </a:cxn>
                      <a:cxn ang="0">
                        <a:pos x="T4" y="T5"/>
                      </a:cxn>
                      <a:cxn ang="0">
                        <a:pos x="T6" y="T7"/>
                      </a:cxn>
                      <a:cxn ang="0">
                        <a:pos x="T8" y="T9"/>
                      </a:cxn>
                    </a:cxnLst>
                    <a:rect l="0" t="0" r="r" b="b"/>
                    <a:pathLst>
                      <a:path w="63" h="250">
                        <a:moveTo>
                          <a:pt x="21" y="250"/>
                        </a:moveTo>
                        <a:lnTo>
                          <a:pt x="0" y="4"/>
                        </a:lnTo>
                        <a:lnTo>
                          <a:pt x="44" y="0"/>
                        </a:lnTo>
                        <a:lnTo>
                          <a:pt x="63" y="247"/>
                        </a:lnTo>
                        <a:lnTo>
                          <a:pt x="21"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30" name="Freeform 274">
                    <a:extLst>
                      <a:ext uri="{FF2B5EF4-FFF2-40B4-BE49-F238E27FC236}">
                        <a16:creationId xmlns:a16="http://schemas.microsoft.com/office/drawing/2014/main" id="{3AF82560-1094-4C10-867F-59096DCB93DC}"/>
                      </a:ext>
                    </a:extLst>
                  </p:cNvPr>
                  <p:cNvSpPr>
                    <a:spLocks/>
                  </p:cNvSpPr>
                  <p:nvPr/>
                </p:nvSpPr>
                <p:spPr bwMode="auto">
                  <a:xfrm>
                    <a:off x="6214614" y="5214561"/>
                    <a:ext cx="33153" cy="118689"/>
                  </a:xfrm>
                  <a:custGeom>
                    <a:avLst/>
                    <a:gdLst>
                      <a:gd name="T0" fmla="*/ 26 w 68"/>
                      <a:gd name="T1" fmla="*/ 250 h 250"/>
                      <a:gd name="T2" fmla="*/ 0 w 68"/>
                      <a:gd name="T3" fmla="*/ 4 h 250"/>
                      <a:gd name="T4" fmla="*/ 42 w 68"/>
                      <a:gd name="T5" fmla="*/ 0 h 250"/>
                      <a:gd name="T6" fmla="*/ 68 w 68"/>
                      <a:gd name="T7" fmla="*/ 245 h 250"/>
                      <a:gd name="T8" fmla="*/ 26 w 68"/>
                      <a:gd name="T9" fmla="*/ 250 h 250"/>
                    </a:gdLst>
                    <a:ahLst/>
                    <a:cxnLst>
                      <a:cxn ang="0">
                        <a:pos x="T0" y="T1"/>
                      </a:cxn>
                      <a:cxn ang="0">
                        <a:pos x="T2" y="T3"/>
                      </a:cxn>
                      <a:cxn ang="0">
                        <a:pos x="T4" y="T5"/>
                      </a:cxn>
                      <a:cxn ang="0">
                        <a:pos x="T6" y="T7"/>
                      </a:cxn>
                      <a:cxn ang="0">
                        <a:pos x="T8" y="T9"/>
                      </a:cxn>
                    </a:cxnLst>
                    <a:rect l="0" t="0" r="r" b="b"/>
                    <a:pathLst>
                      <a:path w="68" h="250">
                        <a:moveTo>
                          <a:pt x="26" y="250"/>
                        </a:moveTo>
                        <a:lnTo>
                          <a:pt x="0" y="4"/>
                        </a:lnTo>
                        <a:lnTo>
                          <a:pt x="42" y="0"/>
                        </a:lnTo>
                        <a:lnTo>
                          <a:pt x="68" y="245"/>
                        </a:lnTo>
                        <a:lnTo>
                          <a:pt x="26" y="250"/>
                        </a:lnTo>
                        <a:close/>
                      </a:path>
                    </a:pathLst>
                  </a:custGeom>
                  <a:solidFill>
                    <a:srgbClr val="5C7396"/>
                  </a:solidFill>
                  <a:ln>
                    <a:noFill/>
                  </a:ln>
                  <a:effectLst>
                    <a:innerShdw blurRad="114300">
                      <a:srgbClr val="5C7396"/>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sp>
            <p:nvSpPr>
              <p:cNvPr id="316" name="矩形 315">
                <a:extLst>
                  <a:ext uri="{FF2B5EF4-FFF2-40B4-BE49-F238E27FC236}">
                    <a16:creationId xmlns:a16="http://schemas.microsoft.com/office/drawing/2014/main" id="{E246D947-E1B8-480E-A994-6860178A715E}"/>
                  </a:ext>
                </a:extLst>
              </p:cNvPr>
              <p:cNvSpPr/>
              <p:nvPr/>
            </p:nvSpPr>
            <p:spPr>
              <a:xfrm rot="5400000">
                <a:off x="4446346" y="3458303"/>
                <a:ext cx="115560" cy="622470"/>
              </a:xfrm>
              <a:prstGeom prst="rect">
                <a:avLst/>
              </a:prstGeom>
              <a:solidFill>
                <a:srgbClr val="0B2A43"/>
              </a:solidFill>
              <a:ln>
                <a:noFill/>
              </a:ln>
              <a:effectLst>
                <a:innerShdw blurRad="114300">
                  <a:srgbClr val="5C7396"/>
                </a:innerShdw>
              </a:effectLst>
            </p:spPr>
            <p:txBody>
              <a:bodyPr vert="horz" wrap="square" lIns="91440" tIns="45720" rIns="91440" bIns="45720" numCol="1" anchor="t" anchorCtr="0" compatLnSpc="1">
                <a:prstTxWarp prst="textNoShape">
                  <a:avLst/>
                </a:prstTxWarp>
              </a:bodyPr>
              <a:lstStyle/>
              <a:p>
                <a:pPr algn="ctr"/>
                <a:endParaRPr lang="zh-TW" altLang="en-US"/>
              </a:p>
            </p:txBody>
          </p:sp>
        </p:grpSp>
        <p:sp>
          <p:nvSpPr>
            <p:cNvPr id="314" name="文字方塊 313">
              <a:extLst>
                <a:ext uri="{FF2B5EF4-FFF2-40B4-BE49-F238E27FC236}">
                  <a16:creationId xmlns:a16="http://schemas.microsoft.com/office/drawing/2014/main" id="{1E5C9D35-EDFD-4C53-A0EE-BDE71C0D29D2}"/>
                </a:ext>
              </a:extLst>
            </p:cNvPr>
            <p:cNvSpPr txBox="1"/>
            <p:nvPr/>
          </p:nvSpPr>
          <p:spPr>
            <a:xfrm>
              <a:off x="5454636" y="1911367"/>
              <a:ext cx="1964689" cy="523220"/>
            </a:xfrm>
            <a:prstGeom prst="rect">
              <a:avLst/>
            </a:prstGeom>
            <a:noFill/>
          </p:spPr>
          <p:txBody>
            <a:bodyPr wrap="square" rtlCol="0">
              <a:spAutoFit/>
            </a:bodyPr>
            <a:lstStyle/>
            <a:p>
              <a:pPr algn="ctr"/>
              <a:r>
                <a:rPr lang="zh-TW" altLang="en-US" sz="2800" b="1" dirty="0">
                  <a:solidFill>
                    <a:srgbClr val="405068"/>
                  </a:solidFill>
                  <a:latin typeface="Microsoft YaHei" panose="020B0503020204020204" pitchFamily="34" charset="-122"/>
                  <a:ea typeface="Microsoft YaHei" panose="020B0503020204020204" pitchFamily="34" charset="-122"/>
                  <a:cs typeface="Times New Roman" panose="02020603050405020304" pitchFamily="18" charset="0"/>
                </a:rPr>
                <a:t>精準研發</a:t>
              </a:r>
            </a:p>
          </p:txBody>
        </p:sp>
      </p:grpSp>
      <p:sp>
        <p:nvSpPr>
          <p:cNvPr id="554" name="文字方塊 553">
            <a:extLst>
              <a:ext uri="{FF2B5EF4-FFF2-40B4-BE49-F238E27FC236}">
                <a16:creationId xmlns:a16="http://schemas.microsoft.com/office/drawing/2014/main" id="{6D283805-E16C-4CA9-ADBF-5B51C700A86F}"/>
              </a:ext>
            </a:extLst>
          </p:cNvPr>
          <p:cNvSpPr txBox="1"/>
          <p:nvPr/>
        </p:nvSpPr>
        <p:spPr>
          <a:xfrm>
            <a:off x="1339529" y="3082746"/>
            <a:ext cx="810492" cy="369332"/>
          </a:xfrm>
          <a:prstGeom prst="rect">
            <a:avLst/>
          </a:prstGeom>
          <a:noFill/>
        </p:spPr>
        <p:txBody>
          <a:bodyPr wrap="square">
            <a:spAutoFit/>
          </a:bodyPr>
          <a:lstStyle/>
          <a:p>
            <a:pPr algn="ctr"/>
            <a:r>
              <a:rPr lang="zh-TW" altLang="en-US" b="1" dirty="0">
                <a:solidFill>
                  <a:srgbClr val="4F6E8A"/>
                </a:solidFill>
                <a:latin typeface="Microsoft YaHei" panose="020B0503020204020204" pitchFamily="34" charset="-122"/>
                <a:ea typeface="Microsoft YaHei" panose="020B0503020204020204" pitchFamily="34" charset="-122"/>
                <a:cs typeface="Times New Roman" panose="02020603050405020304" pitchFamily="18" charset="0"/>
              </a:rPr>
              <a:t>預算</a:t>
            </a:r>
            <a:endParaRPr lang="zh-TW" altLang="en-US" dirty="0">
              <a:solidFill>
                <a:srgbClr val="4F6E8A"/>
              </a:solidFill>
            </a:endParaRPr>
          </a:p>
        </p:txBody>
      </p:sp>
      <p:sp>
        <p:nvSpPr>
          <p:cNvPr id="555" name="文字方塊 554">
            <a:extLst>
              <a:ext uri="{FF2B5EF4-FFF2-40B4-BE49-F238E27FC236}">
                <a16:creationId xmlns:a16="http://schemas.microsoft.com/office/drawing/2014/main" id="{4FE49043-1512-424E-9376-DB6AFB6B6147}"/>
              </a:ext>
            </a:extLst>
          </p:cNvPr>
          <p:cNvSpPr txBox="1"/>
          <p:nvPr/>
        </p:nvSpPr>
        <p:spPr>
          <a:xfrm>
            <a:off x="733064" y="3445343"/>
            <a:ext cx="2023423" cy="307777"/>
          </a:xfrm>
          <a:prstGeom prst="rect">
            <a:avLst/>
          </a:prstGeom>
          <a:noFill/>
        </p:spPr>
        <p:txBody>
          <a:bodyPr wrap="square">
            <a:spAutoFit/>
          </a:bodyPr>
          <a:lstStyle/>
          <a:p>
            <a:pPr algn="ctr">
              <a:spcBef>
                <a:spcPts val="2400"/>
              </a:spcBef>
            </a:pPr>
            <a:r>
              <a:rPr lang="zh-TW" altLang="en-US" sz="1400" b="1" dirty="0">
                <a:solidFill>
                  <a:srgbClr val="0B2A43"/>
                </a:solidFill>
                <a:latin typeface="Microsoft JhengHei" panose="020B0604030504040204" pitchFamily="34" charset="-120"/>
                <a:ea typeface="Microsoft JhengHei" panose="020B0604030504040204" pitchFamily="34" charset="-120"/>
                <a:cs typeface="Times New Roman" panose="02020603050405020304" pitchFamily="18" charset="0"/>
              </a:rPr>
              <a:t>研發預算</a:t>
            </a:r>
            <a:endParaRPr lang="en-US" altLang="zh-TW" sz="1400" b="1" dirty="0">
              <a:solidFill>
                <a:srgbClr val="0B2A43"/>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566" name="文字方塊 565">
            <a:extLst>
              <a:ext uri="{FF2B5EF4-FFF2-40B4-BE49-F238E27FC236}">
                <a16:creationId xmlns:a16="http://schemas.microsoft.com/office/drawing/2014/main" id="{ABC0AD03-3251-420E-A5C0-F1955D7F831E}"/>
              </a:ext>
            </a:extLst>
          </p:cNvPr>
          <p:cNvSpPr txBox="1"/>
          <p:nvPr/>
        </p:nvSpPr>
        <p:spPr>
          <a:xfrm>
            <a:off x="1339529" y="4059003"/>
            <a:ext cx="810492" cy="369332"/>
          </a:xfrm>
          <a:prstGeom prst="rect">
            <a:avLst/>
          </a:prstGeom>
          <a:noFill/>
        </p:spPr>
        <p:txBody>
          <a:bodyPr wrap="square">
            <a:spAutoFit/>
          </a:bodyPr>
          <a:lstStyle/>
          <a:p>
            <a:pPr algn="ctr"/>
            <a:r>
              <a:rPr lang="zh-TW" altLang="en-US" b="1" dirty="0">
                <a:solidFill>
                  <a:srgbClr val="4F6E8A"/>
                </a:solidFill>
                <a:latin typeface="Microsoft YaHei" panose="020B0503020204020204" pitchFamily="34" charset="-122"/>
                <a:ea typeface="Microsoft YaHei" panose="020B0503020204020204" pitchFamily="34" charset="-122"/>
                <a:cs typeface="Times New Roman" panose="02020603050405020304" pitchFamily="18" charset="0"/>
              </a:rPr>
              <a:t>人才</a:t>
            </a:r>
            <a:endParaRPr lang="zh-TW" altLang="en-US" dirty="0">
              <a:solidFill>
                <a:srgbClr val="4F6E8A"/>
              </a:solidFill>
            </a:endParaRPr>
          </a:p>
        </p:txBody>
      </p:sp>
      <p:sp>
        <p:nvSpPr>
          <p:cNvPr id="567" name="文字方塊 566">
            <a:extLst>
              <a:ext uri="{FF2B5EF4-FFF2-40B4-BE49-F238E27FC236}">
                <a16:creationId xmlns:a16="http://schemas.microsoft.com/office/drawing/2014/main" id="{34364F88-DD8A-4E88-93E9-F8B37CE25A6D}"/>
              </a:ext>
            </a:extLst>
          </p:cNvPr>
          <p:cNvSpPr txBox="1"/>
          <p:nvPr/>
        </p:nvSpPr>
        <p:spPr>
          <a:xfrm>
            <a:off x="512370" y="4390927"/>
            <a:ext cx="2464810" cy="307777"/>
          </a:xfrm>
          <a:prstGeom prst="rect">
            <a:avLst/>
          </a:prstGeom>
          <a:noFill/>
        </p:spPr>
        <p:txBody>
          <a:bodyPr wrap="square">
            <a:spAutoFit/>
          </a:bodyPr>
          <a:lstStyle/>
          <a:p>
            <a:pPr algn="ctr">
              <a:spcBef>
                <a:spcPts val="2400"/>
              </a:spcBef>
            </a:pPr>
            <a:r>
              <a:rPr lang="zh-TW" altLang="en-US" sz="1400" b="1" dirty="0">
                <a:solidFill>
                  <a:srgbClr val="0B2A43"/>
                </a:solidFill>
                <a:latin typeface="Microsoft JhengHei" panose="020B0604030504040204" pitchFamily="34" charset="-120"/>
                <a:ea typeface="Microsoft JhengHei" panose="020B0604030504040204" pitchFamily="34" charset="-120"/>
                <a:cs typeface="Times New Roman" panose="02020603050405020304" pitchFamily="18" charset="0"/>
              </a:rPr>
              <a:t>育才、攬才、留才、用才</a:t>
            </a:r>
            <a:endParaRPr lang="en-US" altLang="zh-TW" sz="1400" b="1" dirty="0">
              <a:solidFill>
                <a:srgbClr val="0B2A43"/>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576" name="文字方塊 575">
            <a:extLst>
              <a:ext uri="{FF2B5EF4-FFF2-40B4-BE49-F238E27FC236}">
                <a16:creationId xmlns:a16="http://schemas.microsoft.com/office/drawing/2014/main" id="{C3D614F7-52F1-4749-A046-8BF4C5FE33C6}"/>
              </a:ext>
            </a:extLst>
          </p:cNvPr>
          <p:cNvSpPr txBox="1"/>
          <p:nvPr/>
        </p:nvSpPr>
        <p:spPr>
          <a:xfrm>
            <a:off x="1379441" y="5028582"/>
            <a:ext cx="730669" cy="369332"/>
          </a:xfrm>
          <a:prstGeom prst="rect">
            <a:avLst/>
          </a:prstGeom>
          <a:noFill/>
        </p:spPr>
        <p:txBody>
          <a:bodyPr wrap="square">
            <a:spAutoFit/>
          </a:bodyPr>
          <a:lstStyle/>
          <a:p>
            <a:pPr algn="ctr"/>
            <a:r>
              <a:rPr lang="zh-TW" altLang="en-US" b="1" dirty="0">
                <a:solidFill>
                  <a:srgbClr val="4F6E8A"/>
                </a:solidFill>
                <a:latin typeface="Microsoft YaHei" panose="020B0503020204020204" pitchFamily="34" charset="-122"/>
                <a:ea typeface="Microsoft YaHei" panose="020B0503020204020204" pitchFamily="34" charset="-122"/>
                <a:cs typeface="Times New Roman" panose="02020603050405020304" pitchFamily="18" charset="0"/>
              </a:rPr>
              <a:t>機制</a:t>
            </a:r>
            <a:endParaRPr lang="zh-TW" altLang="en-US" dirty="0">
              <a:solidFill>
                <a:srgbClr val="4F6E8A"/>
              </a:solidFill>
            </a:endParaRPr>
          </a:p>
        </p:txBody>
      </p:sp>
      <p:sp>
        <p:nvSpPr>
          <p:cNvPr id="577" name="文字方塊 576">
            <a:extLst>
              <a:ext uri="{FF2B5EF4-FFF2-40B4-BE49-F238E27FC236}">
                <a16:creationId xmlns:a16="http://schemas.microsoft.com/office/drawing/2014/main" id="{E894F9AA-E9B0-4159-8ADD-77B3C0D85CB6}"/>
              </a:ext>
            </a:extLst>
          </p:cNvPr>
          <p:cNvSpPr txBox="1"/>
          <p:nvPr/>
        </p:nvSpPr>
        <p:spPr>
          <a:xfrm>
            <a:off x="542424" y="5428691"/>
            <a:ext cx="2404702" cy="307777"/>
          </a:xfrm>
          <a:prstGeom prst="rect">
            <a:avLst/>
          </a:prstGeom>
          <a:noFill/>
        </p:spPr>
        <p:txBody>
          <a:bodyPr wrap="square">
            <a:spAutoFit/>
          </a:bodyPr>
          <a:lstStyle/>
          <a:p>
            <a:pPr algn="ctr">
              <a:spcBef>
                <a:spcPts val="2400"/>
              </a:spcBef>
            </a:pPr>
            <a:r>
              <a:rPr lang="zh-TW" altLang="en-US" sz="1400" b="1" dirty="0">
                <a:solidFill>
                  <a:srgbClr val="0B2A43"/>
                </a:solidFill>
                <a:latin typeface="Microsoft JhengHei" panose="020B0604030504040204" pitchFamily="34" charset="-120"/>
                <a:ea typeface="Microsoft JhengHei" panose="020B0604030504040204" pitchFamily="34" charset="-120"/>
                <a:cs typeface="Times New Roman" panose="02020603050405020304" pitchFamily="18" charset="0"/>
              </a:rPr>
              <a:t>產學合作、國際合作</a:t>
            </a:r>
            <a:endParaRPr lang="en-US" altLang="zh-TW" sz="1400" b="1" dirty="0">
              <a:solidFill>
                <a:srgbClr val="0B2A43"/>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6904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2</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精準研發生態系思維</a:t>
            </a:r>
            <a:endParaRPr kumimoji="1" lang="zh-TW" altLang="en-US" sz="1400" b="1" dirty="0">
              <a:solidFill>
                <a:srgbClr val="0B2A43"/>
              </a:solidFill>
              <a:latin typeface="思源黑體 TW" panose="020B0500000000000000" pitchFamily="34" charset="-120"/>
              <a:ea typeface="思源黑體 TW" panose="020B0500000000000000" pitchFamily="34" charset="-120"/>
            </a:endParaRP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學術卓越</a:t>
            </a:r>
          </a:p>
        </p:txBody>
      </p:sp>
      <p:sp>
        <p:nvSpPr>
          <p:cNvPr id="30" name="Rectangle 46">
            <a:extLst>
              <a:ext uri="{FF2B5EF4-FFF2-40B4-BE49-F238E27FC236}">
                <a16:creationId xmlns:a16="http://schemas.microsoft.com/office/drawing/2014/main" id="{0341112F-AC01-B8DA-733E-D2DDD3FB0496}"/>
              </a:ext>
            </a:extLst>
          </p:cNvPr>
          <p:cNvSpPr>
            <a:spLocks noChangeArrowheads="1"/>
          </p:cNvSpPr>
          <p:nvPr/>
        </p:nvSpPr>
        <p:spPr bwMode="auto">
          <a:xfrm>
            <a:off x="1211416" y="2034515"/>
            <a:ext cx="2987009" cy="4372791"/>
          </a:xfrm>
          <a:prstGeom prst="roundRect">
            <a:avLst>
              <a:gd name="adj" fmla="val 10679"/>
            </a:avLst>
          </a:prstGeom>
          <a:noFill/>
          <a:ln w="25400">
            <a:solidFill>
              <a:srgbClr val="5C7396"/>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46">
            <a:extLst>
              <a:ext uri="{FF2B5EF4-FFF2-40B4-BE49-F238E27FC236}">
                <a16:creationId xmlns:a16="http://schemas.microsoft.com/office/drawing/2014/main" id="{7B653A87-526D-FB08-134F-C7DBABBD394E}"/>
              </a:ext>
            </a:extLst>
          </p:cNvPr>
          <p:cNvSpPr>
            <a:spLocks noChangeArrowheads="1"/>
          </p:cNvSpPr>
          <p:nvPr/>
        </p:nvSpPr>
        <p:spPr bwMode="auto">
          <a:xfrm>
            <a:off x="4707536" y="2034515"/>
            <a:ext cx="2987009" cy="4372791"/>
          </a:xfrm>
          <a:prstGeom prst="roundRect">
            <a:avLst>
              <a:gd name="adj" fmla="val 10679"/>
            </a:avLst>
          </a:prstGeom>
          <a:noFill/>
          <a:ln w="25400">
            <a:solidFill>
              <a:srgbClr val="5C7396"/>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46">
            <a:extLst>
              <a:ext uri="{FF2B5EF4-FFF2-40B4-BE49-F238E27FC236}">
                <a16:creationId xmlns:a16="http://schemas.microsoft.com/office/drawing/2014/main" id="{77EBBC0B-A19C-F076-D0E7-E75EDF8DA0EE}"/>
              </a:ext>
            </a:extLst>
          </p:cNvPr>
          <p:cNvSpPr>
            <a:spLocks noChangeArrowheads="1"/>
          </p:cNvSpPr>
          <p:nvPr/>
        </p:nvSpPr>
        <p:spPr bwMode="auto">
          <a:xfrm>
            <a:off x="8203656" y="2034515"/>
            <a:ext cx="2987009" cy="4372791"/>
          </a:xfrm>
          <a:prstGeom prst="roundRect">
            <a:avLst>
              <a:gd name="adj" fmla="val 10679"/>
            </a:avLst>
          </a:prstGeom>
          <a:noFill/>
          <a:ln w="25400">
            <a:solidFill>
              <a:srgbClr val="5C7396"/>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矩形 3">
            <a:extLst>
              <a:ext uri="{FF2B5EF4-FFF2-40B4-BE49-F238E27FC236}">
                <a16:creationId xmlns:a16="http://schemas.microsoft.com/office/drawing/2014/main" id="{A1A963F1-AE7C-050E-9E03-C7A9AEC1FA42}"/>
              </a:ext>
            </a:extLst>
          </p:cNvPr>
          <p:cNvSpPr/>
          <p:nvPr/>
        </p:nvSpPr>
        <p:spPr>
          <a:xfrm>
            <a:off x="1507835" y="3198899"/>
            <a:ext cx="2347582" cy="830997"/>
          </a:xfrm>
          <a:prstGeom prst="rect">
            <a:avLst/>
          </a:prstGeom>
        </p:spPr>
        <p:txBody>
          <a:bodyPr wrap="square">
            <a:spAutoFit/>
          </a:bodyPr>
          <a:lstStyle/>
          <a:p>
            <a:pPr marL="0" lvl="1" algn="ctr" hangingPunct="0"/>
            <a:r>
              <a:rPr lang="zh-TW" altLang="en-US"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rPr>
              <a:t>提升研究影響力及研究聲譽</a:t>
            </a:r>
            <a:endParaRPr lang="en-US" altLang="zh-TW" sz="2400"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6" name="矩形 35">
            <a:extLst>
              <a:ext uri="{FF2B5EF4-FFF2-40B4-BE49-F238E27FC236}">
                <a16:creationId xmlns:a16="http://schemas.microsoft.com/office/drawing/2014/main" id="{78396FA8-05C0-0CED-5053-C4ED0C11A1F5}"/>
              </a:ext>
            </a:extLst>
          </p:cNvPr>
          <p:cNvSpPr/>
          <p:nvPr/>
        </p:nvSpPr>
        <p:spPr>
          <a:xfrm>
            <a:off x="5027249" y="3198898"/>
            <a:ext cx="2347582" cy="830997"/>
          </a:xfrm>
          <a:prstGeom prst="rect">
            <a:avLst/>
          </a:prstGeom>
        </p:spPr>
        <p:txBody>
          <a:bodyPr wrap="square">
            <a:spAutoFit/>
          </a:bodyPr>
          <a:lstStyle/>
          <a:p>
            <a:pPr marL="0" lvl="1" algn="ctr" hangingPunct="0"/>
            <a:r>
              <a:rPr lang="zh-TW" altLang="en-US"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rPr>
              <a:t>邁向國際化及強化國際合作</a:t>
            </a:r>
            <a:endParaRPr lang="en-US" altLang="zh-TW" sz="2400"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7" name="矩形 36">
            <a:extLst>
              <a:ext uri="{FF2B5EF4-FFF2-40B4-BE49-F238E27FC236}">
                <a16:creationId xmlns:a16="http://schemas.microsoft.com/office/drawing/2014/main" id="{0131BAB3-E03D-A85B-E3BC-0A078C7EF92C}"/>
              </a:ext>
            </a:extLst>
          </p:cNvPr>
          <p:cNvSpPr/>
          <p:nvPr/>
        </p:nvSpPr>
        <p:spPr>
          <a:xfrm>
            <a:off x="8523369" y="3198897"/>
            <a:ext cx="2347582" cy="830997"/>
          </a:xfrm>
          <a:prstGeom prst="rect">
            <a:avLst/>
          </a:prstGeom>
        </p:spPr>
        <p:txBody>
          <a:bodyPr wrap="square">
            <a:spAutoFit/>
          </a:bodyPr>
          <a:lstStyle/>
          <a:p>
            <a:pPr marL="0" lvl="1" algn="ctr" hangingPunct="0"/>
            <a:r>
              <a:rPr lang="zh-TW" altLang="en-US"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rPr>
              <a:t>提升科技人才品質及素養</a:t>
            </a:r>
            <a:endParaRPr lang="en-US" altLang="zh-TW"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8" name="文字方塊 37">
            <a:extLst>
              <a:ext uri="{FF2B5EF4-FFF2-40B4-BE49-F238E27FC236}">
                <a16:creationId xmlns:a16="http://schemas.microsoft.com/office/drawing/2014/main" id="{C77BC5D6-4765-A4A6-ED35-68F13ED357CF}"/>
              </a:ext>
            </a:extLst>
          </p:cNvPr>
          <p:cNvSpPr txBox="1"/>
          <p:nvPr/>
        </p:nvSpPr>
        <p:spPr>
          <a:xfrm>
            <a:off x="1507835" y="4454880"/>
            <a:ext cx="2254268" cy="923330"/>
          </a:xfrm>
          <a:prstGeom prst="rect">
            <a:avLst/>
          </a:prstGeom>
          <a:noFill/>
        </p:spPr>
        <p:txBody>
          <a:bodyPr wrap="square">
            <a:spAutoFit/>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以學術研究影響力提升國際地位，並深化科技外交</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9" name="文字方塊 38">
            <a:extLst>
              <a:ext uri="{FF2B5EF4-FFF2-40B4-BE49-F238E27FC236}">
                <a16:creationId xmlns:a16="http://schemas.microsoft.com/office/drawing/2014/main" id="{271BED4B-D9BC-2EE9-A6A9-A1301D06EC80}"/>
              </a:ext>
            </a:extLst>
          </p:cNvPr>
          <p:cNvSpPr txBox="1"/>
          <p:nvPr/>
        </p:nvSpPr>
        <p:spPr>
          <a:xfrm>
            <a:off x="5027249" y="4454880"/>
            <a:ext cx="2599880" cy="923330"/>
          </a:xfrm>
          <a:prstGeom prst="rect">
            <a:avLst/>
          </a:prstGeom>
          <a:noFill/>
        </p:spPr>
        <p:txBody>
          <a:bodyPr wrap="square">
            <a:spAutoFit/>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推動國際合作以利共同開創新知識，並提升我國學術地位</a:t>
            </a:r>
          </a:p>
        </p:txBody>
      </p:sp>
      <p:sp>
        <p:nvSpPr>
          <p:cNvPr id="40" name="文字方塊 39">
            <a:extLst>
              <a:ext uri="{FF2B5EF4-FFF2-40B4-BE49-F238E27FC236}">
                <a16:creationId xmlns:a16="http://schemas.microsoft.com/office/drawing/2014/main" id="{9FEADC41-B659-F8F5-BD16-2F1DCCC11800}"/>
              </a:ext>
            </a:extLst>
          </p:cNvPr>
          <p:cNvSpPr txBox="1"/>
          <p:nvPr/>
        </p:nvSpPr>
        <p:spPr>
          <a:xfrm>
            <a:off x="8720280" y="4454880"/>
            <a:ext cx="2150671" cy="923330"/>
          </a:xfrm>
          <a:prstGeom prst="rect">
            <a:avLst/>
          </a:prstGeom>
          <a:noFill/>
        </p:spPr>
        <p:txBody>
          <a:bodyPr wrap="square">
            <a:spAutoFit/>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培育頂尖研究人才，鼓勵追求知識卓越與貢獻社經發展</a:t>
            </a:r>
          </a:p>
        </p:txBody>
      </p:sp>
    </p:spTree>
    <p:extLst>
      <p:ext uri="{BB962C8B-B14F-4D97-AF65-F5344CB8AC3E}">
        <p14:creationId xmlns:p14="http://schemas.microsoft.com/office/powerpoint/2010/main" val="246183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2</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精準研發生態系思維</a:t>
            </a:r>
            <a:endParaRPr kumimoji="1" lang="zh-TW" altLang="en-US" sz="1400" b="1" dirty="0">
              <a:solidFill>
                <a:srgbClr val="0B2A43"/>
              </a:solidFill>
              <a:latin typeface="思源黑體 TW" panose="020B0500000000000000" pitchFamily="34" charset="-120"/>
              <a:ea typeface="思源黑體 TW" panose="020B0500000000000000" pitchFamily="34" charset="-120"/>
            </a:endParaRP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產業競爭力</a:t>
            </a:r>
          </a:p>
        </p:txBody>
      </p:sp>
      <p:sp>
        <p:nvSpPr>
          <p:cNvPr id="33" name="Rectangle 46">
            <a:extLst>
              <a:ext uri="{FF2B5EF4-FFF2-40B4-BE49-F238E27FC236}">
                <a16:creationId xmlns:a16="http://schemas.microsoft.com/office/drawing/2014/main" id="{CA8CDA20-946C-FB82-B3CD-E8D3E959421A}"/>
              </a:ext>
            </a:extLst>
          </p:cNvPr>
          <p:cNvSpPr>
            <a:spLocks noChangeArrowheads="1"/>
          </p:cNvSpPr>
          <p:nvPr/>
        </p:nvSpPr>
        <p:spPr bwMode="auto">
          <a:xfrm>
            <a:off x="1211416" y="2034515"/>
            <a:ext cx="2987009" cy="4372791"/>
          </a:xfrm>
          <a:prstGeom prst="roundRect">
            <a:avLst>
              <a:gd name="adj" fmla="val 10679"/>
            </a:avLst>
          </a:prstGeom>
          <a:noFill/>
          <a:ln w="25400">
            <a:solidFill>
              <a:srgbClr val="5C7396"/>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46">
            <a:extLst>
              <a:ext uri="{FF2B5EF4-FFF2-40B4-BE49-F238E27FC236}">
                <a16:creationId xmlns:a16="http://schemas.microsoft.com/office/drawing/2014/main" id="{2CB21DFD-010D-3DFF-7C03-64188C458334}"/>
              </a:ext>
            </a:extLst>
          </p:cNvPr>
          <p:cNvSpPr>
            <a:spLocks noChangeArrowheads="1"/>
          </p:cNvSpPr>
          <p:nvPr/>
        </p:nvSpPr>
        <p:spPr bwMode="auto">
          <a:xfrm>
            <a:off x="4707536" y="2034515"/>
            <a:ext cx="2987009" cy="4372791"/>
          </a:xfrm>
          <a:prstGeom prst="roundRect">
            <a:avLst>
              <a:gd name="adj" fmla="val 10679"/>
            </a:avLst>
          </a:prstGeom>
          <a:noFill/>
          <a:ln w="25400">
            <a:solidFill>
              <a:srgbClr val="5C7396"/>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5" name="Rectangle 46">
            <a:extLst>
              <a:ext uri="{FF2B5EF4-FFF2-40B4-BE49-F238E27FC236}">
                <a16:creationId xmlns:a16="http://schemas.microsoft.com/office/drawing/2014/main" id="{53361410-9BF2-79A7-192F-381CACEF6679}"/>
              </a:ext>
            </a:extLst>
          </p:cNvPr>
          <p:cNvSpPr>
            <a:spLocks noChangeArrowheads="1"/>
          </p:cNvSpPr>
          <p:nvPr/>
        </p:nvSpPr>
        <p:spPr bwMode="auto">
          <a:xfrm>
            <a:off x="8203656" y="2034515"/>
            <a:ext cx="2987009" cy="4372791"/>
          </a:xfrm>
          <a:prstGeom prst="roundRect">
            <a:avLst>
              <a:gd name="adj" fmla="val 10679"/>
            </a:avLst>
          </a:prstGeom>
          <a:noFill/>
          <a:ln w="25400">
            <a:solidFill>
              <a:srgbClr val="5C7396"/>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6" name="矩形 35">
            <a:extLst>
              <a:ext uri="{FF2B5EF4-FFF2-40B4-BE49-F238E27FC236}">
                <a16:creationId xmlns:a16="http://schemas.microsoft.com/office/drawing/2014/main" id="{3BD4A19F-7B83-65A9-2F57-F8FB6DF33005}"/>
              </a:ext>
            </a:extLst>
          </p:cNvPr>
          <p:cNvSpPr/>
          <p:nvPr/>
        </p:nvSpPr>
        <p:spPr>
          <a:xfrm>
            <a:off x="1359625" y="3240412"/>
            <a:ext cx="2690590" cy="461665"/>
          </a:xfrm>
          <a:prstGeom prst="rect">
            <a:avLst/>
          </a:prstGeom>
        </p:spPr>
        <p:txBody>
          <a:bodyPr wrap="square">
            <a:spAutoFit/>
          </a:bodyPr>
          <a:lstStyle/>
          <a:p>
            <a:pPr marL="0" lvl="1" algn="ctr" hangingPunct="0"/>
            <a:r>
              <a:rPr lang="zh-TW" altLang="en-US"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rPr>
              <a:t>引導企業創新活動</a:t>
            </a:r>
          </a:p>
        </p:txBody>
      </p:sp>
      <p:sp>
        <p:nvSpPr>
          <p:cNvPr id="37" name="矩形 36">
            <a:extLst>
              <a:ext uri="{FF2B5EF4-FFF2-40B4-BE49-F238E27FC236}">
                <a16:creationId xmlns:a16="http://schemas.microsoft.com/office/drawing/2014/main" id="{26976CE9-7291-5B43-DDA4-1ED28B1E4878}"/>
              </a:ext>
            </a:extLst>
          </p:cNvPr>
          <p:cNvSpPr/>
          <p:nvPr/>
        </p:nvSpPr>
        <p:spPr>
          <a:xfrm>
            <a:off x="5027249" y="3240412"/>
            <a:ext cx="2347582" cy="461665"/>
          </a:xfrm>
          <a:prstGeom prst="rect">
            <a:avLst/>
          </a:prstGeom>
        </p:spPr>
        <p:txBody>
          <a:bodyPr wrap="square">
            <a:spAutoFit/>
          </a:bodyPr>
          <a:lstStyle/>
          <a:p>
            <a:pPr marL="0" lvl="1" algn="ctr" hangingPunct="0"/>
            <a:r>
              <a:rPr lang="zh-TW" altLang="en-US"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rPr>
              <a:t>促進產業成長</a:t>
            </a:r>
            <a:endParaRPr lang="en-US" altLang="zh-TW" sz="2400"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8" name="矩形 37">
            <a:extLst>
              <a:ext uri="{FF2B5EF4-FFF2-40B4-BE49-F238E27FC236}">
                <a16:creationId xmlns:a16="http://schemas.microsoft.com/office/drawing/2014/main" id="{37AF4C7E-B4C7-6300-DDE1-695FADEADAC9}"/>
              </a:ext>
            </a:extLst>
          </p:cNvPr>
          <p:cNvSpPr/>
          <p:nvPr/>
        </p:nvSpPr>
        <p:spPr>
          <a:xfrm>
            <a:off x="8523369" y="3055746"/>
            <a:ext cx="2347582" cy="830997"/>
          </a:xfrm>
          <a:prstGeom prst="rect">
            <a:avLst/>
          </a:prstGeom>
        </p:spPr>
        <p:txBody>
          <a:bodyPr wrap="square">
            <a:spAutoFit/>
          </a:bodyPr>
          <a:lstStyle/>
          <a:p>
            <a:pPr marL="0" lvl="1" algn="ctr" hangingPunct="0"/>
            <a:r>
              <a:rPr lang="zh-TW" altLang="en-US"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rPr>
              <a:t>提升產業領導地位與競爭力</a:t>
            </a:r>
            <a:endParaRPr lang="en-US" altLang="zh-TW"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id="{E5BAF058-CCC6-06B9-DDD6-3A5CF1FA4C30}"/>
              </a:ext>
            </a:extLst>
          </p:cNvPr>
          <p:cNvSpPr/>
          <p:nvPr/>
        </p:nvSpPr>
        <p:spPr>
          <a:xfrm>
            <a:off x="1424941" y="4213315"/>
            <a:ext cx="2530134" cy="923330"/>
          </a:xfrm>
          <a:prstGeom prst="rect">
            <a:avLst/>
          </a:prstGeom>
        </p:spPr>
        <p:txBody>
          <a:bodyPr wrap="square">
            <a:spAutoFit/>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引導企業投入技術研發與創新，提升技術水準與服務品質</a:t>
            </a:r>
            <a:endParaRPr lang="zh-TW" altLang="en-US" dirty="0"/>
          </a:p>
        </p:txBody>
      </p:sp>
      <p:sp>
        <p:nvSpPr>
          <p:cNvPr id="4" name="矩形 3">
            <a:extLst>
              <a:ext uri="{FF2B5EF4-FFF2-40B4-BE49-F238E27FC236}">
                <a16:creationId xmlns:a16="http://schemas.microsoft.com/office/drawing/2014/main" id="{DCE0C194-0190-51DF-5F9E-432336164AC0}"/>
              </a:ext>
            </a:extLst>
          </p:cNvPr>
          <p:cNvSpPr/>
          <p:nvPr/>
        </p:nvSpPr>
        <p:spPr>
          <a:xfrm>
            <a:off x="4907836" y="4220909"/>
            <a:ext cx="2691957" cy="1200329"/>
          </a:xfrm>
          <a:prstGeom prst="rect">
            <a:avLst/>
          </a:prstGeom>
        </p:spPr>
        <p:txBody>
          <a:bodyPr wrap="square">
            <a:spAutoFit/>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以</a:t>
            </a:r>
            <a:r>
              <a:rPr lang="zh-TW" altLang="zh-TW" dirty="0">
                <a:latin typeface="Times New Roman" panose="02020603050405020304" pitchFamily="18" charset="0"/>
                <a:ea typeface="微軟正黑體" panose="020B0604030504040204" pitchFamily="34" charset="-120"/>
                <a:cs typeface="Times New Roman" panose="02020603050405020304" pitchFamily="18" charset="0"/>
              </a:rPr>
              <a:t>合作研究、技術移轉等方式</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，促進技術擴散與落實產業應用</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p>
        </p:txBody>
      </p:sp>
      <p:sp>
        <p:nvSpPr>
          <p:cNvPr id="39" name="矩形 38">
            <a:extLst>
              <a:ext uri="{FF2B5EF4-FFF2-40B4-BE49-F238E27FC236}">
                <a16:creationId xmlns:a16="http://schemas.microsoft.com/office/drawing/2014/main" id="{89E75425-E4CE-1EAC-0CA6-77158DB57320}"/>
              </a:ext>
            </a:extLst>
          </p:cNvPr>
          <p:cNvSpPr/>
          <p:nvPr/>
        </p:nvSpPr>
        <p:spPr>
          <a:xfrm>
            <a:off x="8441377" y="4220909"/>
            <a:ext cx="2588194"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透過國際技術合作與引進、專利授權等提升產業領導地位</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341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2</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精準研發生態系思維</a:t>
            </a:r>
            <a:endParaRPr kumimoji="1" lang="zh-TW" altLang="en-US" sz="1400" b="1" dirty="0">
              <a:solidFill>
                <a:srgbClr val="0B2A43"/>
              </a:solidFill>
              <a:latin typeface="思源黑體 TW" panose="020B0500000000000000" pitchFamily="34" charset="-120"/>
              <a:ea typeface="思源黑體 TW" panose="020B0500000000000000" pitchFamily="34" charset="-120"/>
            </a:endParaRP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社會福祉</a:t>
            </a:r>
          </a:p>
        </p:txBody>
      </p:sp>
      <p:sp>
        <p:nvSpPr>
          <p:cNvPr id="31" name="Rectangle 46">
            <a:extLst>
              <a:ext uri="{FF2B5EF4-FFF2-40B4-BE49-F238E27FC236}">
                <a16:creationId xmlns:a16="http://schemas.microsoft.com/office/drawing/2014/main" id="{2BABEC62-7CE7-6A2F-91A3-68D1A6A65281}"/>
              </a:ext>
            </a:extLst>
          </p:cNvPr>
          <p:cNvSpPr>
            <a:spLocks noChangeArrowheads="1"/>
          </p:cNvSpPr>
          <p:nvPr/>
        </p:nvSpPr>
        <p:spPr bwMode="auto">
          <a:xfrm>
            <a:off x="1211416" y="2034515"/>
            <a:ext cx="2987009" cy="4372791"/>
          </a:xfrm>
          <a:prstGeom prst="roundRect">
            <a:avLst>
              <a:gd name="adj" fmla="val 10679"/>
            </a:avLst>
          </a:prstGeom>
          <a:noFill/>
          <a:ln w="25400">
            <a:solidFill>
              <a:srgbClr val="5C7396"/>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2" name="Rectangle 46">
            <a:extLst>
              <a:ext uri="{FF2B5EF4-FFF2-40B4-BE49-F238E27FC236}">
                <a16:creationId xmlns:a16="http://schemas.microsoft.com/office/drawing/2014/main" id="{C4614F93-3B73-7101-BEFD-4CDA7EED0F59}"/>
              </a:ext>
            </a:extLst>
          </p:cNvPr>
          <p:cNvSpPr>
            <a:spLocks noChangeArrowheads="1"/>
          </p:cNvSpPr>
          <p:nvPr/>
        </p:nvSpPr>
        <p:spPr bwMode="auto">
          <a:xfrm>
            <a:off x="4707536" y="2034515"/>
            <a:ext cx="2987009" cy="4372791"/>
          </a:xfrm>
          <a:prstGeom prst="roundRect">
            <a:avLst>
              <a:gd name="adj" fmla="val 10679"/>
            </a:avLst>
          </a:prstGeom>
          <a:noFill/>
          <a:ln w="25400">
            <a:solidFill>
              <a:srgbClr val="5C7396"/>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46">
            <a:extLst>
              <a:ext uri="{FF2B5EF4-FFF2-40B4-BE49-F238E27FC236}">
                <a16:creationId xmlns:a16="http://schemas.microsoft.com/office/drawing/2014/main" id="{7D54AC04-7EB3-81C8-27F5-BDFD534B8612}"/>
              </a:ext>
            </a:extLst>
          </p:cNvPr>
          <p:cNvSpPr>
            <a:spLocks noChangeArrowheads="1"/>
          </p:cNvSpPr>
          <p:nvPr/>
        </p:nvSpPr>
        <p:spPr bwMode="auto">
          <a:xfrm>
            <a:off x="8203656" y="2034515"/>
            <a:ext cx="2987009" cy="4372791"/>
          </a:xfrm>
          <a:prstGeom prst="roundRect">
            <a:avLst>
              <a:gd name="adj" fmla="val 10679"/>
            </a:avLst>
          </a:prstGeom>
          <a:noFill/>
          <a:ln w="25400">
            <a:solidFill>
              <a:srgbClr val="5C7396"/>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矩形 33">
            <a:extLst>
              <a:ext uri="{FF2B5EF4-FFF2-40B4-BE49-F238E27FC236}">
                <a16:creationId xmlns:a16="http://schemas.microsoft.com/office/drawing/2014/main" id="{25C95FFC-BE73-B21A-2E72-51DE42EC8B5D}"/>
              </a:ext>
            </a:extLst>
          </p:cNvPr>
          <p:cNvSpPr/>
          <p:nvPr/>
        </p:nvSpPr>
        <p:spPr>
          <a:xfrm>
            <a:off x="1359625" y="3440144"/>
            <a:ext cx="2690590" cy="830997"/>
          </a:xfrm>
          <a:prstGeom prst="rect">
            <a:avLst/>
          </a:prstGeom>
        </p:spPr>
        <p:txBody>
          <a:bodyPr wrap="square">
            <a:spAutoFit/>
          </a:bodyPr>
          <a:lstStyle/>
          <a:p>
            <a:pPr marL="0" lvl="1" algn="ctr" hangingPunct="0"/>
            <a:r>
              <a:rPr lang="zh-TW" altLang="en-US"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rPr>
              <a:t>提升健康、人口結構變遷與福祉</a:t>
            </a:r>
          </a:p>
        </p:txBody>
      </p:sp>
      <p:sp>
        <p:nvSpPr>
          <p:cNvPr id="35" name="矩形 34">
            <a:extLst>
              <a:ext uri="{FF2B5EF4-FFF2-40B4-BE49-F238E27FC236}">
                <a16:creationId xmlns:a16="http://schemas.microsoft.com/office/drawing/2014/main" id="{CC97E75A-C4EB-251A-9E62-A188DA49C686}"/>
              </a:ext>
            </a:extLst>
          </p:cNvPr>
          <p:cNvSpPr/>
          <p:nvPr/>
        </p:nvSpPr>
        <p:spPr>
          <a:xfrm>
            <a:off x="4867392" y="3440145"/>
            <a:ext cx="2667296" cy="461665"/>
          </a:xfrm>
          <a:prstGeom prst="rect">
            <a:avLst/>
          </a:prstGeom>
        </p:spPr>
        <p:txBody>
          <a:bodyPr wrap="square">
            <a:spAutoFit/>
          </a:bodyPr>
          <a:lstStyle/>
          <a:p>
            <a:pPr marL="0" lvl="1" algn="ctr" hangingPunct="0"/>
            <a:r>
              <a:rPr lang="zh-TW" altLang="en-US"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rPr>
              <a:t>環境永續</a:t>
            </a:r>
            <a:endParaRPr lang="en-US" altLang="zh-TW"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6" name="矩形 35">
            <a:extLst>
              <a:ext uri="{FF2B5EF4-FFF2-40B4-BE49-F238E27FC236}">
                <a16:creationId xmlns:a16="http://schemas.microsoft.com/office/drawing/2014/main" id="{D36EEA3F-A744-3409-191B-352CB93E0DA4}"/>
              </a:ext>
            </a:extLst>
          </p:cNvPr>
          <p:cNvSpPr/>
          <p:nvPr/>
        </p:nvSpPr>
        <p:spPr>
          <a:xfrm>
            <a:off x="8523369" y="3440145"/>
            <a:ext cx="2347582" cy="461665"/>
          </a:xfrm>
          <a:prstGeom prst="rect">
            <a:avLst/>
          </a:prstGeom>
        </p:spPr>
        <p:txBody>
          <a:bodyPr wrap="square">
            <a:spAutoFit/>
          </a:bodyPr>
          <a:lstStyle/>
          <a:p>
            <a:pPr marL="0" lvl="1" algn="ctr" hangingPunct="0"/>
            <a:r>
              <a:rPr lang="zh-TW" altLang="en-US" sz="2400" b="1" dirty="0">
                <a:solidFill>
                  <a:srgbClr val="42C3CD"/>
                </a:solidFill>
                <a:latin typeface="Microsoft YaHei" panose="020B0503020204020204" pitchFamily="34" charset="-122"/>
                <a:ea typeface="Microsoft YaHei" panose="020B0503020204020204" pitchFamily="34" charset="-122"/>
                <a:cs typeface="Times New Roman" panose="02020603050405020304" pitchFamily="18" charset="0"/>
              </a:rPr>
              <a:t>包容社會</a:t>
            </a:r>
          </a:p>
        </p:txBody>
      </p:sp>
      <p:sp>
        <p:nvSpPr>
          <p:cNvPr id="3" name="矩形 2">
            <a:extLst>
              <a:ext uri="{FF2B5EF4-FFF2-40B4-BE49-F238E27FC236}">
                <a16:creationId xmlns:a16="http://schemas.microsoft.com/office/drawing/2014/main" id="{729CD304-8170-2BCF-764E-6E8656F5B6EC}"/>
              </a:ext>
            </a:extLst>
          </p:cNvPr>
          <p:cNvSpPr/>
          <p:nvPr/>
        </p:nvSpPr>
        <p:spPr>
          <a:xfrm>
            <a:off x="4934808" y="4533073"/>
            <a:ext cx="2599880"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利用科技發展，強化能資源持續使用性，降低環境衝擊</a:t>
            </a:r>
            <a:endParaRPr lang="zh-TW" altLang="en-US" dirty="0"/>
          </a:p>
        </p:txBody>
      </p:sp>
      <p:sp>
        <p:nvSpPr>
          <p:cNvPr id="40" name="矩形 39">
            <a:extLst>
              <a:ext uri="{FF2B5EF4-FFF2-40B4-BE49-F238E27FC236}">
                <a16:creationId xmlns:a16="http://schemas.microsoft.com/office/drawing/2014/main" id="{639D1D54-01AB-580A-B8BA-A52989C69355}"/>
              </a:ext>
            </a:extLst>
          </p:cNvPr>
          <p:cNvSpPr/>
          <p:nvPr/>
        </p:nvSpPr>
        <p:spPr>
          <a:xfrm>
            <a:off x="1585930" y="4529802"/>
            <a:ext cx="2327702"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發展各類科技及策略規劃，增進人民健康安全</a:t>
            </a:r>
            <a:endParaRPr lang="zh-TW" altLang="en-US" dirty="0"/>
          </a:p>
        </p:txBody>
      </p:sp>
      <p:sp>
        <p:nvSpPr>
          <p:cNvPr id="43" name="矩形 42">
            <a:extLst>
              <a:ext uri="{FF2B5EF4-FFF2-40B4-BE49-F238E27FC236}">
                <a16:creationId xmlns:a16="http://schemas.microsoft.com/office/drawing/2014/main" id="{36A2AE56-A4C9-F7E7-7722-26FB45FD8106}"/>
              </a:ext>
            </a:extLst>
          </p:cNvPr>
          <p:cNvSpPr/>
          <p:nvPr/>
        </p:nvSpPr>
        <p:spPr>
          <a:xfrm>
            <a:off x="8465906" y="4533073"/>
            <a:ext cx="2599880" cy="646331"/>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推動創新、關懷與安全的社會</a:t>
            </a:r>
            <a:endParaRPr lang="zh-TW" altLang="en-US" dirty="0"/>
          </a:p>
        </p:txBody>
      </p:sp>
    </p:spTree>
    <p:extLst>
      <p:ext uri="{BB962C8B-B14F-4D97-AF65-F5344CB8AC3E}">
        <p14:creationId xmlns:p14="http://schemas.microsoft.com/office/powerpoint/2010/main" val="272893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12814" y="1189140"/>
            <a:ext cx="6012054" cy="5668860"/>
          </a:xfrm>
          <a:custGeom>
            <a:avLst/>
            <a:gdLst/>
            <a:ahLst/>
            <a:cxnLst/>
            <a:rect l="l" t="t" r="r" b="b"/>
            <a:pathLst>
              <a:path w="5392420" h="5024755">
                <a:moveTo>
                  <a:pt x="5391911" y="0"/>
                </a:moveTo>
                <a:lnTo>
                  <a:pt x="0" y="0"/>
                </a:lnTo>
                <a:lnTo>
                  <a:pt x="0" y="5024628"/>
                </a:lnTo>
                <a:lnTo>
                  <a:pt x="5391911" y="5024628"/>
                </a:lnTo>
                <a:lnTo>
                  <a:pt x="5391911" y="0"/>
                </a:lnTo>
                <a:close/>
              </a:path>
            </a:pathLst>
          </a:custGeom>
          <a:solidFill>
            <a:srgbClr val="F1F1F1"/>
          </a:solidFill>
        </p:spPr>
        <p:txBody>
          <a:bodyPr wrap="square" lIns="0" tIns="0" rIns="0" bIns="0" rtlCol="0"/>
          <a:lstStyle/>
          <a:p>
            <a:endParaRPr/>
          </a:p>
        </p:txBody>
      </p:sp>
      <p:sp>
        <p:nvSpPr>
          <p:cNvPr id="62" name="矩形: 圓角 61">
            <a:extLst>
              <a:ext uri="{FF2B5EF4-FFF2-40B4-BE49-F238E27FC236}">
                <a16:creationId xmlns:a16="http://schemas.microsoft.com/office/drawing/2014/main" id="{32A81915-B3A7-41D8-A4B1-228B6D177B28}"/>
              </a:ext>
            </a:extLst>
          </p:cNvPr>
          <p:cNvSpPr/>
          <p:nvPr/>
        </p:nvSpPr>
        <p:spPr>
          <a:xfrm>
            <a:off x="6763892" y="2149349"/>
            <a:ext cx="2302287" cy="2091508"/>
          </a:xfrm>
          <a:prstGeom prst="roundRect">
            <a:avLst>
              <a:gd name="adj" fmla="val 10621"/>
            </a:avLst>
          </a:prstGeom>
          <a:solidFill>
            <a:srgbClr val="4F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圓角 62">
            <a:extLst>
              <a:ext uri="{FF2B5EF4-FFF2-40B4-BE49-F238E27FC236}">
                <a16:creationId xmlns:a16="http://schemas.microsoft.com/office/drawing/2014/main" id="{BA82F7BD-FA1E-4419-BA9A-87DF183E2C60}"/>
              </a:ext>
            </a:extLst>
          </p:cNvPr>
          <p:cNvSpPr/>
          <p:nvPr/>
        </p:nvSpPr>
        <p:spPr>
          <a:xfrm>
            <a:off x="9273306" y="2135503"/>
            <a:ext cx="2302287" cy="2091508"/>
          </a:xfrm>
          <a:prstGeom prst="roundRect">
            <a:avLst>
              <a:gd name="adj" fmla="val 10621"/>
            </a:avLst>
          </a:prstGeom>
          <a:solidFill>
            <a:srgbClr val="40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圓角 63">
            <a:extLst>
              <a:ext uri="{FF2B5EF4-FFF2-40B4-BE49-F238E27FC236}">
                <a16:creationId xmlns:a16="http://schemas.microsoft.com/office/drawing/2014/main" id="{F7EFB96F-1A29-4E58-9B7C-0AAD770AADC7}"/>
              </a:ext>
            </a:extLst>
          </p:cNvPr>
          <p:cNvSpPr/>
          <p:nvPr/>
        </p:nvSpPr>
        <p:spPr>
          <a:xfrm>
            <a:off x="6763891" y="4340210"/>
            <a:ext cx="4820413" cy="2091508"/>
          </a:xfrm>
          <a:prstGeom prst="roundRect">
            <a:avLst>
              <a:gd name="adj" fmla="val 10621"/>
            </a:avLst>
          </a:prstGeom>
          <a:solidFill>
            <a:srgbClr val="0B2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object 5"/>
          <p:cNvGrpSpPr/>
          <p:nvPr/>
        </p:nvGrpSpPr>
        <p:grpSpPr>
          <a:xfrm>
            <a:off x="786015" y="2138331"/>
            <a:ext cx="4476736" cy="3868005"/>
            <a:chOff x="537972" y="2304287"/>
            <a:chExt cx="5744210" cy="3702050"/>
          </a:xfrm>
        </p:grpSpPr>
        <p:sp>
          <p:nvSpPr>
            <p:cNvPr id="7" name="object 7"/>
            <p:cNvSpPr/>
            <p:nvPr/>
          </p:nvSpPr>
          <p:spPr>
            <a:xfrm>
              <a:off x="537972" y="2304287"/>
              <a:ext cx="5744210" cy="3702050"/>
            </a:xfrm>
            <a:custGeom>
              <a:avLst/>
              <a:gdLst/>
              <a:ahLst/>
              <a:cxnLst/>
              <a:rect l="l" t="t" r="r" b="b"/>
              <a:pathLst>
                <a:path w="5744210" h="3702050">
                  <a:moveTo>
                    <a:pt x="5743956" y="0"/>
                  </a:moveTo>
                  <a:lnTo>
                    <a:pt x="0" y="0"/>
                  </a:lnTo>
                  <a:lnTo>
                    <a:pt x="0" y="3701796"/>
                  </a:lnTo>
                  <a:lnTo>
                    <a:pt x="5743956" y="3701796"/>
                  </a:lnTo>
                  <a:lnTo>
                    <a:pt x="5743956" y="0"/>
                  </a:lnTo>
                  <a:close/>
                </a:path>
              </a:pathLst>
            </a:custGeom>
            <a:solidFill>
              <a:srgbClr val="FFFFFF"/>
            </a:solidFill>
          </p:spPr>
          <p:txBody>
            <a:bodyPr wrap="square" lIns="0" tIns="0" rIns="0" bIns="0" rtlCol="0"/>
            <a:lstStyle/>
            <a:p>
              <a:endParaRPr/>
            </a:p>
          </p:txBody>
        </p:sp>
        <p:sp>
          <p:nvSpPr>
            <p:cNvPr id="8" name="object 8"/>
            <p:cNvSpPr/>
            <p:nvPr/>
          </p:nvSpPr>
          <p:spPr>
            <a:xfrm>
              <a:off x="1481147" y="4079748"/>
              <a:ext cx="1168459" cy="1376680"/>
            </a:xfrm>
            <a:custGeom>
              <a:avLst/>
              <a:gdLst/>
              <a:ahLst/>
              <a:cxnLst/>
              <a:rect l="l" t="t" r="r" b="b"/>
              <a:pathLst>
                <a:path w="856614" h="1376679">
                  <a:moveTo>
                    <a:pt x="856487" y="0"/>
                  </a:moveTo>
                  <a:lnTo>
                    <a:pt x="0" y="0"/>
                  </a:lnTo>
                  <a:lnTo>
                    <a:pt x="0" y="1376171"/>
                  </a:lnTo>
                  <a:lnTo>
                    <a:pt x="856487" y="1376171"/>
                  </a:lnTo>
                  <a:lnTo>
                    <a:pt x="856487" y="0"/>
                  </a:lnTo>
                  <a:close/>
                </a:path>
              </a:pathLst>
            </a:custGeom>
            <a:solidFill>
              <a:srgbClr val="405068"/>
            </a:solidFill>
          </p:spPr>
          <p:txBody>
            <a:bodyPr wrap="square" lIns="0" tIns="0" rIns="0" bIns="0" rtlCol="0"/>
            <a:lstStyle/>
            <a:p>
              <a:endParaRPr dirty="0"/>
            </a:p>
          </p:txBody>
        </p:sp>
        <p:sp>
          <p:nvSpPr>
            <p:cNvPr id="9" name="object 9"/>
            <p:cNvSpPr/>
            <p:nvPr/>
          </p:nvSpPr>
          <p:spPr>
            <a:xfrm>
              <a:off x="4213677" y="2939795"/>
              <a:ext cx="1168459" cy="2516505"/>
            </a:xfrm>
            <a:custGeom>
              <a:avLst/>
              <a:gdLst/>
              <a:ahLst/>
              <a:cxnLst/>
              <a:rect l="l" t="t" r="r" b="b"/>
              <a:pathLst>
                <a:path w="856614" h="2516504">
                  <a:moveTo>
                    <a:pt x="856488" y="0"/>
                  </a:moveTo>
                  <a:lnTo>
                    <a:pt x="0" y="0"/>
                  </a:lnTo>
                  <a:lnTo>
                    <a:pt x="0" y="2516123"/>
                  </a:lnTo>
                  <a:lnTo>
                    <a:pt x="856488" y="2516123"/>
                  </a:lnTo>
                  <a:lnTo>
                    <a:pt x="856488" y="0"/>
                  </a:lnTo>
                  <a:close/>
                </a:path>
              </a:pathLst>
            </a:custGeom>
            <a:solidFill>
              <a:srgbClr val="4F6E8A"/>
            </a:solidFill>
          </p:spPr>
          <p:txBody>
            <a:bodyPr wrap="square" lIns="0" tIns="0" rIns="0" bIns="0" rtlCol="0"/>
            <a:lstStyle/>
            <a:p>
              <a:endParaRPr dirty="0"/>
            </a:p>
          </p:txBody>
        </p:sp>
        <p:sp>
          <p:nvSpPr>
            <p:cNvPr id="10" name="object 10"/>
            <p:cNvSpPr/>
            <p:nvPr/>
          </p:nvSpPr>
          <p:spPr>
            <a:xfrm>
              <a:off x="678179" y="5455919"/>
              <a:ext cx="5463540" cy="0"/>
            </a:xfrm>
            <a:custGeom>
              <a:avLst/>
              <a:gdLst/>
              <a:ahLst/>
              <a:cxnLst/>
              <a:rect l="l" t="t" r="r" b="b"/>
              <a:pathLst>
                <a:path w="5463540">
                  <a:moveTo>
                    <a:pt x="0" y="0"/>
                  </a:moveTo>
                  <a:lnTo>
                    <a:pt x="5463540" y="0"/>
                  </a:lnTo>
                </a:path>
              </a:pathLst>
            </a:custGeom>
            <a:ln w="9144">
              <a:solidFill>
                <a:srgbClr val="000000"/>
              </a:solidFill>
            </a:ln>
          </p:spPr>
          <p:txBody>
            <a:bodyPr wrap="square" lIns="0" tIns="0" rIns="0" bIns="0" rtlCol="0"/>
            <a:lstStyle/>
            <a:p>
              <a:endParaRPr/>
            </a:p>
          </p:txBody>
        </p:sp>
      </p:grpSp>
      <p:sp>
        <p:nvSpPr>
          <p:cNvPr id="11" name="object 11"/>
          <p:cNvSpPr txBox="1"/>
          <p:nvPr/>
        </p:nvSpPr>
        <p:spPr>
          <a:xfrm>
            <a:off x="11171935" y="642711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a:t>
            </a:r>
            <a:endParaRPr sz="1200">
              <a:latin typeface="Calibri"/>
              <a:cs typeface="Calibri"/>
            </a:endParaRPr>
          </a:p>
        </p:txBody>
      </p:sp>
      <p:sp>
        <p:nvSpPr>
          <p:cNvPr id="14" name="object 14"/>
          <p:cNvSpPr txBox="1"/>
          <p:nvPr/>
        </p:nvSpPr>
        <p:spPr>
          <a:xfrm>
            <a:off x="3807581" y="5649558"/>
            <a:ext cx="828726" cy="259045"/>
          </a:xfrm>
          <a:prstGeom prst="rect">
            <a:avLst/>
          </a:prstGeom>
        </p:spPr>
        <p:txBody>
          <a:bodyPr vert="horz" wrap="square" lIns="0" tIns="12700" rIns="0" bIns="0" rtlCol="0">
            <a:spAutoFit/>
          </a:bodyPr>
          <a:lstStyle/>
          <a:p>
            <a:pPr>
              <a:lnSpc>
                <a:spcPct val="100000"/>
              </a:lnSpc>
              <a:spcBef>
                <a:spcPts val="100"/>
              </a:spcBef>
              <a:tabLst>
                <a:tab pos="2732405" algn="l"/>
              </a:tabLst>
            </a:pPr>
            <a:r>
              <a:rPr sz="1600" b="1" spc="-20" dirty="0">
                <a:solidFill>
                  <a:srgbClr val="0B2A43"/>
                </a:solidFill>
                <a:latin typeface="Microsoft JhengHei"/>
                <a:cs typeface="Microsoft JhengHei"/>
              </a:rPr>
              <a:t>2025</a:t>
            </a:r>
            <a:endParaRPr sz="1600" dirty="0">
              <a:solidFill>
                <a:srgbClr val="0B2A43"/>
              </a:solidFill>
              <a:latin typeface="Microsoft JhengHei"/>
              <a:cs typeface="Microsoft JhengHei"/>
            </a:endParaRPr>
          </a:p>
        </p:txBody>
      </p:sp>
      <p:sp>
        <p:nvSpPr>
          <p:cNvPr id="15" name="object 15"/>
          <p:cNvSpPr txBox="1"/>
          <p:nvPr/>
        </p:nvSpPr>
        <p:spPr>
          <a:xfrm>
            <a:off x="1618179" y="4847667"/>
            <a:ext cx="794371" cy="300355"/>
          </a:xfrm>
          <a:prstGeom prst="rect">
            <a:avLst/>
          </a:prstGeom>
        </p:spPr>
        <p:txBody>
          <a:bodyPr vert="horz" wrap="square" lIns="0" tIns="12700" rIns="0" bIns="0" rtlCol="0">
            <a:spAutoFit/>
          </a:bodyPr>
          <a:lstStyle/>
          <a:p>
            <a:pPr>
              <a:lnSpc>
                <a:spcPct val="100000"/>
              </a:lnSpc>
              <a:spcBef>
                <a:spcPts val="100"/>
              </a:spcBef>
            </a:pPr>
            <a:r>
              <a:rPr sz="1800" dirty="0">
                <a:solidFill>
                  <a:schemeClr val="bg1"/>
                </a:solidFill>
                <a:latin typeface="Arial Black" panose="020B0A04020102020204" pitchFamily="34" charset="0"/>
                <a:cs typeface="Microsoft JhengHei"/>
              </a:rPr>
              <a:t>3,198</a:t>
            </a:r>
            <a:endParaRPr sz="2700" baseline="-3086" dirty="0">
              <a:solidFill>
                <a:schemeClr val="bg1"/>
              </a:solidFill>
              <a:latin typeface="Arial Black" panose="020B0A04020102020204" pitchFamily="34" charset="0"/>
              <a:cs typeface="Microsoft JhengHei"/>
            </a:endParaRPr>
          </a:p>
        </p:txBody>
      </p:sp>
      <p:sp>
        <p:nvSpPr>
          <p:cNvPr id="16" name="object 16"/>
          <p:cNvSpPr txBox="1"/>
          <p:nvPr/>
        </p:nvSpPr>
        <p:spPr>
          <a:xfrm>
            <a:off x="3807581" y="4464196"/>
            <a:ext cx="687095" cy="299720"/>
          </a:xfrm>
          <a:prstGeom prst="rect">
            <a:avLst/>
          </a:prstGeom>
        </p:spPr>
        <p:txBody>
          <a:bodyPr vert="horz" wrap="square" lIns="0" tIns="12700" rIns="0" bIns="0" rtlCol="0">
            <a:spAutoFit/>
          </a:bodyPr>
          <a:lstStyle>
            <a:defPPr>
              <a:defRPr lang="zh-TW"/>
            </a:defPPr>
            <a:lvl1pPr>
              <a:lnSpc>
                <a:spcPct val="100000"/>
              </a:lnSpc>
              <a:spcBef>
                <a:spcPts val="100"/>
              </a:spcBef>
              <a:defRPr>
                <a:solidFill>
                  <a:schemeClr val="bg1"/>
                </a:solidFill>
                <a:latin typeface="Arial Black" panose="020B0A04020102020204" pitchFamily="34" charset="0"/>
                <a:cs typeface="Microsoft JhengHei"/>
              </a:defRPr>
            </a:lvl1pPr>
          </a:lstStyle>
          <a:p>
            <a:r>
              <a:rPr dirty="0"/>
              <a:t>5,847</a:t>
            </a:r>
          </a:p>
        </p:txBody>
      </p:sp>
      <p:sp>
        <p:nvSpPr>
          <p:cNvPr id="18" name="object 18"/>
          <p:cNvSpPr txBox="1"/>
          <p:nvPr/>
        </p:nvSpPr>
        <p:spPr>
          <a:xfrm>
            <a:off x="2454459" y="3059089"/>
            <a:ext cx="1196208" cy="752129"/>
          </a:xfrm>
          <a:prstGeom prst="rect">
            <a:avLst/>
          </a:prstGeom>
        </p:spPr>
        <p:txBody>
          <a:bodyPr vert="horz" wrap="square" lIns="0" tIns="13335" rIns="0" bIns="0" rtlCol="0">
            <a:spAutoFit/>
          </a:bodyPr>
          <a:lstStyle/>
          <a:p>
            <a:pPr>
              <a:lnSpc>
                <a:spcPct val="100000"/>
              </a:lnSpc>
              <a:spcBef>
                <a:spcPts val="105"/>
              </a:spcBef>
            </a:pPr>
            <a:r>
              <a:rPr sz="2000" b="1" dirty="0">
                <a:solidFill>
                  <a:srgbClr val="38DCEF"/>
                </a:solidFill>
                <a:latin typeface="Microsoft JhengHei"/>
                <a:cs typeface="Microsoft JhengHei"/>
              </a:rPr>
              <a:t>CAGR</a:t>
            </a:r>
            <a:r>
              <a:rPr sz="2000" b="1" spc="-50" dirty="0">
                <a:solidFill>
                  <a:srgbClr val="38DCEF"/>
                </a:solidFill>
                <a:latin typeface="Microsoft JhengHei"/>
                <a:cs typeface="Microsoft JhengHei"/>
              </a:rPr>
              <a:t> </a:t>
            </a:r>
            <a:r>
              <a:rPr sz="2800" b="1" spc="-10" dirty="0">
                <a:solidFill>
                  <a:srgbClr val="38DCEF"/>
                </a:solidFill>
                <a:latin typeface="Arial Black" panose="020B0A04020102020204" pitchFamily="34" charset="0"/>
                <a:ea typeface="Microsoft YaHei" panose="020B0503020204020204" pitchFamily="34" charset="-122"/>
                <a:cs typeface="Microsoft JhengHei"/>
              </a:rPr>
              <a:t>12.8</a:t>
            </a:r>
            <a:r>
              <a:rPr sz="2000" b="1" spc="-10" dirty="0">
                <a:solidFill>
                  <a:srgbClr val="38DCEF"/>
                </a:solidFill>
                <a:latin typeface="Arial Black" panose="020B0A04020102020204" pitchFamily="34" charset="0"/>
                <a:ea typeface="Microsoft YaHei" panose="020B0503020204020204" pitchFamily="34" charset="-122"/>
                <a:cs typeface="Microsoft JhengHei"/>
              </a:rPr>
              <a:t>%</a:t>
            </a:r>
            <a:endParaRPr sz="2000" dirty="0">
              <a:solidFill>
                <a:srgbClr val="38DCEF"/>
              </a:solidFill>
              <a:latin typeface="Arial Black" panose="020B0A04020102020204" pitchFamily="34" charset="0"/>
              <a:ea typeface="Microsoft YaHei" panose="020B0503020204020204" pitchFamily="34" charset="-122"/>
              <a:cs typeface="Microsoft JhengHei"/>
            </a:endParaRPr>
          </a:p>
        </p:txBody>
      </p:sp>
      <p:sp>
        <p:nvSpPr>
          <p:cNvPr id="19" name="object 19"/>
          <p:cNvSpPr txBox="1"/>
          <p:nvPr/>
        </p:nvSpPr>
        <p:spPr>
          <a:xfrm>
            <a:off x="1488502" y="6458813"/>
            <a:ext cx="2411095" cy="223520"/>
          </a:xfrm>
          <a:prstGeom prst="rect">
            <a:avLst/>
          </a:prstGeom>
        </p:spPr>
        <p:txBody>
          <a:bodyPr vert="horz" wrap="square" lIns="0" tIns="12065" rIns="0" bIns="0" rtlCol="0">
            <a:spAutoFit/>
          </a:bodyPr>
          <a:lstStyle/>
          <a:p>
            <a:pPr marL="12700">
              <a:lnSpc>
                <a:spcPct val="100000"/>
              </a:lnSpc>
              <a:spcBef>
                <a:spcPts val="95"/>
              </a:spcBef>
            </a:pPr>
            <a:r>
              <a:rPr sz="1300" spc="-20" dirty="0">
                <a:solidFill>
                  <a:srgbClr val="7E7E7E"/>
                </a:solidFill>
                <a:latin typeface="Microsoft JhengHei"/>
                <a:cs typeface="Microsoft JhengHei"/>
              </a:rPr>
              <a:t>資料來源</a:t>
            </a:r>
            <a:r>
              <a:rPr sz="1300" spc="10" dirty="0">
                <a:solidFill>
                  <a:srgbClr val="7E7E7E"/>
                </a:solidFill>
                <a:latin typeface="Microsoft JhengHei"/>
                <a:cs typeface="Microsoft JhengHei"/>
              </a:rPr>
              <a:t>: </a:t>
            </a:r>
            <a:r>
              <a:rPr sz="1300" spc="-10" dirty="0">
                <a:solidFill>
                  <a:srgbClr val="7E7E7E"/>
                </a:solidFill>
                <a:latin typeface="Microsoft JhengHei"/>
                <a:cs typeface="Microsoft JhengHei"/>
              </a:rPr>
              <a:t>109</a:t>
            </a:r>
            <a:r>
              <a:rPr sz="1300" spc="-20" dirty="0">
                <a:solidFill>
                  <a:srgbClr val="7E7E7E"/>
                </a:solidFill>
                <a:latin typeface="Microsoft JhengHei"/>
                <a:cs typeface="Microsoft JhengHei"/>
              </a:rPr>
              <a:t>年</a:t>
            </a:r>
            <a:r>
              <a:rPr sz="1300" spc="-45" dirty="0">
                <a:solidFill>
                  <a:srgbClr val="7E7E7E"/>
                </a:solidFill>
                <a:latin typeface="Microsoft JhengHei"/>
                <a:cs typeface="Microsoft JhengHei"/>
              </a:rPr>
              <a:t>BTC</a:t>
            </a:r>
            <a:r>
              <a:rPr sz="1300" spc="-20" dirty="0">
                <a:solidFill>
                  <a:srgbClr val="7E7E7E"/>
                </a:solidFill>
                <a:latin typeface="Microsoft JhengHei"/>
                <a:cs typeface="Microsoft JhengHei"/>
              </a:rPr>
              <a:t> 會</a:t>
            </a:r>
            <a:r>
              <a:rPr sz="1300" dirty="0">
                <a:solidFill>
                  <a:srgbClr val="7E7E7E"/>
                </a:solidFill>
                <a:latin typeface="Microsoft JhengHei"/>
                <a:cs typeface="Microsoft JhengHei"/>
              </a:rPr>
              <a:t>議 謝</a:t>
            </a:r>
            <a:r>
              <a:rPr sz="1300" spc="-20" dirty="0">
                <a:solidFill>
                  <a:srgbClr val="7E7E7E"/>
                </a:solidFill>
                <a:latin typeface="Microsoft JhengHei"/>
                <a:cs typeface="Microsoft JhengHei"/>
              </a:rPr>
              <a:t>達</a:t>
            </a:r>
            <a:r>
              <a:rPr sz="1300" spc="-50" dirty="0">
                <a:solidFill>
                  <a:srgbClr val="7E7E7E"/>
                </a:solidFill>
                <a:latin typeface="Microsoft JhengHei"/>
                <a:cs typeface="Microsoft JhengHei"/>
              </a:rPr>
              <a:t>斌</a:t>
            </a:r>
            <a:endParaRPr sz="1300">
              <a:latin typeface="Microsoft JhengHei"/>
              <a:cs typeface="Microsoft JhengHei"/>
            </a:endParaRPr>
          </a:p>
        </p:txBody>
      </p:sp>
      <p:sp>
        <p:nvSpPr>
          <p:cNvPr id="20" name="object 20"/>
          <p:cNvSpPr txBox="1"/>
          <p:nvPr/>
        </p:nvSpPr>
        <p:spPr>
          <a:xfrm>
            <a:off x="1396952" y="1529139"/>
            <a:ext cx="3559254" cy="550792"/>
          </a:xfrm>
          <a:prstGeom prst="rect">
            <a:avLst/>
          </a:prstGeom>
          <a:ln w="12700">
            <a:noFill/>
          </a:ln>
          <a:effectLst>
            <a:outerShdw blurRad="190500" sx="102000" sy="102000" algn="ctr" rotWithShape="0">
              <a:prstClr val="black">
                <a:alpha val="12000"/>
              </a:prstClr>
            </a:outerShdw>
          </a:effectLst>
        </p:spPr>
        <p:txBody>
          <a:bodyPr vert="horz" wrap="square" lIns="0" tIns="179705" rIns="0" bIns="0" rtlCol="0">
            <a:spAutoFit/>
          </a:bodyPr>
          <a:lstStyle/>
          <a:p>
            <a:pPr marR="278130" algn="ctr">
              <a:lnSpc>
                <a:spcPct val="100000"/>
              </a:lnSpc>
              <a:spcBef>
                <a:spcPts val="1415"/>
              </a:spcBef>
            </a:pPr>
            <a:r>
              <a:rPr sz="2400" b="1" spc="-15" dirty="0">
                <a:latin typeface="Microsoft JhengHei"/>
                <a:cs typeface="Microsoft JhengHei"/>
              </a:rPr>
              <a:t>全球精準健康市場趨勢</a:t>
            </a:r>
            <a:endParaRPr sz="2400" dirty="0">
              <a:latin typeface="Microsoft JhengHei"/>
              <a:cs typeface="Microsoft JhengHei"/>
            </a:endParaRPr>
          </a:p>
        </p:txBody>
      </p:sp>
      <p:sp>
        <p:nvSpPr>
          <p:cNvPr id="21" name="object 21"/>
          <p:cNvSpPr txBox="1"/>
          <p:nvPr/>
        </p:nvSpPr>
        <p:spPr>
          <a:xfrm>
            <a:off x="6791224" y="2181095"/>
            <a:ext cx="2247621" cy="1427955"/>
          </a:xfrm>
          <a:prstGeom prst="rect">
            <a:avLst/>
          </a:prstGeom>
        </p:spPr>
        <p:txBody>
          <a:bodyPr vert="horz" wrap="square" lIns="0" tIns="225425" rIns="0" bIns="0" rtlCol="0">
            <a:spAutoFit/>
          </a:bodyPr>
          <a:lstStyle/>
          <a:p>
            <a:pPr marL="12700" algn="ctr">
              <a:lnSpc>
                <a:spcPct val="100000"/>
              </a:lnSpc>
              <a:spcBef>
                <a:spcPts val="1775"/>
              </a:spcBef>
            </a:pPr>
            <a:r>
              <a:rPr sz="2400" b="1" spc="-40" dirty="0">
                <a:solidFill>
                  <a:schemeClr val="bg1"/>
                </a:solidFill>
                <a:latin typeface="Microsoft YaHei UI"/>
                <a:cs typeface="Microsoft YaHei UI"/>
              </a:rPr>
              <a:t>人口高齡</a:t>
            </a:r>
            <a:r>
              <a:rPr sz="2400" b="1" spc="-50" dirty="0">
                <a:solidFill>
                  <a:schemeClr val="bg1"/>
                </a:solidFill>
                <a:latin typeface="Microsoft YaHei UI"/>
                <a:cs typeface="Microsoft YaHei UI"/>
              </a:rPr>
              <a:t>化</a:t>
            </a:r>
            <a:endParaRPr sz="2400" dirty="0">
              <a:solidFill>
                <a:schemeClr val="bg1"/>
              </a:solidFill>
              <a:latin typeface="Microsoft YaHei UI"/>
              <a:cs typeface="Microsoft YaHei UI"/>
            </a:endParaRPr>
          </a:p>
          <a:p>
            <a:pPr marL="117475" algn="ctr">
              <a:lnSpc>
                <a:spcPct val="100000"/>
              </a:lnSpc>
              <a:spcBef>
                <a:spcPts val="1205"/>
              </a:spcBef>
            </a:pPr>
            <a:r>
              <a:rPr sz="1400" b="1" spc="-10" dirty="0">
                <a:solidFill>
                  <a:schemeClr val="bg1"/>
                </a:solidFill>
                <a:latin typeface="微軟正黑體" panose="020B0604030504040204" pitchFamily="34" charset="-120"/>
                <a:ea typeface="微軟正黑體" panose="020B0604030504040204" pitchFamily="34" charset="-120"/>
                <a:cs typeface="Microsoft JhengHei"/>
              </a:rPr>
              <a:t>2025</a:t>
            </a:r>
            <a:r>
              <a:rPr sz="1400" b="1" spc="-50" dirty="0">
                <a:solidFill>
                  <a:schemeClr val="bg1"/>
                </a:solidFill>
                <a:latin typeface="微軟正黑體" panose="020B0604030504040204" pitchFamily="34" charset="-120"/>
                <a:ea typeface="微軟正黑體" panose="020B0604030504040204" pitchFamily="34" charset="-120"/>
                <a:cs typeface="Microsoft JhengHei"/>
              </a:rPr>
              <a:t>年</a:t>
            </a:r>
            <a:r>
              <a:rPr lang="en-US" altLang="zh-TW" sz="1400" b="1" spc="-50" dirty="0">
                <a:solidFill>
                  <a:schemeClr val="bg1"/>
                </a:solidFill>
                <a:latin typeface="微軟正黑體" panose="020B0604030504040204" pitchFamily="34" charset="-120"/>
                <a:ea typeface="微軟正黑體" panose="020B0604030504040204" pitchFamily="34" charset="-120"/>
                <a:cs typeface="Microsoft JhengHei"/>
              </a:rPr>
              <a:t>65</a:t>
            </a:r>
            <a:r>
              <a:rPr lang="zh-TW" altLang="en-US" sz="1400" b="1" spc="-10" dirty="0">
                <a:solidFill>
                  <a:schemeClr val="bg1"/>
                </a:solidFill>
                <a:latin typeface="微軟正黑體" panose="020B0604030504040204" pitchFamily="34" charset="-120"/>
                <a:ea typeface="微軟正黑體" panose="020B0604030504040204" pitchFamily="34" charset="-120"/>
              </a:rPr>
              <a:t>歲以上老人占比</a:t>
            </a:r>
          </a:p>
          <a:p>
            <a:pPr marL="117475" algn="ctr">
              <a:lnSpc>
                <a:spcPct val="100000"/>
              </a:lnSpc>
              <a:spcBef>
                <a:spcPts val="1205"/>
              </a:spcBef>
            </a:pPr>
            <a:endParaRPr sz="2000" dirty="0">
              <a:solidFill>
                <a:schemeClr val="bg1"/>
              </a:solidFill>
              <a:latin typeface="Microsoft JhengHei"/>
              <a:cs typeface="Microsoft JhengHei"/>
            </a:endParaRPr>
          </a:p>
        </p:txBody>
      </p:sp>
      <p:sp>
        <p:nvSpPr>
          <p:cNvPr id="22" name="object 22"/>
          <p:cNvSpPr txBox="1"/>
          <p:nvPr/>
        </p:nvSpPr>
        <p:spPr>
          <a:xfrm>
            <a:off x="9310523" y="2073601"/>
            <a:ext cx="2156460" cy="997709"/>
          </a:xfrm>
          <a:prstGeom prst="rect">
            <a:avLst/>
          </a:prstGeom>
          <a:noFill/>
        </p:spPr>
        <p:txBody>
          <a:bodyPr vert="horz" wrap="square" lIns="0" tIns="256540" rIns="0" bIns="0" rtlCol="0">
            <a:spAutoFit/>
          </a:bodyPr>
          <a:lstStyle/>
          <a:p>
            <a:pPr marL="12700" algn="ctr">
              <a:spcBef>
                <a:spcPts val="1775"/>
              </a:spcBef>
            </a:pPr>
            <a:r>
              <a:rPr sz="2400" b="1" spc="-40" dirty="0">
                <a:solidFill>
                  <a:schemeClr val="bg1"/>
                </a:solidFill>
                <a:latin typeface="Microsoft YaHei UI"/>
              </a:rPr>
              <a:t>醫療支出增加</a:t>
            </a:r>
          </a:p>
          <a:p>
            <a:pPr marL="117475" algn="ctr">
              <a:spcBef>
                <a:spcPts val="1205"/>
              </a:spcBef>
            </a:pPr>
            <a:r>
              <a:rPr sz="1400" b="1" spc="-10" dirty="0">
                <a:solidFill>
                  <a:schemeClr val="bg1"/>
                </a:solidFill>
                <a:latin typeface="微軟正黑體" panose="020B0604030504040204" pitchFamily="34" charset="-120"/>
                <a:ea typeface="微軟正黑體" panose="020B0604030504040204" pitchFamily="34" charset="-120"/>
              </a:rPr>
              <a:t>65歲/19-44歲</a:t>
            </a:r>
            <a:r>
              <a:rPr lang="zh-TW" altLang="en-US" sz="1400" b="1" spc="-10" dirty="0">
                <a:solidFill>
                  <a:schemeClr val="bg1"/>
                </a:solidFill>
                <a:latin typeface="微軟正黑體" panose="020B0604030504040204" pitchFamily="34" charset="-120"/>
                <a:ea typeface="微軟正黑體" panose="020B0604030504040204" pitchFamily="34" charset="-120"/>
              </a:rPr>
              <a:t>醫療費用</a:t>
            </a:r>
            <a:endParaRPr sz="1400" b="1" spc="-10" dirty="0">
              <a:solidFill>
                <a:schemeClr val="bg1"/>
              </a:solidFill>
              <a:latin typeface="微軟正黑體" panose="020B0604030504040204" pitchFamily="34" charset="-120"/>
              <a:ea typeface="微軟正黑體" panose="020B0604030504040204" pitchFamily="34" charset="-120"/>
            </a:endParaRPr>
          </a:p>
        </p:txBody>
      </p:sp>
      <p:sp>
        <p:nvSpPr>
          <p:cNvPr id="23" name="object 23"/>
          <p:cNvSpPr txBox="1"/>
          <p:nvPr/>
        </p:nvSpPr>
        <p:spPr>
          <a:xfrm>
            <a:off x="8409813" y="6458813"/>
            <a:ext cx="2150110" cy="223520"/>
          </a:xfrm>
          <a:prstGeom prst="rect">
            <a:avLst/>
          </a:prstGeom>
        </p:spPr>
        <p:txBody>
          <a:bodyPr vert="horz" wrap="square" lIns="0" tIns="12065" rIns="0" bIns="0" rtlCol="0">
            <a:spAutoFit/>
          </a:bodyPr>
          <a:lstStyle/>
          <a:p>
            <a:pPr marL="12700">
              <a:lnSpc>
                <a:spcPct val="100000"/>
              </a:lnSpc>
              <a:spcBef>
                <a:spcPts val="95"/>
              </a:spcBef>
            </a:pPr>
            <a:r>
              <a:rPr sz="1300" spc="-20" dirty="0">
                <a:solidFill>
                  <a:srgbClr val="7E7E7E"/>
                </a:solidFill>
                <a:latin typeface="Microsoft JhengHei"/>
                <a:cs typeface="Microsoft JhengHei"/>
              </a:rPr>
              <a:t>資料來源</a:t>
            </a:r>
            <a:r>
              <a:rPr sz="1300" spc="20" dirty="0">
                <a:solidFill>
                  <a:srgbClr val="7E7E7E"/>
                </a:solidFill>
                <a:latin typeface="Microsoft JhengHei"/>
                <a:cs typeface="Microsoft JhengHei"/>
              </a:rPr>
              <a:t>: 國</a:t>
            </a:r>
            <a:r>
              <a:rPr sz="1300" spc="-20" dirty="0">
                <a:solidFill>
                  <a:srgbClr val="7E7E7E"/>
                </a:solidFill>
                <a:latin typeface="Microsoft JhengHei"/>
                <a:cs typeface="Microsoft JhengHei"/>
              </a:rPr>
              <a:t>發會/衛福部統</a:t>
            </a:r>
            <a:r>
              <a:rPr sz="1300" spc="-50" dirty="0">
                <a:solidFill>
                  <a:srgbClr val="7E7E7E"/>
                </a:solidFill>
                <a:latin typeface="Microsoft JhengHei"/>
                <a:cs typeface="Microsoft JhengHei"/>
              </a:rPr>
              <a:t>計</a:t>
            </a:r>
            <a:endParaRPr sz="1300">
              <a:latin typeface="Microsoft JhengHei"/>
              <a:cs typeface="Microsoft JhengHei"/>
            </a:endParaRPr>
          </a:p>
        </p:txBody>
      </p:sp>
      <p:sp>
        <p:nvSpPr>
          <p:cNvPr id="24" name="object 24"/>
          <p:cNvSpPr txBox="1"/>
          <p:nvPr/>
        </p:nvSpPr>
        <p:spPr>
          <a:xfrm>
            <a:off x="8067293" y="1707117"/>
            <a:ext cx="2467610" cy="382797"/>
          </a:xfrm>
          <a:prstGeom prst="rect">
            <a:avLst/>
          </a:prstGeom>
        </p:spPr>
        <p:txBody>
          <a:bodyPr vert="horz" wrap="square" lIns="0" tIns="13335" rIns="0" bIns="0" rtlCol="0">
            <a:spAutoFit/>
          </a:bodyPr>
          <a:lstStyle/>
          <a:p>
            <a:pPr marR="278130" algn="ctr">
              <a:spcBef>
                <a:spcPts val="1415"/>
              </a:spcBef>
            </a:pPr>
            <a:r>
              <a:rPr sz="2400" b="1" spc="-15" dirty="0">
                <a:latin typeface="Microsoft JhengHei"/>
              </a:rPr>
              <a:t>台灣社會挑戰</a:t>
            </a:r>
          </a:p>
        </p:txBody>
      </p:sp>
      <p:sp>
        <p:nvSpPr>
          <p:cNvPr id="25" name="object 25"/>
          <p:cNvSpPr txBox="1"/>
          <p:nvPr/>
        </p:nvSpPr>
        <p:spPr>
          <a:xfrm>
            <a:off x="7915035" y="4641863"/>
            <a:ext cx="2513330" cy="1515158"/>
          </a:xfrm>
          <a:prstGeom prst="rect">
            <a:avLst/>
          </a:prstGeom>
        </p:spPr>
        <p:txBody>
          <a:bodyPr vert="horz" wrap="square" lIns="0" tIns="149225" rIns="0" bIns="0" rtlCol="0">
            <a:spAutoFit/>
          </a:bodyPr>
          <a:lstStyle/>
          <a:p>
            <a:pPr marL="12700" algn="ctr">
              <a:lnSpc>
                <a:spcPct val="100000"/>
              </a:lnSpc>
              <a:spcBef>
                <a:spcPts val="1775"/>
              </a:spcBef>
            </a:pPr>
            <a:r>
              <a:rPr sz="2400" b="1" spc="-40" dirty="0">
                <a:solidFill>
                  <a:schemeClr val="bg1"/>
                </a:solidFill>
                <a:latin typeface="Microsoft YaHei UI"/>
              </a:rPr>
              <a:t>不健康餘命增加</a:t>
            </a:r>
          </a:p>
          <a:p>
            <a:pPr marL="39370" algn="ctr">
              <a:lnSpc>
                <a:spcPct val="100000"/>
              </a:lnSpc>
              <a:spcBef>
                <a:spcPts val="775"/>
              </a:spcBef>
            </a:pPr>
            <a:r>
              <a:rPr sz="1400" b="1" spc="-10" dirty="0">
                <a:solidFill>
                  <a:schemeClr val="bg1"/>
                </a:solidFill>
                <a:latin typeface="微軟正黑體" panose="020B0604030504040204" pitchFamily="34" charset="-120"/>
                <a:ea typeface="微軟正黑體" panose="020B0604030504040204" pitchFamily="34" charset="-120"/>
              </a:rPr>
              <a:t>2018年</a:t>
            </a:r>
          </a:p>
          <a:p>
            <a:pPr marL="462915">
              <a:lnSpc>
                <a:spcPct val="100000"/>
              </a:lnSpc>
              <a:spcBef>
                <a:spcPts val="20"/>
              </a:spcBef>
            </a:pPr>
            <a:r>
              <a:rPr sz="4400" b="1" spc="-50" dirty="0">
                <a:solidFill>
                  <a:srgbClr val="38DCEF"/>
                </a:solidFill>
                <a:latin typeface="Microsoft YaHei UI"/>
              </a:rPr>
              <a:t>8.41</a:t>
            </a:r>
            <a:r>
              <a:rPr sz="2800" b="1" spc="-50" dirty="0">
                <a:solidFill>
                  <a:srgbClr val="38DCEF"/>
                </a:solidFill>
                <a:latin typeface="Microsoft YaHei UI"/>
              </a:rPr>
              <a:t>年</a:t>
            </a:r>
          </a:p>
        </p:txBody>
      </p:sp>
      <p:grpSp>
        <p:nvGrpSpPr>
          <p:cNvPr id="26" name="群組 25">
            <a:extLst>
              <a:ext uri="{FF2B5EF4-FFF2-40B4-BE49-F238E27FC236}">
                <a16:creationId xmlns:a16="http://schemas.microsoft.com/office/drawing/2014/main" id="{96015B7A-D64C-47EF-BE19-1F11889CA4DB}"/>
              </a:ext>
            </a:extLst>
          </p:cNvPr>
          <p:cNvGrpSpPr/>
          <p:nvPr/>
        </p:nvGrpSpPr>
        <p:grpSpPr>
          <a:xfrm>
            <a:off x="440931" y="419773"/>
            <a:ext cx="9104009" cy="769367"/>
            <a:chOff x="440931" y="419773"/>
            <a:chExt cx="9104009" cy="769367"/>
          </a:xfrm>
        </p:grpSpPr>
        <p:sp>
          <p:nvSpPr>
            <p:cNvPr id="27" name="手繪多邊形 20">
              <a:extLst>
                <a:ext uri="{FF2B5EF4-FFF2-40B4-BE49-F238E27FC236}">
                  <a16:creationId xmlns:a16="http://schemas.microsoft.com/office/drawing/2014/main" id="{D134344C-1214-429C-9843-531822DE35C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28" name="群組 27">
              <a:extLst>
                <a:ext uri="{FF2B5EF4-FFF2-40B4-BE49-F238E27FC236}">
                  <a16:creationId xmlns:a16="http://schemas.microsoft.com/office/drawing/2014/main" id="{D0E25D74-4401-412E-9688-2E35BA60843A}"/>
                </a:ext>
              </a:extLst>
            </p:cNvPr>
            <p:cNvGrpSpPr/>
            <p:nvPr/>
          </p:nvGrpSpPr>
          <p:grpSpPr>
            <a:xfrm>
              <a:off x="491045" y="855377"/>
              <a:ext cx="746699" cy="313125"/>
              <a:chOff x="374573" y="862798"/>
              <a:chExt cx="863172" cy="361968"/>
            </a:xfrm>
          </p:grpSpPr>
          <p:grpSp>
            <p:nvGrpSpPr>
              <p:cNvPr id="30" name="群組 29">
                <a:extLst>
                  <a:ext uri="{FF2B5EF4-FFF2-40B4-BE49-F238E27FC236}">
                    <a16:creationId xmlns:a16="http://schemas.microsoft.com/office/drawing/2014/main" id="{31ECBE45-C48D-4C07-9008-D8536C2A9D0F}"/>
                  </a:ext>
                </a:extLst>
              </p:cNvPr>
              <p:cNvGrpSpPr/>
              <p:nvPr/>
            </p:nvGrpSpPr>
            <p:grpSpPr>
              <a:xfrm>
                <a:off x="374573" y="862798"/>
                <a:ext cx="161005" cy="132598"/>
                <a:chOff x="4377273" y="337546"/>
                <a:chExt cx="565439" cy="412425"/>
              </a:xfrm>
              <a:solidFill>
                <a:srgbClr val="5C7396"/>
              </a:solidFill>
            </p:grpSpPr>
            <p:sp>
              <p:nvSpPr>
                <p:cNvPr id="49" name="六邊形 48">
                  <a:extLst>
                    <a:ext uri="{FF2B5EF4-FFF2-40B4-BE49-F238E27FC236}">
                      <a16:creationId xmlns:a16="http://schemas.microsoft.com/office/drawing/2014/main" id="{E1DBABAB-376E-4C66-8F69-89384C419B7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0" name="六邊形 49">
                  <a:extLst>
                    <a:ext uri="{FF2B5EF4-FFF2-40B4-BE49-F238E27FC236}">
                      <a16:creationId xmlns:a16="http://schemas.microsoft.com/office/drawing/2014/main" id="{546109FA-E80A-45FE-BA86-7E6F474B317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1" name="群組 30">
                <a:extLst>
                  <a:ext uri="{FF2B5EF4-FFF2-40B4-BE49-F238E27FC236}">
                    <a16:creationId xmlns:a16="http://schemas.microsoft.com/office/drawing/2014/main" id="{DED8435E-1F94-4400-B29E-AEFA224F9D2C}"/>
                  </a:ext>
                </a:extLst>
              </p:cNvPr>
              <p:cNvGrpSpPr/>
              <p:nvPr/>
            </p:nvGrpSpPr>
            <p:grpSpPr>
              <a:xfrm>
                <a:off x="517575" y="936433"/>
                <a:ext cx="161005" cy="132598"/>
                <a:chOff x="4377273" y="337546"/>
                <a:chExt cx="565439" cy="412425"/>
              </a:xfrm>
              <a:solidFill>
                <a:srgbClr val="5C7396"/>
              </a:solidFill>
            </p:grpSpPr>
            <p:sp>
              <p:nvSpPr>
                <p:cNvPr id="47" name="六邊形 46">
                  <a:extLst>
                    <a:ext uri="{FF2B5EF4-FFF2-40B4-BE49-F238E27FC236}">
                      <a16:creationId xmlns:a16="http://schemas.microsoft.com/office/drawing/2014/main" id="{F1246627-EF04-4D60-B8B5-3236A54BF16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8" name="六邊形 47">
                  <a:extLst>
                    <a:ext uri="{FF2B5EF4-FFF2-40B4-BE49-F238E27FC236}">
                      <a16:creationId xmlns:a16="http://schemas.microsoft.com/office/drawing/2014/main" id="{F9A62BCA-A5E6-4CF9-BBBF-BD6AC5EA73FB}"/>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2" name="群組 31">
                <a:extLst>
                  <a:ext uri="{FF2B5EF4-FFF2-40B4-BE49-F238E27FC236}">
                    <a16:creationId xmlns:a16="http://schemas.microsoft.com/office/drawing/2014/main" id="{E1D3653D-575A-458A-AF0C-7ACD4BFD9648}"/>
                  </a:ext>
                </a:extLst>
              </p:cNvPr>
              <p:cNvGrpSpPr/>
              <p:nvPr/>
            </p:nvGrpSpPr>
            <p:grpSpPr>
              <a:xfrm>
                <a:off x="660577" y="1009967"/>
                <a:ext cx="161005" cy="132598"/>
                <a:chOff x="4377273" y="337546"/>
                <a:chExt cx="565439" cy="412425"/>
              </a:xfrm>
              <a:solidFill>
                <a:srgbClr val="5C7396"/>
              </a:solidFill>
            </p:grpSpPr>
            <p:sp>
              <p:nvSpPr>
                <p:cNvPr id="45" name="六邊形 44">
                  <a:extLst>
                    <a:ext uri="{FF2B5EF4-FFF2-40B4-BE49-F238E27FC236}">
                      <a16:creationId xmlns:a16="http://schemas.microsoft.com/office/drawing/2014/main" id="{D7AD5693-BB88-4B32-9BB7-D1B85E92686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6" name="六邊形 45">
                  <a:extLst>
                    <a:ext uri="{FF2B5EF4-FFF2-40B4-BE49-F238E27FC236}">
                      <a16:creationId xmlns:a16="http://schemas.microsoft.com/office/drawing/2014/main" id="{6EA22E47-E6BF-48D8-AB31-2781E40DE2B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33" name="群組 32">
                <a:extLst>
                  <a:ext uri="{FF2B5EF4-FFF2-40B4-BE49-F238E27FC236}">
                    <a16:creationId xmlns:a16="http://schemas.microsoft.com/office/drawing/2014/main" id="{199A330C-DF71-4B47-9D30-8CC9A29E6B77}"/>
                  </a:ext>
                </a:extLst>
              </p:cNvPr>
              <p:cNvGrpSpPr/>
              <p:nvPr/>
            </p:nvGrpSpPr>
            <p:grpSpPr>
              <a:xfrm>
                <a:off x="938191" y="1008110"/>
                <a:ext cx="161005" cy="132598"/>
                <a:chOff x="4377273" y="337546"/>
                <a:chExt cx="565439" cy="412425"/>
              </a:xfrm>
              <a:solidFill>
                <a:srgbClr val="99A6BB"/>
              </a:solidFill>
            </p:grpSpPr>
            <p:sp>
              <p:nvSpPr>
                <p:cNvPr id="43" name="六邊形 42">
                  <a:extLst>
                    <a:ext uri="{FF2B5EF4-FFF2-40B4-BE49-F238E27FC236}">
                      <a16:creationId xmlns:a16="http://schemas.microsoft.com/office/drawing/2014/main" id="{CE735547-6D35-4697-AE6B-2BD674E8615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4" name="六邊形 43">
                  <a:extLst>
                    <a:ext uri="{FF2B5EF4-FFF2-40B4-BE49-F238E27FC236}">
                      <a16:creationId xmlns:a16="http://schemas.microsoft.com/office/drawing/2014/main" id="{71E58837-966E-41FE-9F2B-D8E8443E83E3}"/>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4" name="群組 33">
                <a:extLst>
                  <a:ext uri="{FF2B5EF4-FFF2-40B4-BE49-F238E27FC236}">
                    <a16:creationId xmlns:a16="http://schemas.microsoft.com/office/drawing/2014/main" id="{3D4CB29A-FDED-47CF-BA96-A5FE09570234}"/>
                  </a:ext>
                </a:extLst>
              </p:cNvPr>
              <p:cNvGrpSpPr/>
              <p:nvPr/>
            </p:nvGrpSpPr>
            <p:grpSpPr>
              <a:xfrm>
                <a:off x="1076740" y="1081444"/>
                <a:ext cx="161005" cy="132598"/>
                <a:chOff x="4377273" y="337546"/>
                <a:chExt cx="565439" cy="412425"/>
              </a:xfrm>
              <a:solidFill>
                <a:srgbClr val="99A6BB"/>
              </a:solidFill>
            </p:grpSpPr>
            <p:sp>
              <p:nvSpPr>
                <p:cNvPr id="41" name="六邊形 40">
                  <a:extLst>
                    <a:ext uri="{FF2B5EF4-FFF2-40B4-BE49-F238E27FC236}">
                      <a16:creationId xmlns:a16="http://schemas.microsoft.com/office/drawing/2014/main" id="{FBA339FA-38D7-4A42-A151-14D51D77A18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2" name="六邊形 41">
                  <a:extLst>
                    <a:ext uri="{FF2B5EF4-FFF2-40B4-BE49-F238E27FC236}">
                      <a16:creationId xmlns:a16="http://schemas.microsoft.com/office/drawing/2014/main" id="{20439D6E-F04F-41BD-96AF-751F183AED7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5" name="群組 34">
                <a:extLst>
                  <a:ext uri="{FF2B5EF4-FFF2-40B4-BE49-F238E27FC236}">
                    <a16:creationId xmlns:a16="http://schemas.microsoft.com/office/drawing/2014/main" id="{5FCB8ADD-E3F2-4DA7-8D91-F75D5910E505}"/>
                  </a:ext>
                </a:extLst>
              </p:cNvPr>
              <p:cNvGrpSpPr/>
              <p:nvPr/>
            </p:nvGrpSpPr>
            <p:grpSpPr>
              <a:xfrm>
                <a:off x="518463" y="1092168"/>
                <a:ext cx="161005" cy="132598"/>
                <a:chOff x="4377273" y="337546"/>
                <a:chExt cx="565439" cy="412425"/>
              </a:xfrm>
              <a:solidFill>
                <a:srgbClr val="5C7396"/>
              </a:solidFill>
            </p:grpSpPr>
            <p:sp>
              <p:nvSpPr>
                <p:cNvPr id="39" name="六邊形 38">
                  <a:extLst>
                    <a:ext uri="{FF2B5EF4-FFF2-40B4-BE49-F238E27FC236}">
                      <a16:creationId xmlns:a16="http://schemas.microsoft.com/office/drawing/2014/main" id="{91DAB783-5883-4356-B79F-FD50046E386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0" name="六邊形 39">
                  <a:extLst>
                    <a:ext uri="{FF2B5EF4-FFF2-40B4-BE49-F238E27FC236}">
                      <a16:creationId xmlns:a16="http://schemas.microsoft.com/office/drawing/2014/main" id="{E87085AC-D375-413F-B213-504D70A1FDB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6" name="群組 35">
                <a:extLst>
                  <a:ext uri="{FF2B5EF4-FFF2-40B4-BE49-F238E27FC236}">
                    <a16:creationId xmlns:a16="http://schemas.microsoft.com/office/drawing/2014/main" id="{41454FB1-2D3F-4CC0-ABBF-2EBAC0F04B5E}"/>
                  </a:ext>
                </a:extLst>
              </p:cNvPr>
              <p:cNvGrpSpPr/>
              <p:nvPr/>
            </p:nvGrpSpPr>
            <p:grpSpPr>
              <a:xfrm>
                <a:off x="801927" y="1092168"/>
                <a:ext cx="161004" cy="132598"/>
                <a:chOff x="4377273" y="337546"/>
                <a:chExt cx="565434" cy="412425"/>
              </a:xfrm>
              <a:solidFill>
                <a:srgbClr val="5C7396"/>
              </a:solidFill>
            </p:grpSpPr>
            <p:sp>
              <p:nvSpPr>
                <p:cNvPr id="37" name="六邊形 36">
                  <a:extLst>
                    <a:ext uri="{FF2B5EF4-FFF2-40B4-BE49-F238E27FC236}">
                      <a16:creationId xmlns:a16="http://schemas.microsoft.com/office/drawing/2014/main" id="{847391FA-22C1-4A71-A8A0-61CCA00FBD0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8" name="六邊形 37">
                  <a:extLst>
                    <a:ext uri="{FF2B5EF4-FFF2-40B4-BE49-F238E27FC236}">
                      <a16:creationId xmlns:a16="http://schemas.microsoft.com/office/drawing/2014/main" id="{701C4186-7486-4484-94D0-02FE83F104B3}"/>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29" name="Google Shape;179;p18">
              <a:extLst>
                <a:ext uri="{FF2B5EF4-FFF2-40B4-BE49-F238E27FC236}">
                  <a16:creationId xmlns:a16="http://schemas.microsoft.com/office/drawing/2014/main" id="{149D0955-A637-4B28-B3C6-AB3425F10467}"/>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2</a:t>
              </a:r>
            </a:p>
          </p:txBody>
        </p:sp>
      </p:grpSp>
      <p:sp>
        <p:nvSpPr>
          <p:cNvPr id="51" name="文字方塊 50">
            <a:extLst>
              <a:ext uri="{FF2B5EF4-FFF2-40B4-BE49-F238E27FC236}">
                <a16:creationId xmlns:a16="http://schemas.microsoft.com/office/drawing/2014/main" id="{6C16C75F-CB2C-4FE5-B6A0-879DC2A484CA}"/>
              </a:ext>
            </a:extLst>
          </p:cNvPr>
          <p:cNvSpPr txBox="1"/>
          <p:nvPr/>
        </p:nvSpPr>
        <p:spPr>
          <a:xfrm>
            <a:off x="1171386" y="428248"/>
            <a:ext cx="5543447" cy="581185"/>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精準研發生態系思維範例</a:t>
            </a:r>
            <a:r>
              <a:rPr kumimoji="1" lang="en-US" altLang="zh-TW" sz="2400" b="1" dirty="0">
                <a:solidFill>
                  <a:srgbClr val="0B2A43"/>
                </a:solidFill>
                <a:latin typeface="Microsoft YaHei UI" panose="020B0503020204020204" pitchFamily="34" charset="-122"/>
                <a:ea typeface="Microsoft YaHei UI" panose="020B0503020204020204" pitchFamily="34" charset="-122"/>
              </a:rPr>
              <a:t>(1/3)</a:t>
            </a:r>
            <a:endParaRPr kumimoji="1" lang="zh-TW" altLang="en-US" sz="1400" b="1" dirty="0">
              <a:solidFill>
                <a:srgbClr val="0B2A43"/>
              </a:solidFill>
              <a:latin typeface="思源黑體 TW" panose="020B0500000000000000" pitchFamily="34" charset="-120"/>
              <a:ea typeface="思源黑體 TW" panose="020B0500000000000000" pitchFamily="34" charset="-120"/>
            </a:endParaRPr>
          </a:p>
        </p:txBody>
      </p:sp>
      <p:sp>
        <p:nvSpPr>
          <p:cNvPr id="52" name="文字方塊 51">
            <a:extLst>
              <a:ext uri="{FF2B5EF4-FFF2-40B4-BE49-F238E27FC236}">
                <a16:creationId xmlns:a16="http://schemas.microsoft.com/office/drawing/2014/main" id="{22E7FF5B-8C08-4BE3-BEE9-EA4BB9E8F02B}"/>
              </a:ext>
            </a:extLst>
          </p:cNvPr>
          <p:cNvSpPr txBox="1"/>
          <p:nvPr/>
        </p:nvSpPr>
        <p:spPr>
          <a:xfrm>
            <a:off x="1129667" y="1126456"/>
            <a:ext cx="2769929"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臺灣精準健康產業</a:t>
            </a:r>
          </a:p>
        </p:txBody>
      </p:sp>
      <p:sp>
        <p:nvSpPr>
          <p:cNvPr id="54" name="文字方塊 53">
            <a:extLst>
              <a:ext uri="{FF2B5EF4-FFF2-40B4-BE49-F238E27FC236}">
                <a16:creationId xmlns:a16="http://schemas.microsoft.com/office/drawing/2014/main" id="{0D1059FA-B88D-4485-A957-782AFFD231DD}"/>
              </a:ext>
            </a:extLst>
          </p:cNvPr>
          <p:cNvSpPr txBox="1"/>
          <p:nvPr/>
        </p:nvSpPr>
        <p:spPr>
          <a:xfrm>
            <a:off x="1625737" y="5607187"/>
            <a:ext cx="841989" cy="338554"/>
          </a:xfrm>
          <a:prstGeom prst="rect">
            <a:avLst/>
          </a:prstGeom>
          <a:noFill/>
        </p:spPr>
        <p:txBody>
          <a:bodyPr wrap="square">
            <a:spAutoFit/>
          </a:bodyPr>
          <a:lstStyle/>
          <a:p>
            <a:r>
              <a:rPr lang="en-US" altLang="zh-TW" sz="1600" b="1" spc="-20" dirty="0">
                <a:solidFill>
                  <a:srgbClr val="0B2A43"/>
                </a:solidFill>
                <a:latin typeface="Microsoft JhengHei"/>
                <a:cs typeface="Microsoft JhengHei"/>
              </a:rPr>
              <a:t>2020</a:t>
            </a:r>
            <a:endParaRPr lang="zh-TW" altLang="en-US" sz="1600" dirty="0">
              <a:solidFill>
                <a:srgbClr val="0B2A43"/>
              </a:solidFill>
            </a:endParaRPr>
          </a:p>
        </p:txBody>
      </p:sp>
      <p:sp>
        <p:nvSpPr>
          <p:cNvPr id="56" name="文字方塊 55">
            <a:extLst>
              <a:ext uri="{FF2B5EF4-FFF2-40B4-BE49-F238E27FC236}">
                <a16:creationId xmlns:a16="http://schemas.microsoft.com/office/drawing/2014/main" id="{5E4E80D4-961E-423A-B233-7A1B52ADEFBC}"/>
              </a:ext>
            </a:extLst>
          </p:cNvPr>
          <p:cNvSpPr txBox="1"/>
          <p:nvPr/>
        </p:nvSpPr>
        <p:spPr>
          <a:xfrm>
            <a:off x="4609836" y="4954270"/>
            <a:ext cx="1242452" cy="400110"/>
          </a:xfrm>
          <a:prstGeom prst="rect">
            <a:avLst/>
          </a:prstGeom>
          <a:noFill/>
        </p:spPr>
        <p:txBody>
          <a:bodyPr wrap="square">
            <a:spAutoFit/>
          </a:bodyPr>
          <a:lstStyle/>
          <a:p>
            <a:r>
              <a:rPr lang="en-US" altLang="zh-TW" sz="2000" b="1" spc="-30" baseline="-3086" dirty="0">
                <a:latin typeface="微軟正黑體" panose="020B0604030504040204" pitchFamily="34" charset="-120"/>
                <a:ea typeface="微軟正黑體" panose="020B0604030504040204" pitchFamily="34" charset="-120"/>
                <a:cs typeface="Microsoft JhengHei"/>
              </a:rPr>
              <a:t>(</a:t>
            </a:r>
            <a:r>
              <a:rPr lang="zh-TW" altLang="en-US" sz="2000" b="1" spc="-30" baseline="-3086" dirty="0">
                <a:latin typeface="微軟正黑體" panose="020B0604030504040204" pitchFamily="34" charset="-120"/>
                <a:ea typeface="微軟正黑體" panose="020B0604030504040204" pitchFamily="34" charset="-120"/>
                <a:cs typeface="Microsoft JhengHei"/>
              </a:rPr>
              <a:t>單位</a:t>
            </a:r>
            <a:r>
              <a:rPr lang="en-US" altLang="zh-TW" sz="2000" b="1" spc="-30" baseline="-3086" dirty="0">
                <a:latin typeface="微軟正黑體" panose="020B0604030504040204" pitchFamily="34" charset="-120"/>
                <a:ea typeface="微軟正黑體" panose="020B0604030504040204" pitchFamily="34" charset="-120"/>
                <a:cs typeface="Microsoft JhengHei"/>
              </a:rPr>
              <a:t>:</a:t>
            </a:r>
            <a:r>
              <a:rPr lang="zh-TW" altLang="en-US" sz="2000" b="1" spc="-30" baseline="-3086" dirty="0">
                <a:latin typeface="微軟正黑體" panose="020B0604030504040204" pitchFamily="34" charset="-120"/>
                <a:ea typeface="微軟正黑體" panose="020B0604030504040204" pitchFamily="34" charset="-120"/>
                <a:cs typeface="Microsoft JhengHei"/>
              </a:rPr>
              <a:t>億美金</a:t>
            </a:r>
            <a:r>
              <a:rPr lang="en-US" altLang="zh-TW" sz="2000" b="1" spc="-30" baseline="-3086" dirty="0">
                <a:latin typeface="微軟正黑體" panose="020B0604030504040204" pitchFamily="34" charset="-120"/>
                <a:ea typeface="微軟正黑體" panose="020B0604030504040204" pitchFamily="34" charset="-120"/>
                <a:cs typeface="Microsoft JhengHei"/>
              </a:rPr>
              <a:t>)</a:t>
            </a:r>
            <a:endParaRPr lang="zh-TW" altLang="en-US" sz="2000" b="1" dirty="0">
              <a:latin typeface="微軟正黑體" panose="020B0604030504040204" pitchFamily="34" charset="-120"/>
              <a:ea typeface="微軟正黑體" panose="020B0604030504040204" pitchFamily="34" charset="-120"/>
            </a:endParaRPr>
          </a:p>
        </p:txBody>
      </p:sp>
      <p:sp>
        <p:nvSpPr>
          <p:cNvPr id="57" name="手繪多邊形: 圖案 56">
            <a:extLst>
              <a:ext uri="{FF2B5EF4-FFF2-40B4-BE49-F238E27FC236}">
                <a16:creationId xmlns:a16="http://schemas.microsoft.com/office/drawing/2014/main" id="{D9141319-86F2-4FC7-BD74-5DA200329607}"/>
              </a:ext>
            </a:extLst>
          </p:cNvPr>
          <p:cNvSpPr/>
          <p:nvPr/>
        </p:nvSpPr>
        <p:spPr>
          <a:xfrm>
            <a:off x="1508557" y="3994966"/>
            <a:ext cx="2149813" cy="0"/>
          </a:xfrm>
          <a:custGeom>
            <a:avLst/>
            <a:gdLst>
              <a:gd name="connsiteX0" fmla="*/ 0 w 2149813"/>
              <a:gd name="connsiteY0" fmla="*/ 0 h 0"/>
              <a:gd name="connsiteX1" fmla="*/ 2149813 w 2149813"/>
              <a:gd name="connsiteY1" fmla="*/ 0 h 0"/>
            </a:gdLst>
            <a:ahLst/>
            <a:cxnLst>
              <a:cxn ang="0">
                <a:pos x="connsiteX0" y="connsiteY0"/>
              </a:cxn>
              <a:cxn ang="0">
                <a:pos x="connsiteX1" y="connsiteY1"/>
              </a:cxn>
            </a:cxnLst>
            <a:rect l="l" t="t" r="r" b="b"/>
            <a:pathLst>
              <a:path w="2149813">
                <a:moveTo>
                  <a:pt x="0" y="0"/>
                </a:moveTo>
                <a:lnTo>
                  <a:pt x="2149813" y="0"/>
                </a:lnTo>
              </a:path>
            </a:pathLst>
          </a:custGeom>
          <a:noFill/>
          <a:ln>
            <a:solidFill>
              <a:srgbClr val="0B2A4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箭號: 向下 57">
            <a:extLst>
              <a:ext uri="{FF2B5EF4-FFF2-40B4-BE49-F238E27FC236}">
                <a16:creationId xmlns:a16="http://schemas.microsoft.com/office/drawing/2014/main" id="{3D2D4A09-A476-4DAA-8548-5606B7E6AB13}"/>
              </a:ext>
            </a:extLst>
          </p:cNvPr>
          <p:cNvSpPr/>
          <p:nvPr/>
        </p:nvSpPr>
        <p:spPr>
          <a:xfrm flipV="1">
            <a:off x="2104288" y="2811070"/>
            <a:ext cx="363438" cy="1182950"/>
          </a:xfrm>
          <a:prstGeom prst="downArrow">
            <a:avLst>
              <a:gd name="adj1" fmla="val 33940"/>
              <a:gd name="adj2" fmla="val 50000"/>
            </a:avLst>
          </a:prstGeom>
          <a:solidFill>
            <a:srgbClr val="38D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9" name="手繪多邊形: 圖案 58">
            <a:extLst>
              <a:ext uri="{FF2B5EF4-FFF2-40B4-BE49-F238E27FC236}">
                <a16:creationId xmlns:a16="http://schemas.microsoft.com/office/drawing/2014/main" id="{4E89A213-7007-46F8-9749-C3007504E27D}"/>
              </a:ext>
            </a:extLst>
          </p:cNvPr>
          <p:cNvSpPr/>
          <p:nvPr/>
        </p:nvSpPr>
        <p:spPr>
          <a:xfrm>
            <a:off x="1521076" y="2806698"/>
            <a:ext cx="2149813" cy="0"/>
          </a:xfrm>
          <a:custGeom>
            <a:avLst/>
            <a:gdLst>
              <a:gd name="connsiteX0" fmla="*/ 0 w 2149813"/>
              <a:gd name="connsiteY0" fmla="*/ 0 h 0"/>
              <a:gd name="connsiteX1" fmla="*/ 2149813 w 2149813"/>
              <a:gd name="connsiteY1" fmla="*/ 0 h 0"/>
            </a:gdLst>
            <a:ahLst/>
            <a:cxnLst>
              <a:cxn ang="0">
                <a:pos x="connsiteX0" y="connsiteY0"/>
              </a:cxn>
              <a:cxn ang="0">
                <a:pos x="connsiteX1" y="connsiteY1"/>
              </a:cxn>
            </a:cxnLst>
            <a:rect l="l" t="t" r="r" b="b"/>
            <a:pathLst>
              <a:path w="2149813">
                <a:moveTo>
                  <a:pt x="0" y="0"/>
                </a:moveTo>
                <a:lnTo>
                  <a:pt x="2149813" y="0"/>
                </a:lnTo>
              </a:path>
            </a:pathLst>
          </a:custGeom>
          <a:noFill/>
          <a:ln>
            <a:solidFill>
              <a:srgbClr val="0B2A4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a:extLst>
              <a:ext uri="{FF2B5EF4-FFF2-40B4-BE49-F238E27FC236}">
                <a16:creationId xmlns:a16="http://schemas.microsoft.com/office/drawing/2014/main" id="{71DF112C-5F32-482D-811B-47223CCB657D}"/>
              </a:ext>
            </a:extLst>
          </p:cNvPr>
          <p:cNvSpPr txBox="1"/>
          <p:nvPr/>
        </p:nvSpPr>
        <p:spPr>
          <a:xfrm>
            <a:off x="7084980" y="3233490"/>
            <a:ext cx="1981199" cy="769441"/>
          </a:xfrm>
          <a:prstGeom prst="rect">
            <a:avLst/>
          </a:prstGeom>
          <a:noFill/>
        </p:spPr>
        <p:txBody>
          <a:bodyPr wrap="square">
            <a:spAutoFit/>
          </a:bodyPr>
          <a:lstStyle/>
          <a:p>
            <a:r>
              <a:rPr lang="en-US" altLang="zh-TW" sz="4400" b="1" spc="-50" dirty="0">
                <a:solidFill>
                  <a:srgbClr val="38DCEF"/>
                </a:solidFill>
                <a:latin typeface="Microsoft YaHei UI"/>
              </a:rPr>
              <a:t>&gt;20</a:t>
            </a:r>
            <a:r>
              <a:rPr lang="en-US" altLang="zh-TW" sz="2800" b="1" spc="-50" dirty="0">
                <a:solidFill>
                  <a:srgbClr val="38DCEF"/>
                </a:solidFill>
                <a:latin typeface="Microsoft YaHei UI"/>
              </a:rPr>
              <a:t>%</a:t>
            </a:r>
            <a:endParaRPr lang="en-US" altLang="zh-TW" sz="4400" b="1" spc="-50" dirty="0">
              <a:solidFill>
                <a:srgbClr val="38DCEF"/>
              </a:solidFill>
              <a:latin typeface="Microsoft YaHei UI"/>
            </a:endParaRPr>
          </a:p>
        </p:txBody>
      </p:sp>
      <p:sp>
        <p:nvSpPr>
          <p:cNvPr id="67" name="文字方塊 66">
            <a:extLst>
              <a:ext uri="{FF2B5EF4-FFF2-40B4-BE49-F238E27FC236}">
                <a16:creationId xmlns:a16="http://schemas.microsoft.com/office/drawing/2014/main" id="{862257A9-45EF-4338-82F7-D1072942082B}"/>
              </a:ext>
            </a:extLst>
          </p:cNvPr>
          <p:cNvSpPr txBox="1"/>
          <p:nvPr/>
        </p:nvSpPr>
        <p:spPr>
          <a:xfrm>
            <a:off x="10043669" y="3144487"/>
            <a:ext cx="802671" cy="769441"/>
          </a:xfrm>
          <a:prstGeom prst="rect">
            <a:avLst/>
          </a:prstGeom>
          <a:noFill/>
        </p:spPr>
        <p:txBody>
          <a:bodyPr wrap="square">
            <a:spAutoFit/>
          </a:bodyPr>
          <a:lstStyle/>
          <a:p>
            <a:r>
              <a:rPr lang="en-US" altLang="zh-TW" sz="4400" b="1" spc="-50" dirty="0">
                <a:solidFill>
                  <a:srgbClr val="38DCEF"/>
                </a:solidFill>
                <a:latin typeface="Microsoft YaHei UI"/>
              </a:rPr>
              <a:t>4</a:t>
            </a:r>
            <a:r>
              <a:rPr lang="zh-TW" altLang="en-US" sz="2000" b="1" spc="-50" dirty="0">
                <a:solidFill>
                  <a:srgbClr val="38DCEF"/>
                </a:solidFill>
                <a:latin typeface="Microsoft YaHei" panose="020B0503020204020204" pitchFamily="34" charset="-122"/>
                <a:ea typeface="Microsoft YaHei" panose="020B0503020204020204" pitchFamily="34" charset="-122"/>
              </a:rPr>
              <a:t>倍</a:t>
            </a:r>
            <a:endParaRPr lang="en-US" altLang="zh-TW" sz="2800" b="1" spc="-50" dirty="0">
              <a:solidFill>
                <a:srgbClr val="38DCE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4258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931D4A-7241-B109-2FCC-9DF7051ACB91}"/>
              </a:ext>
            </a:extLst>
          </p:cNvPr>
          <p:cNvSpPr>
            <a:spLocks noGrp="1"/>
          </p:cNvSpPr>
          <p:nvPr>
            <p:ph type="title"/>
          </p:nvPr>
        </p:nvSpPr>
        <p:spPr/>
        <p:txBody>
          <a:bodyPr/>
          <a:lstStyle/>
          <a:p>
            <a:r>
              <a:rPr kumimoji="1" lang="zh-TW" altLang="en-US" b="1" dirty="0">
                <a:solidFill>
                  <a:srgbClr val="0B2A43"/>
                </a:solidFill>
                <a:latin typeface="Microsoft YaHei UI" panose="020B0503020204020204" pitchFamily="34" charset="-122"/>
                <a:ea typeface="Microsoft YaHei UI" panose="020B0503020204020204" pitchFamily="34" charset="-122"/>
                <a:cs typeface="+mn-cs"/>
              </a:rPr>
              <a:t>大綱</a:t>
            </a:r>
          </a:p>
        </p:txBody>
      </p:sp>
      <p:sp>
        <p:nvSpPr>
          <p:cNvPr id="3" name="內容版面配置區 2">
            <a:extLst>
              <a:ext uri="{FF2B5EF4-FFF2-40B4-BE49-F238E27FC236}">
                <a16:creationId xmlns:a16="http://schemas.microsoft.com/office/drawing/2014/main" id="{8C1B5AD0-706B-8705-CFBE-8CF04A0690F0}"/>
              </a:ext>
            </a:extLst>
          </p:cNvPr>
          <p:cNvSpPr>
            <a:spLocks noGrp="1"/>
          </p:cNvSpPr>
          <p:nvPr>
            <p:ph idx="1"/>
          </p:nvPr>
        </p:nvSpPr>
        <p:spPr>
          <a:xfrm>
            <a:off x="2855494" y="1600702"/>
            <a:ext cx="8097253" cy="4696506"/>
          </a:xfrm>
        </p:spPr>
        <p:txBody>
          <a:bodyPr>
            <a:normAutofit/>
          </a:bodyPr>
          <a:lstStyle/>
          <a:p>
            <a:pPr marL="514350" indent="-514350">
              <a:lnSpc>
                <a:spcPts val="3360"/>
              </a:lnSpc>
              <a:buFont typeface="+mj-lt"/>
              <a:buAutoNum type="arabicPeriod"/>
            </a:pPr>
            <a:r>
              <a:rPr lang="zh-TW" altLang="en-US" dirty="0">
                <a:latin typeface="Microsoft YaHei" panose="020B0503020204020204" pitchFamily="34" charset="-122"/>
                <a:ea typeface="Microsoft YaHei" panose="020B0503020204020204" pitchFamily="34" charset="-122"/>
              </a:rPr>
              <a:t>我國研發投入與產出現況</a:t>
            </a:r>
            <a:endParaRPr lang="en-US" altLang="zh-TW" dirty="0">
              <a:latin typeface="Microsoft YaHei" panose="020B0503020204020204" pitchFamily="34" charset="-122"/>
              <a:ea typeface="Microsoft YaHei" panose="020B0503020204020204" pitchFamily="34" charset="-122"/>
            </a:endParaRPr>
          </a:p>
          <a:p>
            <a:pPr marL="514350" indent="-514350">
              <a:lnSpc>
                <a:spcPts val="3360"/>
              </a:lnSpc>
              <a:buFont typeface="+mj-lt"/>
              <a:buAutoNum type="arabicPeriod"/>
            </a:pPr>
            <a:r>
              <a:rPr lang="zh-TW" altLang="en-US" dirty="0">
                <a:latin typeface="Microsoft YaHei" panose="020B0503020204020204" pitchFamily="34" charset="-122"/>
                <a:ea typeface="Microsoft YaHei" panose="020B0503020204020204" pitchFamily="34" charset="-122"/>
              </a:rPr>
              <a:t>精準研發生態系思維</a:t>
            </a:r>
          </a:p>
          <a:p>
            <a:pPr marL="514350" indent="-514350">
              <a:lnSpc>
                <a:spcPts val="3360"/>
              </a:lnSpc>
              <a:buFont typeface="+mj-lt"/>
              <a:buAutoNum type="arabicPeriod"/>
            </a:pPr>
            <a:r>
              <a:rPr lang="zh-TW" altLang="en-US" dirty="0">
                <a:latin typeface="Microsoft YaHei" panose="020B0503020204020204" pitchFamily="34" charset="-122"/>
                <a:ea typeface="Microsoft YaHei" panose="020B0503020204020204" pitchFamily="34" charset="-122"/>
              </a:rPr>
              <a:t>從創新系統到精準研發生態系</a:t>
            </a:r>
            <a:endParaRPr lang="en-US" altLang="zh-TW" dirty="0">
              <a:latin typeface="Microsoft YaHei" panose="020B0503020204020204" pitchFamily="34" charset="-122"/>
              <a:ea typeface="Microsoft YaHei" panose="020B0503020204020204" pitchFamily="34" charset="-122"/>
            </a:endParaRPr>
          </a:p>
          <a:p>
            <a:pPr marL="514350" indent="-514350">
              <a:lnSpc>
                <a:spcPts val="3360"/>
              </a:lnSpc>
              <a:buFont typeface="+mj-lt"/>
              <a:buAutoNum type="arabicPeriod"/>
            </a:pPr>
            <a:r>
              <a:rPr lang="zh-TW" altLang="en-US" dirty="0">
                <a:latin typeface="Microsoft YaHei" panose="020B0503020204020204" pitchFamily="34" charset="-122"/>
                <a:ea typeface="Microsoft YaHei" panose="020B0503020204020204" pitchFamily="34" charset="-122"/>
              </a:rPr>
              <a:t>精準研發的方法</a:t>
            </a:r>
            <a:endParaRPr lang="en-US" altLang="zh-TW" dirty="0">
              <a:latin typeface="Microsoft YaHei" panose="020B0503020204020204" pitchFamily="34" charset="-122"/>
              <a:ea typeface="Microsoft YaHei" panose="020B0503020204020204" pitchFamily="34" charset="-122"/>
            </a:endParaRPr>
          </a:p>
          <a:p>
            <a:pPr marL="514350" indent="-514350">
              <a:lnSpc>
                <a:spcPts val="3360"/>
              </a:lnSpc>
              <a:buFont typeface="+mj-lt"/>
              <a:buAutoNum type="arabicPeriod"/>
            </a:pPr>
            <a:r>
              <a:rPr lang="zh-TW" altLang="en-US" dirty="0">
                <a:latin typeface="Microsoft YaHei" panose="020B0503020204020204" pitchFamily="34" charset="-122"/>
                <a:ea typeface="Microsoft YaHei" panose="020B0503020204020204" pitchFamily="34" charset="-122"/>
              </a:rPr>
              <a:t>政府推動計畫</a:t>
            </a:r>
            <a:endParaRPr lang="en-US" altLang="zh-TW" dirty="0">
              <a:latin typeface="Microsoft YaHei" panose="020B0503020204020204" pitchFamily="34" charset="-122"/>
              <a:ea typeface="Microsoft YaHei" panose="020B0503020204020204" pitchFamily="34" charset="-122"/>
            </a:endParaRPr>
          </a:p>
          <a:p>
            <a:pPr marL="514350" indent="-514350">
              <a:lnSpc>
                <a:spcPts val="3360"/>
              </a:lnSpc>
              <a:buFont typeface="+mj-lt"/>
              <a:buAutoNum type="arabicPeriod"/>
            </a:pPr>
            <a:r>
              <a:rPr lang="zh-TW" altLang="en-US" dirty="0">
                <a:latin typeface="Microsoft YaHei" panose="020B0503020204020204" pitchFamily="34" charset="-122"/>
                <a:ea typeface="Microsoft YaHei" panose="020B0503020204020204" pitchFamily="34" charset="-122"/>
              </a:rPr>
              <a:t>小結</a:t>
            </a:r>
            <a:endParaRPr lang="en-US" altLang="zh-TW" dirty="0">
              <a:latin typeface="Microsoft YaHei" panose="020B0503020204020204" pitchFamily="34" charset="-122"/>
              <a:ea typeface="Microsoft YaHei" panose="020B0503020204020204" pitchFamily="34" charset="-122"/>
            </a:endParaRPr>
          </a:p>
          <a:p>
            <a:pPr marL="514350" indent="-514350">
              <a:lnSpc>
                <a:spcPts val="3360"/>
              </a:lnSpc>
              <a:buFont typeface="+mj-lt"/>
              <a:buAutoNum type="arabicPeriod"/>
            </a:pPr>
            <a:r>
              <a:rPr lang="zh-TW" altLang="en-US" dirty="0">
                <a:latin typeface="Microsoft YaHei" panose="020B0503020204020204" pitchFamily="34" charset="-122"/>
                <a:ea typeface="Microsoft YaHei" panose="020B0503020204020204" pitchFamily="34" charset="-122"/>
              </a:rPr>
              <a:t>願景</a:t>
            </a:r>
            <a:endParaRPr lang="en-US" altLang="zh-TW"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5126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字方塊 60">
            <a:extLst>
              <a:ext uri="{FF2B5EF4-FFF2-40B4-BE49-F238E27FC236}">
                <a16:creationId xmlns:a16="http://schemas.microsoft.com/office/drawing/2014/main" id="{1C434078-E2C3-44B7-8E7B-7AC7C3EAFB2A}"/>
              </a:ext>
            </a:extLst>
          </p:cNvPr>
          <p:cNvSpPr txBox="1"/>
          <p:nvPr/>
        </p:nvSpPr>
        <p:spPr>
          <a:xfrm>
            <a:off x="1129667" y="1126456"/>
            <a:ext cx="2769929"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臺灣精準健康產業</a:t>
            </a:r>
          </a:p>
        </p:txBody>
      </p:sp>
      <p:sp>
        <p:nvSpPr>
          <p:cNvPr id="3" name="object 3"/>
          <p:cNvSpPr txBox="1"/>
          <p:nvPr/>
        </p:nvSpPr>
        <p:spPr>
          <a:xfrm>
            <a:off x="11171935" y="6766116"/>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5</a:t>
            </a:r>
            <a:endParaRPr sz="1200">
              <a:latin typeface="Calibri"/>
              <a:cs typeface="Calibri"/>
            </a:endParaRPr>
          </a:p>
        </p:txBody>
      </p:sp>
      <p:sp>
        <p:nvSpPr>
          <p:cNvPr id="4" name="object 4"/>
          <p:cNvSpPr txBox="1"/>
          <p:nvPr/>
        </p:nvSpPr>
        <p:spPr>
          <a:xfrm>
            <a:off x="5031805" y="1920798"/>
            <a:ext cx="6685207" cy="1720983"/>
          </a:xfrm>
          <a:prstGeom prst="rect">
            <a:avLst/>
          </a:prstGeom>
        </p:spPr>
        <p:txBody>
          <a:bodyPr vert="horz" wrap="square" lIns="0" tIns="129539" rIns="0" bIns="0" rtlCol="0">
            <a:spAutoFit/>
          </a:bodyPr>
          <a:lstStyle/>
          <a:p>
            <a:pPr marL="355600" indent="-343535">
              <a:lnSpc>
                <a:spcPct val="100000"/>
              </a:lnSpc>
              <a:spcBef>
                <a:spcPts val="670"/>
              </a:spcBef>
              <a:buFont typeface="Arial"/>
              <a:buChar char="•"/>
              <a:tabLst>
                <a:tab pos="355600" algn="l"/>
                <a:tab pos="356235" algn="l"/>
              </a:tabLst>
            </a:pPr>
            <a:r>
              <a:rPr sz="1400" b="1" spc="-5" dirty="0" err="1">
                <a:solidFill>
                  <a:srgbClr val="05B6E2"/>
                </a:solidFill>
                <a:latin typeface="Microsoft YaHei"/>
                <a:cs typeface="Microsoft YaHei"/>
              </a:rPr>
              <a:t>機器學習／人工智慧技術</a:t>
            </a:r>
            <a:r>
              <a:rPr sz="1400" spc="-20" dirty="0" err="1">
                <a:latin typeface="Microsoft JhengHei"/>
                <a:cs typeface="Microsoft JhengHei"/>
              </a:rPr>
              <a:t>相較其他精準醫療相關技術會更快被實現</a:t>
            </a:r>
            <a:endParaRPr sz="1400" dirty="0">
              <a:latin typeface="Microsoft JhengHei"/>
              <a:cs typeface="Microsoft JhengHei"/>
            </a:endParaRPr>
          </a:p>
          <a:p>
            <a:pPr marL="355600" indent="-343535">
              <a:lnSpc>
                <a:spcPct val="100000"/>
              </a:lnSpc>
              <a:spcBef>
                <a:spcPts val="994"/>
              </a:spcBef>
              <a:buFont typeface="Arial"/>
              <a:buChar char="•"/>
              <a:tabLst>
                <a:tab pos="355600" algn="l"/>
                <a:tab pos="356235" algn="l"/>
              </a:tabLst>
            </a:pPr>
            <a:r>
              <a:rPr sz="1400" b="1" spc="-15" dirty="0">
                <a:solidFill>
                  <a:srgbClr val="05B6E2"/>
                </a:solidFill>
                <a:latin typeface="Microsoft YaHei"/>
                <a:cs typeface="Microsoft YaHei"/>
              </a:rPr>
              <a:t>以人類細胞／類器官平台測試藥物療效</a:t>
            </a:r>
            <a:r>
              <a:rPr sz="1400" spc="-10" dirty="0">
                <a:latin typeface="Microsoft JhengHei"/>
                <a:cs typeface="Microsoft JhengHei"/>
              </a:rPr>
              <a:t>將於2030</a:t>
            </a:r>
            <a:r>
              <a:rPr sz="1400" spc="-20" dirty="0">
                <a:latin typeface="Microsoft JhengHei"/>
                <a:cs typeface="Microsoft JhengHei"/>
              </a:rPr>
              <a:t>年前成熟並接近實用</a:t>
            </a:r>
            <a:endParaRPr sz="1400" dirty="0">
              <a:latin typeface="Microsoft JhengHei"/>
              <a:cs typeface="Microsoft JhengHei"/>
            </a:endParaRPr>
          </a:p>
          <a:p>
            <a:pPr marL="299085" indent="-287020">
              <a:lnSpc>
                <a:spcPct val="100000"/>
              </a:lnSpc>
              <a:spcBef>
                <a:spcPts val="1000"/>
              </a:spcBef>
              <a:buFont typeface="Arial"/>
              <a:buChar char="•"/>
              <a:tabLst>
                <a:tab pos="299085" algn="l"/>
                <a:tab pos="299720" algn="l"/>
              </a:tabLst>
            </a:pPr>
            <a:r>
              <a:rPr sz="1400" b="1" dirty="0">
                <a:solidFill>
                  <a:srgbClr val="05B6E2"/>
                </a:solidFill>
                <a:latin typeface="Microsoft YaHei"/>
                <a:cs typeface="Microsoft YaHei"/>
              </a:rPr>
              <a:t>預防醫療</a:t>
            </a:r>
            <a:r>
              <a:rPr sz="1400" dirty="0">
                <a:latin typeface="Microsoft JhengHei"/>
                <a:cs typeface="Microsoft JhengHei"/>
              </a:rPr>
              <a:t>將於</a:t>
            </a:r>
            <a:r>
              <a:rPr sz="1400" spc="-10" dirty="0">
                <a:latin typeface="Microsoft JhengHei"/>
                <a:cs typeface="Microsoft JhengHei"/>
              </a:rPr>
              <a:t>2025-</a:t>
            </a:r>
            <a:r>
              <a:rPr sz="1400" dirty="0">
                <a:latin typeface="Microsoft JhengHei"/>
                <a:cs typeface="Microsoft JhengHei"/>
              </a:rPr>
              <a:t>2033</a:t>
            </a:r>
            <a:r>
              <a:rPr sz="1400" spc="-25" dirty="0">
                <a:latin typeface="Microsoft JhengHei"/>
                <a:cs typeface="Microsoft JhengHei"/>
              </a:rPr>
              <a:t>年實現</a:t>
            </a:r>
            <a:endParaRPr sz="1400" dirty="0">
              <a:latin typeface="Microsoft JhengHei"/>
              <a:cs typeface="Microsoft JhengHei"/>
            </a:endParaRPr>
          </a:p>
          <a:p>
            <a:pPr marL="299085" indent="-287020">
              <a:lnSpc>
                <a:spcPct val="100000"/>
              </a:lnSpc>
              <a:spcBef>
                <a:spcPts val="1005"/>
              </a:spcBef>
              <a:buFont typeface="Arial"/>
              <a:buChar char="•"/>
              <a:tabLst>
                <a:tab pos="299085" algn="l"/>
                <a:tab pos="299720" algn="l"/>
              </a:tabLst>
            </a:pPr>
            <a:r>
              <a:rPr sz="1400" b="1" dirty="0">
                <a:solidFill>
                  <a:srgbClr val="05B6E2"/>
                </a:solidFill>
                <a:latin typeface="Microsoft YaHei"/>
                <a:cs typeface="Microsoft YaHei"/>
              </a:rPr>
              <a:t>基因治療</a:t>
            </a:r>
            <a:r>
              <a:rPr sz="1400" dirty="0">
                <a:latin typeface="Microsoft JhengHei"/>
                <a:cs typeface="Microsoft JhengHei"/>
              </a:rPr>
              <a:t>將於</a:t>
            </a:r>
            <a:r>
              <a:rPr sz="1400" spc="-10" dirty="0">
                <a:latin typeface="Microsoft JhengHei"/>
                <a:cs typeface="Microsoft JhengHei"/>
              </a:rPr>
              <a:t>2026-</a:t>
            </a:r>
            <a:r>
              <a:rPr sz="1400" dirty="0">
                <a:latin typeface="Microsoft JhengHei"/>
                <a:cs typeface="Microsoft JhengHei"/>
              </a:rPr>
              <a:t>2034</a:t>
            </a:r>
            <a:r>
              <a:rPr sz="1400" spc="-25" dirty="0">
                <a:latin typeface="Microsoft JhengHei"/>
                <a:cs typeface="Microsoft JhengHei"/>
              </a:rPr>
              <a:t>年實現</a:t>
            </a:r>
            <a:endParaRPr sz="1400" dirty="0">
              <a:latin typeface="Microsoft JhengHei"/>
              <a:cs typeface="Microsoft JhengHei"/>
            </a:endParaRPr>
          </a:p>
          <a:p>
            <a:pPr marL="299085" indent="-287020">
              <a:lnSpc>
                <a:spcPct val="100000"/>
              </a:lnSpc>
              <a:spcBef>
                <a:spcPts val="1000"/>
              </a:spcBef>
              <a:buFont typeface="Arial"/>
              <a:buChar char="•"/>
              <a:tabLst>
                <a:tab pos="299085" algn="l"/>
                <a:tab pos="299720" algn="l"/>
              </a:tabLst>
            </a:pPr>
            <a:r>
              <a:rPr sz="1400" b="1" spc="-10" dirty="0">
                <a:solidFill>
                  <a:srgbClr val="05B6E2"/>
                </a:solidFill>
                <a:latin typeface="Microsoft YaHei"/>
                <a:cs typeface="Microsoft YaHei"/>
              </a:rPr>
              <a:t>憂鬱症</a:t>
            </a:r>
            <a:r>
              <a:rPr sz="1400" spc="-20" dirty="0">
                <a:latin typeface="Microsoft JhengHei"/>
                <a:cs typeface="Microsoft JhengHei"/>
              </a:rPr>
              <a:t>相關治療會最晚被實現</a:t>
            </a:r>
            <a:endParaRPr sz="1400" dirty="0">
              <a:latin typeface="Microsoft JhengHei"/>
              <a:cs typeface="Microsoft JhengHei"/>
            </a:endParaRPr>
          </a:p>
        </p:txBody>
      </p:sp>
      <p:pic>
        <p:nvPicPr>
          <p:cNvPr id="7" name="object 7"/>
          <p:cNvPicPr/>
          <p:nvPr/>
        </p:nvPicPr>
        <p:blipFill>
          <a:blip r:embed="rId2" cstate="print"/>
          <a:stretch>
            <a:fillRect/>
          </a:stretch>
        </p:blipFill>
        <p:spPr>
          <a:xfrm>
            <a:off x="937711" y="2547166"/>
            <a:ext cx="568823" cy="562569"/>
          </a:xfrm>
          <a:prstGeom prst="rect">
            <a:avLst/>
          </a:prstGeom>
        </p:spPr>
      </p:pic>
      <p:pic>
        <p:nvPicPr>
          <p:cNvPr id="8" name="object 8"/>
          <p:cNvPicPr/>
          <p:nvPr/>
        </p:nvPicPr>
        <p:blipFill>
          <a:blip r:embed="rId3" cstate="print"/>
          <a:stretch>
            <a:fillRect/>
          </a:stretch>
        </p:blipFill>
        <p:spPr>
          <a:xfrm>
            <a:off x="2650741" y="2406042"/>
            <a:ext cx="1114625" cy="869311"/>
          </a:xfrm>
          <a:prstGeom prst="rect">
            <a:avLst/>
          </a:prstGeom>
        </p:spPr>
      </p:pic>
      <p:sp>
        <p:nvSpPr>
          <p:cNvPr id="12" name="object 12"/>
          <p:cNvSpPr txBox="1"/>
          <p:nvPr/>
        </p:nvSpPr>
        <p:spPr>
          <a:xfrm>
            <a:off x="5476747" y="6500571"/>
            <a:ext cx="5434965" cy="223520"/>
          </a:xfrm>
          <a:prstGeom prst="rect">
            <a:avLst/>
          </a:prstGeom>
        </p:spPr>
        <p:txBody>
          <a:bodyPr vert="horz" wrap="square" lIns="0" tIns="12065" rIns="0" bIns="0" rtlCol="0">
            <a:spAutoFit/>
          </a:bodyPr>
          <a:lstStyle/>
          <a:p>
            <a:pPr marL="12700">
              <a:lnSpc>
                <a:spcPct val="100000"/>
              </a:lnSpc>
              <a:spcBef>
                <a:spcPts val="95"/>
              </a:spcBef>
            </a:pPr>
            <a:r>
              <a:rPr sz="1300" spc="-20" dirty="0">
                <a:solidFill>
                  <a:srgbClr val="7E7E7E"/>
                </a:solidFill>
                <a:latin typeface="Microsoft JhengHei"/>
                <a:cs typeface="Microsoft JhengHei"/>
              </a:rPr>
              <a:t>資料來源</a:t>
            </a:r>
            <a:r>
              <a:rPr sz="1300" spc="-10" dirty="0">
                <a:solidFill>
                  <a:srgbClr val="7E7E7E"/>
                </a:solidFill>
                <a:latin typeface="Microsoft JhengHei"/>
                <a:cs typeface="Microsoft JhengHei"/>
              </a:rPr>
              <a:t>:</a:t>
            </a:r>
            <a:r>
              <a:rPr sz="1300" spc="-20" dirty="0">
                <a:solidFill>
                  <a:srgbClr val="7E7E7E"/>
                </a:solidFill>
                <a:latin typeface="Microsoft JhengHei"/>
                <a:cs typeface="Microsoft JhengHei"/>
              </a:rPr>
              <a:t>日本第</a:t>
            </a:r>
            <a:r>
              <a:rPr sz="1300" spc="-10" dirty="0">
                <a:solidFill>
                  <a:srgbClr val="7E7E7E"/>
                </a:solidFill>
                <a:latin typeface="Microsoft JhengHei"/>
                <a:cs typeface="Microsoft JhengHei"/>
              </a:rPr>
              <a:t>11</a:t>
            </a:r>
            <a:r>
              <a:rPr sz="1300" spc="-20" dirty="0">
                <a:solidFill>
                  <a:srgbClr val="7E7E7E"/>
                </a:solidFill>
                <a:latin typeface="Microsoft JhengHei"/>
                <a:cs typeface="Microsoft JhengHei"/>
              </a:rPr>
              <a:t>次前瞻調查</a:t>
            </a:r>
            <a:r>
              <a:rPr sz="1300" spc="20" dirty="0">
                <a:solidFill>
                  <a:srgbClr val="7E7E7E"/>
                </a:solidFill>
                <a:latin typeface="Microsoft JhengHei"/>
                <a:cs typeface="Microsoft JhengHei"/>
              </a:rPr>
              <a:t>, </a:t>
            </a:r>
            <a:r>
              <a:rPr sz="1300" dirty="0">
                <a:solidFill>
                  <a:srgbClr val="7E7E7E"/>
                </a:solidFill>
                <a:latin typeface="Microsoft JhengHei"/>
                <a:cs typeface="Microsoft JhengHei"/>
              </a:rPr>
              <a:t>2019;</a:t>
            </a:r>
            <a:r>
              <a:rPr sz="1300" spc="-10" dirty="0">
                <a:solidFill>
                  <a:srgbClr val="7E7E7E"/>
                </a:solidFill>
                <a:latin typeface="Microsoft JhengHei"/>
                <a:cs typeface="Microsoft JhengHei"/>
              </a:rPr>
              <a:t> 韓</a:t>
            </a:r>
            <a:r>
              <a:rPr sz="1300" spc="-20" dirty="0">
                <a:solidFill>
                  <a:srgbClr val="7E7E7E"/>
                </a:solidFill>
                <a:latin typeface="Microsoft JhengHei"/>
                <a:cs typeface="Microsoft JhengHei"/>
              </a:rPr>
              <a:t>國第</a:t>
            </a:r>
            <a:r>
              <a:rPr sz="1300" spc="-10" dirty="0">
                <a:solidFill>
                  <a:srgbClr val="7E7E7E"/>
                </a:solidFill>
                <a:latin typeface="Microsoft JhengHei"/>
                <a:cs typeface="Microsoft JhengHei"/>
              </a:rPr>
              <a:t>5</a:t>
            </a:r>
            <a:r>
              <a:rPr sz="1300" spc="-20" dirty="0">
                <a:solidFill>
                  <a:srgbClr val="7E7E7E"/>
                </a:solidFill>
                <a:latin typeface="Microsoft JhengHei"/>
                <a:cs typeface="Microsoft JhengHei"/>
              </a:rPr>
              <a:t>次前瞻調查</a:t>
            </a:r>
            <a:r>
              <a:rPr sz="1300" spc="15" dirty="0">
                <a:solidFill>
                  <a:srgbClr val="7E7E7E"/>
                </a:solidFill>
                <a:latin typeface="Microsoft JhengHei"/>
                <a:cs typeface="Microsoft JhengHei"/>
              </a:rPr>
              <a:t>, </a:t>
            </a:r>
            <a:r>
              <a:rPr sz="1300" dirty="0">
                <a:solidFill>
                  <a:srgbClr val="7E7E7E"/>
                </a:solidFill>
                <a:latin typeface="Microsoft JhengHei"/>
                <a:cs typeface="Microsoft JhengHei"/>
              </a:rPr>
              <a:t>2017, STPI</a:t>
            </a:r>
            <a:r>
              <a:rPr sz="1300" spc="-5" dirty="0">
                <a:solidFill>
                  <a:srgbClr val="7E7E7E"/>
                </a:solidFill>
                <a:latin typeface="Microsoft JhengHei"/>
                <a:cs typeface="Microsoft JhengHei"/>
              </a:rPr>
              <a:t> 整</a:t>
            </a:r>
            <a:r>
              <a:rPr sz="1300" spc="-50" dirty="0">
                <a:solidFill>
                  <a:srgbClr val="7E7E7E"/>
                </a:solidFill>
                <a:latin typeface="Microsoft JhengHei"/>
                <a:cs typeface="Microsoft JhengHei"/>
              </a:rPr>
              <a:t>理</a:t>
            </a:r>
            <a:endParaRPr sz="1300">
              <a:latin typeface="Microsoft JhengHei"/>
              <a:cs typeface="Microsoft JhengHei"/>
            </a:endParaRPr>
          </a:p>
        </p:txBody>
      </p:sp>
      <p:pic>
        <p:nvPicPr>
          <p:cNvPr id="2050" name="Picture 2" descr="Free download of 欧盟旗帜Vector Graphic">
            <a:extLst>
              <a:ext uri="{FF2B5EF4-FFF2-40B4-BE49-F238E27FC236}">
                <a16:creationId xmlns:a16="http://schemas.microsoft.com/office/drawing/2014/main" id="{DD421C67-93AD-4A05-B3DA-1BDE72CBF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534" y="4566238"/>
            <a:ext cx="1526779" cy="1016002"/>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12">
            <a:extLst>
              <a:ext uri="{FF2B5EF4-FFF2-40B4-BE49-F238E27FC236}">
                <a16:creationId xmlns:a16="http://schemas.microsoft.com/office/drawing/2014/main" id="{CB9BEC24-C996-4506-AE10-05A4392E9233}"/>
              </a:ext>
            </a:extLst>
          </p:cNvPr>
          <p:cNvSpPr txBox="1"/>
          <p:nvPr/>
        </p:nvSpPr>
        <p:spPr>
          <a:xfrm>
            <a:off x="5031805" y="3795547"/>
            <a:ext cx="3646158" cy="977319"/>
          </a:xfrm>
          <a:prstGeom prst="rect">
            <a:avLst/>
          </a:prstGeom>
        </p:spPr>
        <p:txBody>
          <a:bodyPr vert="horz" wrap="square" lIns="0" tIns="12700" rIns="0" bIns="0" rtlCol="0">
            <a:spAutoFit/>
          </a:bodyPr>
          <a:lstStyle/>
          <a:p>
            <a:pPr marL="298450" indent="-285750">
              <a:lnSpc>
                <a:spcPts val="2400"/>
              </a:lnSpc>
              <a:spcBef>
                <a:spcPts val="600"/>
              </a:spcBef>
              <a:buFont typeface="Arial" panose="020B0604020202020204" pitchFamily="34" charset="0"/>
              <a:buChar char="•"/>
            </a:pPr>
            <a:r>
              <a:rPr sz="1400" spc="-5" dirty="0" err="1">
                <a:latin typeface="Microsoft JhengHei"/>
                <a:cs typeface="Microsoft JhengHei"/>
              </a:rPr>
              <a:t>歐盟超過一半的處方會屬於精準醫療</a:t>
            </a:r>
            <a:endParaRPr lang="en-US" sz="1400" spc="-5" dirty="0">
              <a:latin typeface="Microsoft JhengHei"/>
              <a:cs typeface="Microsoft JhengHei"/>
            </a:endParaRPr>
          </a:p>
          <a:p>
            <a:pPr marL="298450" indent="-285750">
              <a:lnSpc>
                <a:spcPts val="2400"/>
              </a:lnSpc>
              <a:spcBef>
                <a:spcPts val="600"/>
              </a:spcBef>
              <a:buFont typeface="Arial" panose="020B0604020202020204" pitchFamily="34" charset="0"/>
              <a:buChar char="•"/>
            </a:pPr>
            <a:r>
              <a:rPr sz="1400" dirty="0" err="1">
                <a:latin typeface="Microsoft JhengHei"/>
                <a:cs typeface="Microsoft JhengHei"/>
              </a:rPr>
              <a:t>奈米棒</a:t>
            </a:r>
            <a:r>
              <a:rPr sz="1400" spc="-10" dirty="0">
                <a:latin typeface="Microsoft JhengHei"/>
                <a:cs typeface="Microsoft JhengHei"/>
              </a:rPr>
              <a:t>(nanorods)常規的用於細胞準確等級的藥物遞送</a:t>
            </a:r>
            <a:r>
              <a:rPr sz="1400" spc="-5" dirty="0">
                <a:latin typeface="Microsoft JhengHei"/>
                <a:cs typeface="Microsoft JhengHei"/>
              </a:rPr>
              <a:t>奈米機器人被用於診斷</a:t>
            </a:r>
            <a:endParaRPr sz="1400" dirty="0">
              <a:latin typeface="Microsoft JhengHei"/>
              <a:cs typeface="Microsoft JhengHei"/>
            </a:endParaRPr>
          </a:p>
        </p:txBody>
      </p:sp>
      <p:sp>
        <p:nvSpPr>
          <p:cNvPr id="23" name="object 14">
            <a:extLst>
              <a:ext uri="{FF2B5EF4-FFF2-40B4-BE49-F238E27FC236}">
                <a16:creationId xmlns:a16="http://schemas.microsoft.com/office/drawing/2014/main" id="{ABB85F93-4564-44D3-B51A-FBE1E88784A5}"/>
              </a:ext>
            </a:extLst>
          </p:cNvPr>
          <p:cNvSpPr txBox="1"/>
          <p:nvPr/>
        </p:nvSpPr>
        <p:spPr>
          <a:xfrm>
            <a:off x="5031805" y="4845381"/>
            <a:ext cx="5885777" cy="1054263"/>
          </a:xfrm>
          <a:prstGeom prst="rect">
            <a:avLst/>
          </a:prstGeom>
        </p:spPr>
        <p:txBody>
          <a:bodyPr vert="horz" wrap="square" lIns="0" tIns="12700" rIns="0" bIns="0" rtlCol="0">
            <a:spAutoFit/>
          </a:bodyPr>
          <a:lstStyle/>
          <a:p>
            <a:pPr marL="298450" indent="-285750">
              <a:lnSpc>
                <a:spcPts val="2400"/>
              </a:lnSpc>
              <a:spcBef>
                <a:spcPts val="600"/>
              </a:spcBef>
              <a:buFont typeface="Arial" panose="020B0604020202020204" pitchFamily="34" charset="0"/>
              <a:buChar char="•"/>
            </a:pPr>
            <a:r>
              <a:rPr sz="1400" spc="-5" dirty="0">
                <a:latin typeface="Microsoft JhengHei"/>
              </a:rPr>
              <a:t>表徵遺傳學科技會開始被用於非醫療型應用(例保持身材)</a:t>
            </a:r>
          </a:p>
          <a:p>
            <a:pPr marL="298450" indent="-285750">
              <a:lnSpc>
                <a:spcPts val="2400"/>
              </a:lnSpc>
              <a:spcBef>
                <a:spcPts val="600"/>
              </a:spcBef>
              <a:buFont typeface="Arial" panose="020B0604020202020204" pitchFamily="34" charset="0"/>
              <a:buChar char="•"/>
            </a:pPr>
            <a:r>
              <a:rPr sz="1400" spc="-5" dirty="0">
                <a:latin typeface="Microsoft JhengHei"/>
              </a:rPr>
              <a:t>病人和環境互動資料將常規的被用於診斷和治療方案設計</a:t>
            </a:r>
          </a:p>
          <a:p>
            <a:pPr marL="298450" indent="-285750">
              <a:lnSpc>
                <a:spcPts val="2400"/>
              </a:lnSpc>
              <a:spcBef>
                <a:spcPts val="600"/>
              </a:spcBef>
              <a:buFont typeface="Arial" panose="020B0604020202020204" pitchFamily="34" charset="0"/>
              <a:buChar char="•"/>
            </a:pPr>
            <a:r>
              <a:rPr sz="1400" spc="-5" dirty="0">
                <a:latin typeface="Microsoft JhengHei"/>
              </a:rPr>
              <a:t>同意個人健康資訊的即時傳輸將成為加入健康保險的規定</a:t>
            </a:r>
          </a:p>
        </p:txBody>
      </p:sp>
      <p:sp>
        <p:nvSpPr>
          <p:cNvPr id="25" name="object 16">
            <a:extLst>
              <a:ext uri="{FF2B5EF4-FFF2-40B4-BE49-F238E27FC236}">
                <a16:creationId xmlns:a16="http://schemas.microsoft.com/office/drawing/2014/main" id="{A8B4ACA7-6AC9-4AEC-8606-0B5B3D4F0F19}"/>
              </a:ext>
            </a:extLst>
          </p:cNvPr>
          <p:cNvSpPr txBox="1"/>
          <p:nvPr/>
        </p:nvSpPr>
        <p:spPr>
          <a:xfrm>
            <a:off x="5031805" y="6086424"/>
            <a:ext cx="6108700" cy="228268"/>
          </a:xfrm>
          <a:prstGeom prst="rect">
            <a:avLst/>
          </a:prstGeom>
        </p:spPr>
        <p:txBody>
          <a:bodyPr vert="horz" wrap="square" lIns="0" tIns="12700" rIns="0" bIns="0" rtlCol="0">
            <a:spAutoFit/>
          </a:bodyPr>
          <a:lstStyle/>
          <a:p>
            <a:pPr marL="285750" indent="-285750">
              <a:lnSpc>
                <a:spcPct val="100000"/>
              </a:lnSpc>
              <a:spcBef>
                <a:spcPts val="100"/>
              </a:spcBef>
              <a:buFont typeface="Arial" panose="020B0604020202020204" pitchFamily="34" charset="0"/>
              <a:buChar char="•"/>
            </a:pPr>
            <a:r>
              <a:rPr sz="1400" spc="-5" dirty="0">
                <a:latin typeface="Microsoft JhengHei"/>
                <a:cs typeface="Microsoft JhengHei"/>
              </a:rPr>
              <a:t>歐盟醫療照護系統會開始提供客制化基因修正</a:t>
            </a:r>
            <a:endParaRPr sz="1400" dirty="0">
              <a:latin typeface="Microsoft JhengHei"/>
              <a:cs typeface="Microsoft JhengHei"/>
            </a:endParaRPr>
          </a:p>
        </p:txBody>
      </p:sp>
      <p:sp>
        <p:nvSpPr>
          <p:cNvPr id="27" name="object 18">
            <a:extLst>
              <a:ext uri="{FF2B5EF4-FFF2-40B4-BE49-F238E27FC236}">
                <a16:creationId xmlns:a16="http://schemas.microsoft.com/office/drawing/2014/main" id="{E9D44B7A-2A9E-4EF3-95DA-EFC876F80CAE}"/>
              </a:ext>
            </a:extLst>
          </p:cNvPr>
          <p:cNvSpPr/>
          <p:nvPr/>
        </p:nvSpPr>
        <p:spPr>
          <a:xfrm>
            <a:off x="7307731" y="6936307"/>
            <a:ext cx="10861040" cy="0"/>
          </a:xfrm>
          <a:custGeom>
            <a:avLst/>
            <a:gdLst/>
            <a:ahLst/>
            <a:cxnLst/>
            <a:rect l="l" t="t" r="r" b="b"/>
            <a:pathLst>
              <a:path w="10861040">
                <a:moveTo>
                  <a:pt x="0" y="0"/>
                </a:moveTo>
                <a:lnTo>
                  <a:pt x="10861040" y="0"/>
                </a:lnTo>
              </a:path>
            </a:pathLst>
          </a:custGeom>
          <a:ln w="6096">
            <a:solidFill>
              <a:srgbClr val="D9D9D9"/>
            </a:solidFill>
          </a:ln>
        </p:spPr>
        <p:txBody>
          <a:bodyPr wrap="square" lIns="0" tIns="0" rIns="0" bIns="0" rtlCol="0"/>
          <a:lstStyle/>
          <a:p>
            <a:endParaRPr sz="1200"/>
          </a:p>
        </p:txBody>
      </p:sp>
      <p:sp>
        <p:nvSpPr>
          <p:cNvPr id="13" name="矩形 12">
            <a:extLst>
              <a:ext uri="{FF2B5EF4-FFF2-40B4-BE49-F238E27FC236}">
                <a16:creationId xmlns:a16="http://schemas.microsoft.com/office/drawing/2014/main" id="{85840F97-5C22-41CD-80E5-F21CA02984E7}"/>
              </a:ext>
            </a:extLst>
          </p:cNvPr>
          <p:cNvSpPr/>
          <p:nvPr/>
        </p:nvSpPr>
        <p:spPr>
          <a:xfrm>
            <a:off x="576731" y="2359856"/>
            <a:ext cx="1280211" cy="961681"/>
          </a:xfrm>
          <a:prstGeom prst="rect">
            <a:avLst/>
          </a:prstGeom>
          <a:noFill/>
          <a:ln>
            <a:solidFill>
              <a:srgbClr val="D9D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2ED8C914-33FA-4D54-82C0-985D00CEEB25}"/>
              </a:ext>
            </a:extLst>
          </p:cNvPr>
          <p:cNvSpPr/>
          <p:nvPr/>
        </p:nvSpPr>
        <p:spPr>
          <a:xfrm>
            <a:off x="2577802" y="2335390"/>
            <a:ext cx="1280211" cy="961681"/>
          </a:xfrm>
          <a:prstGeom prst="rect">
            <a:avLst/>
          </a:prstGeom>
          <a:noFill/>
          <a:ln>
            <a:solidFill>
              <a:srgbClr val="D9D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手繪多邊形: 圖案 27">
            <a:extLst>
              <a:ext uri="{FF2B5EF4-FFF2-40B4-BE49-F238E27FC236}">
                <a16:creationId xmlns:a16="http://schemas.microsoft.com/office/drawing/2014/main" id="{0FBCFC81-44F5-426A-A69F-17564CD64124}"/>
              </a:ext>
            </a:extLst>
          </p:cNvPr>
          <p:cNvSpPr/>
          <p:nvPr/>
        </p:nvSpPr>
        <p:spPr>
          <a:xfrm>
            <a:off x="577516" y="3768002"/>
            <a:ext cx="10972800" cy="0"/>
          </a:xfrm>
          <a:custGeom>
            <a:avLst/>
            <a:gdLst>
              <a:gd name="connsiteX0" fmla="*/ 0 w 10972800"/>
              <a:gd name="connsiteY0" fmla="*/ 0 h 0"/>
              <a:gd name="connsiteX1" fmla="*/ 10972800 w 10972800"/>
              <a:gd name="connsiteY1" fmla="*/ 0 h 0"/>
            </a:gdLst>
            <a:ahLst/>
            <a:cxnLst>
              <a:cxn ang="0">
                <a:pos x="connsiteX0" y="connsiteY0"/>
              </a:cxn>
              <a:cxn ang="0">
                <a:pos x="connsiteX1" y="connsiteY1"/>
              </a:cxn>
            </a:cxnLst>
            <a:rect l="l" t="t" r="r" b="b"/>
            <a:pathLst>
              <a:path w="10972800">
                <a:moveTo>
                  <a:pt x="0" y="0"/>
                </a:moveTo>
                <a:lnTo>
                  <a:pt x="10972800" y="0"/>
                </a:lnTo>
              </a:path>
            </a:pathLst>
          </a:cu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1" name="群組 30">
            <a:extLst>
              <a:ext uri="{FF2B5EF4-FFF2-40B4-BE49-F238E27FC236}">
                <a16:creationId xmlns:a16="http://schemas.microsoft.com/office/drawing/2014/main" id="{65C8C666-FE84-4841-83A1-5F2F24F96395}"/>
              </a:ext>
            </a:extLst>
          </p:cNvPr>
          <p:cNvGrpSpPr/>
          <p:nvPr/>
        </p:nvGrpSpPr>
        <p:grpSpPr>
          <a:xfrm>
            <a:off x="440931" y="419773"/>
            <a:ext cx="9104009" cy="769367"/>
            <a:chOff x="440931" y="419773"/>
            <a:chExt cx="9104009" cy="769367"/>
          </a:xfrm>
        </p:grpSpPr>
        <p:sp>
          <p:nvSpPr>
            <p:cNvPr id="32" name="手繪多邊形 20">
              <a:extLst>
                <a:ext uri="{FF2B5EF4-FFF2-40B4-BE49-F238E27FC236}">
                  <a16:creationId xmlns:a16="http://schemas.microsoft.com/office/drawing/2014/main" id="{A823493D-7836-464D-BCC0-759D43C89FB6}"/>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33" name="群組 32">
              <a:extLst>
                <a:ext uri="{FF2B5EF4-FFF2-40B4-BE49-F238E27FC236}">
                  <a16:creationId xmlns:a16="http://schemas.microsoft.com/office/drawing/2014/main" id="{BD9F5C57-F873-48A1-91B5-B737F1DB6835}"/>
                </a:ext>
              </a:extLst>
            </p:cNvPr>
            <p:cNvGrpSpPr/>
            <p:nvPr/>
          </p:nvGrpSpPr>
          <p:grpSpPr>
            <a:xfrm>
              <a:off x="491045" y="855377"/>
              <a:ext cx="746699" cy="313125"/>
              <a:chOff x="374573" y="862798"/>
              <a:chExt cx="863172" cy="361968"/>
            </a:xfrm>
          </p:grpSpPr>
          <p:grpSp>
            <p:nvGrpSpPr>
              <p:cNvPr id="35" name="群組 34">
                <a:extLst>
                  <a:ext uri="{FF2B5EF4-FFF2-40B4-BE49-F238E27FC236}">
                    <a16:creationId xmlns:a16="http://schemas.microsoft.com/office/drawing/2014/main" id="{4E5A18E3-6062-42AA-B2C3-04A38E5ACA9A}"/>
                  </a:ext>
                </a:extLst>
              </p:cNvPr>
              <p:cNvGrpSpPr/>
              <p:nvPr/>
            </p:nvGrpSpPr>
            <p:grpSpPr>
              <a:xfrm>
                <a:off x="374573" y="862798"/>
                <a:ext cx="161005" cy="132598"/>
                <a:chOff x="4377273" y="337546"/>
                <a:chExt cx="565439" cy="412425"/>
              </a:xfrm>
              <a:solidFill>
                <a:srgbClr val="5C7396"/>
              </a:solidFill>
            </p:grpSpPr>
            <p:sp>
              <p:nvSpPr>
                <p:cNvPr id="54" name="六邊形 53">
                  <a:extLst>
                    <a:ext uri="{FF2B5EF4-FFF2-40B4-BE49-F238E27FC236}">
                      <a16:creationId xmlns:a16="http://schemas.microsoft.com/office/drawing/2014/main" id="{97ADEB13-1369-4849-A812-4865BDE0476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5" name="六邊形 54">
                  <a:extLst>
                    <a:ext uri="{FF2B5EF4-FFF2-40B4-BE49-F238E27FC236}">
                      <a16:creationId xmlns:a16="http://schemas.microsoft.com/office/drawing/2014/main" id="{757396DF-1FFF-493F-8EC3-3C91F2E5DB8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6" name="群組 35">
                <a:extLst>
                  <a:ext uri="{FF2B5EF4-FFF2-40B4-BE49-F238E27FC236}">
                    <a16:creationId xmlns:a16="http://schemas.microsoft.com/office/drawing/2014/main" id="{36AF4498-E740-430D-A00D-FF0948DCA201}"/>
                  </a:ext>
                </a:extLst>
              </p:cNvPr>
              <p:cNvGrpSpPr/>
              <p:nvPr/>
            </p:nvGrpSpPr>
            <p:grpSpPr>
              <a:xfrm>
                <a:off x="517575" y="936433"/>
                <a:ext cx="161005" cy="132598"/>
                <a:chOff x="4377273" y="337546"/>
                <a:chExt cx="565439" cy="412425"/>
              </a:xfrm>
              <a:solidFill>
                <a:srgbClr val="5C7396"/>
              </a:solidFill>
            </p:grpSpPr>
            <p:sp>
              <p:nvSpPr>
                <p:cNvPr id="52" name="六邊形 51">
                  <a:extLst>
                    <a:ext uri="{FF2B5EF4-FFF2-40B4-BE49-F238E27FC236}">
                      <a16:creationId xmlns:a16="http://schemas.microsoft.com/office/drawing/2014/main" id="{E875D90D-7180-4365-B7DC-E3674E8BCF78}"/>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3" name="六邊形 52">
                  <a:extLst>
                    <a:ext uri="{FF2B5EF4-FFF2-40B4-BE49-F238E27FC236}">
                      <a16:creationId xmlns:a16="http://schemas.microsoft.com/office/drawing/2014/main" id="{E036260B-7891-4771-AE6D-4525B2B1B73B}"/>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7" name="群組 36">
                <a:extLst>
                  <a:ext uri="{FF2B5EF4-FFF2-40B4-BE49-F238E27FC236}">
                    <a16:creationId xmlns:a16="http://schemas.microsoft.com/office/drawing/2014/main" id="{8B6C68F2-C48A-4BEA-BF63-D246A319A87C}"/>
                  </a:ext>
                </a:extLst>
              </p:cNvPr>
              <p:cNvGrpSpPr/>
              <p:nvPr/>
            </p:nvGrpSpPr>
            <p:grpSpPr>
              <a:xfrm>
                <a:off x="660577" y="1009967"/>
                <a:ext cx="161005" cy="132598"/>
                <a:chOff x="4377273" y="337546"/>
                <a:chExt cx="565439" cy="412425"/>
              </a:xfrm>
              <a:solidFill>
                <a:srgbClr val="5C7396"/>
              </a:solidFill>
            </p:grpSpPr>
            <p:sp>
              <p:nvSpPr>
                <p:cNvPr id="50" name="六邊形 49">
                  <a:extLst>
                    <a:ext uri="{FF2B5EF4-FFF2-40B4-BE49-F238E27FC236}">
                      <a16:creationId xmlns:a16="http://schemas.microsoft.com/office/drawing/2014/main" id="{A7B36381-5B7E-4D39-A9FA-D09767C1B86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1" name="六邊形 50">
                  <a:extLst>
                    <a:ext uri="{FF2B5EF4-FFF2-40B4-BE49-F238E27FC236}">
                      <a16:creationId xmlns:a16="http://schemas.microsoft.com/office/drawing/2014/main" id="{DF5EF95E-960C-42F2-B50D-12D74B60636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38" name="群組 37">
                <a:extLst>
                  <a:ext uri="{FF2B5EF4-FFF2-40B4-BE49-F238E27FC236}">
                    <a16:creationId xmlns:a16="http://schemas.microsoft.com/office/drawing/2014/main" id="{36333621-6286-42D0-A0BB-C0204073DE2A}"/>
                  </a:ext>
                </a:extLst>
              </p:cNvPr>
              <p:cNvGrpSpPr/>
              <p:nvPr/>
            </p:nvGrpSpPr>
            <p:grpSpPr>
              <a:xfrm>
                <a:off x="938191" y="1008110"/>
                <a:ext cx="161005" cy="132598"/>
                <a:chOff x="4377273" y="337546"/>
                <a:chExt cx="565439" cy="412425"/>
              </a:xfrm>
              <a:solidFill>
                <a:srgbClr val="99A6BB"/>
              </a:solidFill>
            </p:grpSpPr>
            <p:sp>
              <p:nvSpPr>
                <p:cNvPr id="48" name="六邊形 47">
                  <a:extLst>
                    <a:ext uri="{FF2B5EF4-FFF2-40B4-BE49-F238E27FC236}">
                      <a16:creationId xmlns:a16="http://schemas.microsoft.com/office/drawing/2014/main" id="{A4ED8401-DA44-4BCB-9A07-898D0D17326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9" name="六邊形 48">
                  <a:extLst>
                    <a:ext uri="{FF2B5EF4-FFF2-40B4-BE49-F238E27FC236}">
                      <a16:creationId xmlns:a16="http://schemas.microsoft.com/office/drawing/2014/main" id="{35AB21C8-280F-496D-893D-86ACB8EFFEB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9" name="群組 38">
                <a:extLst>
                  <a:ext uri="{FF2B5EF4-FFF2-40B4-BE49-F238E27FC236}">
                    <a16:creationId xmlns:a16="http://schemas.microsoft.com/office/drawing/2014/main" id="{70D1BD2C-74B7-4BAE-B9B0-9972370F920E}"/>
                  </a:ext>
                </a:extLst>
              </p:cNvPr>
              <p:cNvGrpSpPr/>
              <p:nvPr/>
            </p:nvGrpSpPr>
            <p:grpSpPr>
              <a:xfrm>
                <a:off x="1076740" y="1081444"/>
                <a:ext cx="161005" cy="132598"/>
                <a:chOff x="4377273" y="337546"/>
                <a:chExt cx="565439" cy="412425"/>
              </a:xfrm>
              <a:solidFill>
                <a:srgbClr val="99A6BB"/>
              </a:solidFill>
            </p:grpSpPr>
            <p:sp>
              <p:nvSpPr>
                <p:cNvPr id="46" name="六邊形 45">
                  <a:extLst>
                    <a:ext uri="{FF2B5EF4-FFF2-40B4-BE49-F238E27FC236}">
                      <a16:creationId xmlns:a16="http://schemas.microsoft.com/office/drawing/2014/main" id="{8D98D65E-7A2C-41D8-9CA4-01F01513B51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7" name="六邊形 46">
                  <a:extLst>
                    <a:ext uri="{FF2B5EF4-FFF2-40B4-BE49-F238E27FC236}">
                      <a16:creationId xmlns:a16="http://schemas.microsoft.com/office/drawing/2014/main" id="{1C5671CB-E9FD-4298-90FB-F99732C8356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0" name="群組 39">
                <a:extLst>
                  <a:ext uri="{FF2B5EF4-FFF2-40B4-BE49-F238E27FC236}">
                    <a16:creationId xmlns:a16="http://schemas.microsoft.com/office/drawing/2014/main" id="{85BF3332-D4D5-493A-958D-7970CEC91685}"/>
                  </a:ext>
                </a:extLst>
              </p:cNvPr>
              <p:cNvGrpSpPr/>
              <p:nvPr/>
            </p:nvGrpSpPr>
            <p:grpSpPr>
              <a:xfrm>
                <a:off x="518463" y="1092168"/>
                <a:ext cx="161005" cy="132598"/>
                <a:chOff x="4377273" y="337546"/>
                <a:chExt cx="565439" cy="412425"/>
              </a:xfrm>
              <a:solidFill>
                <a:srgbClr val="5C7396"/>
              </a:solidFill>
            </p:grpSpPr>
            <p:sp>
              <p:nvSpPr>
                <p:cNvPr id="44" name="六邊形 43">
                  <a:extLst>
                    <a:ext uri="{FF2B5EF4-FFF2-40B4-BE49-F238E27FC236}">
                      <a16:creationId xmlns:a16="http://schemas.microsoft.com/office/drawing/2014/main" id="{6D4B71F9-9CB9-4F5D-BFFB-805EE16DACE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5" name="六邊形 44">
                  <a:extLst>
                    <a:ext uri="{FF2B5EF4-FFF2-40B4-BE49-F238E27FC236}">
                      <a16:creationId xmlns:a16="http://schemas.microsoft.com/office/drawing/2014/main" id="{548C7450-B002-49CA-9994-0E5B49167C30}"/>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1" name="群組 40">
                <a:extLst>
                  <a:ext uri="{FF2B5EF4-FFF2-40B4-BE49-F238E27FC236}">
                    <a16:creationId xmlns:a16="http://schemas.microsoft.com/office/drawing/2014/main" id="{F99B7E67-534D-4632-A073-B373872898AB}"/>
                  </a:ext>
                </a:extLst>
              </p:cNvPr>
              <p:cNvGrpSpPr/>
              <p:nvPr/>
            </p:nvGrpSpPr>
            <p:grpSpPr>
              <a:xfrm>
                <a:off x="801927" y="1092168"/>
                <a:ext cx="161004" cy="132598"/>
                <a:chOff x="4377273" y="337546"/>
                <a:chExt cx="565434" cy="412425"/>
              </a:xfrm>
              <a:solidFill>
                <a:srgbClr val="5C7396"/>
              </a:solidFill>
            </p:grpSpPr>
            <p:sp>
              <p:nvSpPr>
                <p:cNvPr id="42" name="六邊形 41">
                  <a:extLst>
                    <a:ext uri="{FF2B5EF4-FFF2-40B4-BE49-F238E27FC236}">
                      <a16:creationId xmlns:a16="http://schemas.microsoft.com/office/drawing/2014/main" id="{611B871A-3531-410B-8FCC-FED83E7FBC0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3" name="六邊形 42">
                  <a:extLst>
                    <a:ext uri="{FF2B5EF4-FFF2-40B4-BE49-F238E27FC236}">
                      <a16:creationId xmlns:a16="http://schemas.microsoft.com/office/drawing/2014/main" id="{31806C1C-47E6-4594-AA45-52614CA99430}"/>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34" name="Google Shape;179;p18">
              <a:extLst>
                <a:ext uri="{FF2B5EF4-FFF2-40B4-BE49-F238E27FC236}">
                  <a16:creationId xmlns:a16="http://schemas.microsoft.com/office/drawing/2014/main" id="{4379B909-ABC9-4DE7-922B-7E91DB4306C3}"/>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2</a:t>
              </a:r>
            </a:p>
          </p:txBody>
        </p:sp>
      </p:grpSp>
      <p:sp>
        <p:nvSpPr>
          <p:cNvPr id="56" name="文字方塊 55">
            <a:extLst>
              <a:ext uri="{FF2B5EF4-FFF2-40B4-BE49-F238E27FC236}">
                <a16:creationId xmlns:a16="http://schemas.microsoft.com/office/drawing/2014/main" id="{263459E7-1C15-4B1F-86F5-5D7FDF2651D1}"/>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精準研發生態系思維範例</a:t>
            </a:r>
            <a:r>
              <a:rPr kumimoji="1" lang="en-US" altLang="zh-TW" sz="2400" b="1" dirty="0">
                <a:solidFill>
                  <a:srgbClr val="0B2A43"/>
                </a:solidFill>
                <a:latin typeface="Microsoft YaHei UI" panose="020B0503020204020204" pitchFamily="34" charset="-122"/>
                <a:ea typeface="Microsoft YaHei UI" panose="020B0503020204020204" pitchFamily="34" charset="-122"/>
              </a:rPr>
              <a:t>(2/3)</a:t>
            </a:r>
            <a:endParaRPr kumimoji="1" lang="zh-TW" altLang="en-US" sz="2400" b="1" dirty="0">
              <a:solidFill>
                <a:srgbClr val="0B2A43"/>
              </a:solidFill>
              <a:latin typeface="Microsoft YaHei UI" panose="020B0503020204020204" pitchFamily="34" charset="-122"/>
              <a:ea typeface="Microsoft YaHei UI" panose="020B0503020204020204" pitchFamily="34" charset="-122"/>
            </a:endParaRPr>
          </a:p>
        </p:txBody>
      </p:sp>
      <p:sp>
        <p:nvSpPr>
          <p:cNvPr id="57" name="文字方塊 56">
            <a:extLst>
              <a:ext uri="{FF2B5EF4-FFF2-40B4-BE49-F238E27FC236}">
                <a16:creationId xmlns:a16="http://schemas.microsoft.com/office/drawing/2014/main" id="{DEC92DA7-6B0E-4AC6-B279-C54C223B9C6A}"/>
              </a:ext>
            </a:extLst>
          </p:cNvPr>
          <p:cNvSpPr txBox="1"/>
          <p:nvPr/>
        </p:nvSpPr>
        <p:spPr>
          <a:xfrm>
            <a:off x="1116617" y="1575786"/>
            <a:ext cx="2798720" cy="400110"/>
          </a:xfrm>
          <a:prstGeom prst="rect">
            <a:avLst/>
          </a:prstGeom>
          <a:noFill/>
        </p:spPr>
        <p:txBody>
          <a:bodyPr wrap="square">
            <a:spAutoFit/>
          </a:bodyPr>
          <a:lstStyle/>
          <a:p>
            <a:r>
              <a:rPr kumimoji="1" lang="en-US" altLang="zh-TW" sz="2000" b="1" dirty="0">
                <a:solidFill>
                  <a:srgbClr val="38DCEF"/>
                </a:solidFill>
                <a:latin typeface="Microsoft YaHei UI" panose="020B0503020204020204" pitchFamily="34" charset="-122"/>
                <a:ea typeface="Microsoft YaHei UI" panose="020B0503020204020204" pitchFamily="34" charset="-122"/>
              </a:rPr>
              <a:t>-</a:t>
            </a:r>
            <a:r>
              <a:rPr kumimoji="1" lang="zh-TW" altLang="en-US" sz="2000" b="1" dirty="0">
                <a:solidFill>
                  <a:srgbClr val="38DCEF"/>
                </a:solidFill>
                <a:latin typeface="Microsoft YaHei UI" panose="020B0503020204020204" pitchFamily="34" charset="-122"/>
                <a:ea typeface="Microsoft YaHei UI" panose="020B0503020204020204" pitchFamily="34" charset="-122"/>
              </a:rPr>
              <a:t>各國前瞻預測結果</a:t>
            </a:r>
          </a:p>
        </p:txBody>
      </p:sp>
    </p:spTree>
    <p:extLst>
      <p:ext uri="{BB962C8B-B14F-4D97-AF65-F5344CB8AC3E}">
        <p14:creationId xmlns:p14="http://schemas.microsoft.com/office/powerpoint/2010/main" val="4233242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784994765"/>
              </p:ext>
            </p:extLst>
          </p:nvPr>
        </p:nvGraphicFramePr>
        <p:xfrm>
          <a:off x="468950" y="1957302"/>
          <a:ext cx="5606641" cy="4388976"/>
        </p:xfrm>
        <a:graphic>
          <a:graphicData uri="http://schemas.openxmlformats.org/drawingml/2006/table">
            <a:tbl>
              <a:tblPr>
                <a:tableStyleId>{6E25E649-3F16-4E02-A733-19D2CDBF48F0}</a:tableStyleId>
              </a:tblPr>
              <a:tblGrid>
                <a:gridCol w="916704">
                  <a:extLst>
                    <a:ext uri="{9D8B030D-6E8A-4147-A177-3AD203B41FA5}">
                      <a16:colId xmlns:a16="http://schemas.microsoft.com/office/drawing/2014/main" val="20000"/>
                    </a:ext>
                  </a:extLst>
                </a:gridCol>
                <a:gridCol w="4689937">
                  <a:extLst>
                    <a:ext uri="{9D8B030D-6E8A-4147-A177-3AD203B41FA5}">
                      <a16:colId xmlns:a16="http://schemas.microsoft.com/office/drawing/2014/main" val="20002"/>
                    </a:ext>
                  </a:extLst>
                </a:gridCol>
              </a:tblGrid>
              <a:tr h="330008">
                <a:tc>
                  <a:txBody>
                    <a:bodyPr/>
                    <a:lstStyle/>
                    <a:p>
                      <a:pPr algn="ctr" fontAlgn="ctr"/>
                      <a:r>
                        <a:rPr lang="zh-TW" altLang="en-US" sz="1200" b="1" u="none" strike="noStrike" dirty="0">
                          <a:effectLst/>
                          <a:latin typeface="微軟正黑體" panose="020B0604030504040204" pitchFamily="34" charset="-120"/>
                          <a:ea typeface="微軟正黑體" panose="020B0604030504040204" pitchFamily="34" charset="-120"/>
                        </a:rPr>
                        <a:t>推動策略</a:t>
                      </a:r>
                      <a:endPar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zh-TW" altLang="en-US" sz="1200" b="1" u="none" strike="noStrike" dirty="0">
                          <a:effectLst/>
                          <a:latin typeface="微軟正黑體" panose="020B0604030504040204" pitchFamily="34" charset="-120"/>
                          <a:ea typeface="微軟正黑體" panose="020B0604030504040204" pitchFamily="34" charset="-120"/>
                        </a:rPr>
                        <a:t>具體作法</a:t>
                      </a:r>
                      <a:endPar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7382">
                <a:tc rowSpan="3">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1.</a:t>
                      </a:r>
                      <a:r>
                        <a:rPr lang="zh-TW" altLang="en-US" sz="1200" u="none" strike="noStrike" dirty="0">
                          <a:effectLst/>
                          <a:latin typeface="微軟正黑體" panose="020B0604030504040204" pitchFamily="34" charset="-120"/>
                          <a:ea typeface="微軟正黑體" panose="020B0604030504040204" pitchFamily="34" charset="-120"/>
                        </a:rPr>
                        <a:t>建構基因及健保巨量資料庫</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106712" marR="106712" marT="53356" marB="5335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建置「健康大數據專區」，串連資料庫，促進資料共享</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41074">
                <a:tc vMerge="1">
                  <a:txBody>
                    <a:bodyPr/>
                    <a:lstStyle/>
                    <a:p>
                      <a:endParaRPr lang="zh-TW" altLang="en-US"/>
                    </a:p>
                  </a:txBody>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開發生醫資料彙集雲端平台、針對基因體分析大量且快速增加之需求，導入國內外大廠、降低國內分析門檻</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10002"/>
                  </a:ext>
                </a:extLst>
              </a:tr>
              <a:tr h="489111">
                <a:tc vMerge="1">
                  <a:txBody>
                    <a:bodyPr/>
                    <a:lstStyle/>
                    <a:p>
                      <a:endParaRPr lang="zh-TW" altLang="en-US"/>
                    </a:p>
                  </a:txBody>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以㇐致之標準規格於國網中心儲存重要疾病結構化電子病歷，再透過大數據探勘促進轉譯醫學研究發展</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1074">
                <a:tc rowSpan="4">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2.</a:t>
                      </a:r>
                      <a:r>
                        <a:rPr lang="zh-TW" altLang="en-US" sz="1200" u="none" strike="noStrike" dirty="0">
                          <a:effectLst/>
                          <a:latin typeface="微軟正黑體" panose="020B0604030504040204" pitchFamily="34" charset="-120"/>
                          <a:ea typeface="微軟正黑體" panose="020B0604030504040204" pitchFamily="34" charset="-120"/>
                        </a:rPr>
                        <a:t>開發精準預防、診斷與治療照護系統</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106712" marR="106712" marT="53356" marB="53356" anchor="ct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細胞治療新藥開發中早期導入生醫分析與生物標記，利用大數據建構演算模組，推演新藥標的上下游關聯基因</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04532">
                <a:tc vMerge="1">
                  <a:txBody>
                    <a:bodyPr/>
                    <a:lstStyle/>
                    <a:p>
                      <a:endParaRPr lang="zh-TW" altLang="en-US"/>
                    </a:p>
                  </a:txBody>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建立</a:t>
                      </a:r>
                      <a:r>
                        <a:rPr lang="en-US" altLang="zh-TW" sz="1200" u="none" strike="noStrike" dirty="0">
                          <a:effectLst/>
                          <a:latin typeface="微軟正黑體" panose="020B0604030504040204" pitchFamily="34" charset="-120"/>
                          <a:ea typeface="微軟正黑體" panose="020B0604030504040204" pitchFamily="34" charset="-120"/>
                        </a:rPr>
                        <a:t>AI </a:t>
                      </a:r>
                      <a:r>
                        <a:rPr lang="zh-TW" altLang="en-US" sz="1200" u="none" strike="noStrike" dirty="0">
                          <a:effectLst/>
                          <a:latin typeface="微軟正黑體" panose="020B0604030504040204" pitchFamily="34" charset="-120"/>
                          <a:ea typeface="微軟正黑體" panose="020B0604030504040204" pitchFamily="34" charset="-120"/>
                        </a:rPr>
                        <a:t>藥物開發獨特預測及篩選之輔助平台，加速新藥開發進程，落實罕病及難症之精準醫療</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10005"/>
                  </a:ext>
                </a:extLst>
              </a:tr>
              <a:tr h="416395">
                <a:tc vMerge="1">
                  <a:txBody>
                    <a:bodyPr/>
                    <a:lstStyle/>
                    <a:p>
                      <a:endParaRPr lang="zh-TW" altLang="en-US"/>
                    </a:p>
                  </a:txBody>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聚焦於開發「疾病診斷治療之</a:t>
                      </a:r>
                      <a:r>
                        <a:rPr lang="en-US" altLang="zh-TW" sz="1200" u="none" strike="noStrike" dirty="0">
                          <a:effectLst/>
                          <a:latin typeface="微軟正黑體" panose="020B0604030504040204" pitchFamily="34" charset="-120"/>
                          <a:ea typeface="微軟正黑體" panose="020B0604030504040204" pitchFamily="34" charset="-120"/>
                        </a:rPr>
                        <a:t>AI </a:t>
                      </a:r>
                      <a:r>
                        <a:rPr lang="zh-TW" altLang="en-US" sz="1200" u="none" strike="noStrike" dirty="0">
                          <a:effectLst/>
                          <a:latin typeface="微軟正黑體" panose="020B0604030504040204" pitchFamily="34" charset="-120"/>
                          <a:ea typeface="微軟正黑體" panose="020B0604030504040204" pitchFamily="34" charset="-120"/>
                        </a:rPr>
                        <a:t>決策輔助系統」及「建置智慧醫療</a:t>
                      </a:r>
                      <a:r>
                        <a:rPr lang="en-US" altLang="zh-TW" sz="1200" u="none" strike="noStrike" dirty="0">
                          <a:effectLst/>
                          <a:latin typeface="微軟正黑體" panose="020B0604030504040204" pitchFamily="34" charset="-120"/>
                          <a:ea typeface="微軟正黑體" panose="020B0604030504040204" pitchFamily="34" charset="-120"/>
                        </a:rPr>
                        <a:t>AI </a:t>
                      </a:r>
                      <a:r>
                        <a:rPr lang="zh-TW" altLang="en-US" sz="1200" u="none" strike="noStrike" dirty="0">
                          <a:effectLst/>
                          <a:latin typeface="微軟正黑體" panose="020B0604030504040204" pitchFamily="34" charset="-120"/>
                          <a:ea typeface="微軟正黑體" panose="020B0604030504040204" pitchFamily="34" charset="-120"/>
                        </a:rPr>
                        <a:t>平台」等醫療</a:t>
                      </a:r>
                      <a:r>
                        <a:rPr lang="en-US" altLang="zh-TW" sz="1200" u="none" strike="noStrike" dirty="0">
                          <a:effectLst/>
                          <a:latin typeface="微軟正黑體" panose="020B0604030504040204" pitchFamily="34" charset="-120"/>
                          <a:ea typeface="微軟正黑體" panose="020B0604030504040204" pitchFamily="34" charset="-120"/>
                        </a:rPr>
                        <a:t>AI </a:t>
                      </a:r>
                      <a:r>
                        <a:rPr lang="zh-TW" altLang="en-US" sz="1200" u="none" strike="noStrike" dirty="0">
                          <a:effectLst/>
                          <a:latin typeface="微軟正黑體" panose="020B0604030504040204" pitchFamily="34" charset="-120"/>
                          <a:ea typeface="微軟正黑體" panose="020B0604030504040204" pitchFamily="34" charset="-120"/>
                        </a:rPr>
                        <a:t>關鍵工具，並加速其產業化</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10006"/>
                  </a:ext>
                </a:extLst>
              </a:tr>
              <a:tr h="341074">
                <a:tc vMerge="1">
                  <a:txBody>
                    <a:bodyPr/>
                    <a:lstStyle/>
                    <a:p>
                      <a:endParaRPr lang="zh-TW" altLang="en-US"/>
                    </a:p>
                  </a:txBody>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建立產品製程、智能自動化流程與場域，以技術模組串接生產平台與臨床應用，協助轉型並加速產品之開發驗證</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7"/>
                  </a:ext>
                </a:extLst>
              </a:tr>
              <a:tr h="304532">
                <a:tc rowSpan="2">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3.</a:t>
                      </a:r>
                      <a:r>
                        <a:rPr lang="zh-TW" altLang="en-US" sz="1200" u="none" strike="noStrike" dirty="0">
                          <a:effectLst/>
                          <a:latin typeface="微軟正黑體" panose="020B0604030504040204" pitchFamily="34" charset="-120"/>
                          <a:ea typeface="微軟正黑體" panose="020B0604030504040204" pitchFamily="34" charset="-120"/>
                        </a:rPr>
                        <a:t>開發精準防疫產品</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106712" marR="106712" marT="53356" marB="53356"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建立生物材料庫、發展新興生物製劑及疫苗技術、建立流行病傳播動態模型以評估傳染模式及防疫措施</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08"/>
                  </a:ext>
                </a:extLst>
              </a:tr>
              <a:tr h="341074">
                <a:tc vMerge="1">
                  <a:txBody>
                    <a:bodyPr/>
                    <a:lstStyle/>
                    <a:p>
                      <a:endParaRPr lang="zh-TW" altLang="en-US"/>
                    </a:p>
                  </a:txBody>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跨領域智慧防疫科技、布建防疫資源共享平台、發展精準防疫產品，將防疫成功模式以臺灣品牌推向全球</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9"/>
                  </a:ext>
                </a:extLst>
              </a:tr>
              <a:tr h="304532">
                <a:tc rowSpan="2">
                  <a:txBody>
                    <a:bodyPr/>
                    <a:lstStyle/>
                    <a:p>
                      <a:pPr algn="ctr" fontAlgn="ctr"/>
                      <a:r>
                        <a:rPr lang="en-US" altLang="zh-TW" sz="1200" u="none" strike="noStrike" dirty="0">
                          <a:effectLst/>
                          <a:latin typeface="微軟正黑體" panose="020B0604030504040204" pitchFamily="34" charset="-120"/>
                          <a:ea typeface="微軟正黑體" panose="020B0604030504040204" pitchFamily="34" charset="-120"/>
                        </a:rPr>
                        <a:t>4.</a:t>
                      </a:r>
                      <a:r>
                        <a:rPr lang="zh-TW" altLang="en-US" sz="1200" u="none" strike="noStrike" dirty="0">
                          <a:effectLst/>
                          <a:latin typeface="微軟正黑體" panose="020B0604030504040204" pitchFamily="34" charset="-120"/>
                          <a:ea typeface="微軟正黑體" panose="020B0604030504040204" pitchFamily="34" charset="-120"/>
                        </a:rPr>
                        <a:t>拓展國際生醫商機</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106712" marR="106712" marT="53356" marB="53356" anchor="ctr">
                    <a:lnT w="12700" cap="flat" cmpd="sng" algn="ctr">
                      <a:solidFill>
                        <a:schemeClr val="tx1"/>
                      </a:solidFill>
                      <a:prstDash val="sysDash"/>
                      <a:round/>
                      <a:headEnd type="none" w="med" len="med"/>
                      <a:tailEnd type="none" w="med" len="med"/>
                    </a:lnT>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建置數位化產線、推動藥品數位行銷商業模式，帶動國內醫藥業者切入國際製藥產業供應鏈</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10"/>
                  </a:ext>
                </a:extLst>
              </a:tr>
              <a:tr h="304532">
                <a:tc vMerge="1">
                  <a:txBody>
                    <a:bodyPr/>
                    <a:lstStyle/>
                    <a:p>
                      <a:endParaRPr lang="zh-TW" altLang="en-US"/>
                    </a:p>
                  </a:txBody>
                  <a:tcPr/>
                </a:tc>
                <a:tc>
                  <a:txBody>
                    <a:bodyPr/>
                    <a:lstStyle/>
                    <a:p>
                      <a:pPr marL="285750" indent="-285750" algn="l" fontAlgn="ctr">
                        <a:buFont typeface="Arial" panose="020B0604020202020204" pitchFamily="34" charset="0"/>
                        <a:buChar char="•"/>
                      </a:pPr>
                      <a:r>
                        <a:rPr lang="zh-TW" altLang="en-US" sz="1200" u="none" strike="noStrike" dirty="0">
                          <a:effectLst/>
                          <a:latin typeface="微軟正黑體" panose="020B0604030504040204" pitchFamily="34" charset="-120"/>
                          <a:ea typeface="微軟正黑體" panose="020B0604030504040204" pitchFamily="34" charset="-120"/>
                        </a:rPr>
                        <a:t>打造國際級整合性跨域生醫產品開發與驗證場域，成為全球新興生醫產品研發中心</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10011"/>
                  </a:ext>
                </a:extLst>
              </a:tr>
            </a:tbl>
          </a:graphicData>
        </a:graphic>
      </p:graphicFrame>
      <p:sp>
        <p:nvSpPr>
          <p:cNvPr id="8" name="矩形 7"/>
          <p:cNvSpPr/>
          <p:nvPr/>
        </p:nvSpPr>
        <p:spPr>
          <a:xfrm>
            <a:off x="10083487" y="5398806"/>
            <a:ext cx="1338828" cy="369332"/>
          </a:xfrm>
          <a:prstGeom prst="rect">
            <a:avLst/>
          </a:prstGeom>
        </p:spPr>
        <p:txBody>
          <a:bodyPr wrap="none">
            <a:spAutoFit/>
          </a:bodyPr>
          <a:lstStyle/>
          <a:p>
            <a:r>
              <a:rPr kumimoji="1" lang="zh-TW" altLang="en-US" b="1" dirty="0">
                <a:solidFill>
                  <a:schemeClr val="bg1"/>
                </a:solidFill>
                <a:latin typeface="Microsoft YaHei UI" panose="020B0503020204020204" pitchFamily="34" charset="-122"/>
                <a:ea typeface="Microsoft YaHei UI" panose="020B0503020204020204" pitchFamily="34" charset="-122"/>
              </a:rPr>
              <a:t>產業競爭力</a:t>
            </a:r>
          </a:p>
        </p:txBody>
      </p:sp>
      <p:sp>
        <p:nvSpPr>
          <p:cNvPr id="9" name="矩形 8"/>
          <p:cNvSpPr/>
          <p:nvPr/>
        </p:nvSpPr>
        <p:spPr>
          <a:xfrm>
            <a:off x="10198903" y="3592506"/>
            <a:ext cx="1107996" cy="369332"/>
          </a:xfrm>
          <a:prstGeom prst="rect">
            <a:avLst/>
          </a:prstGeom>
        </p:spPr>
        <p:txBody>
          <a:bodyPr wrap="none">
            <a:spAutoFit/>
          </a:bodyPr>
          <a:lstStyle/>
          <a:p>
            <a:r>
              <a:rPr kumimoji="1" lang="zh-TW" altLang="en-US" b="1" dirty="0">
                <a:solidFill>
                  <a:schemeClr val="bg1"/>
                </a:solidFill>
                <a:latin typeface="Microsoft YaHei UI" panose="020B0503020204020204" pitchFamily="34" charset="-122"/>
                <a:ea typeface="Microsoft YaHei UI" panose="020B0503020204020204" pitchFamily="34" charset="-122"/>
              </a:rPr>
              <a:t>社會福祉</a:t>
            </a:r>
          </a:p>
        </p:txBody>
      </p:sp>
      <p:grpSp>
        <p:nvGrpSpPr>
          <p:cNvPr id="14" name="群組 13">
            <a:extLst>
              <a:ext uri="{FF2B5EF4-FFF2-40B4-BE49-F238E27FC236}">
                <a16:creationId xmlns:a16="http://schemas.microsoft.com/office/drawing/2014/main" id="{540E0155-1982-42B1-B70B-6AA297442F54}"/>
              </a:ext>
            </a:extLst>
          </p:cNvPr>
          <p:cNvGrpSpPr/>
          <p:nvPr/>
        </p:nvGrpSpPr>
        <p:grpSpPr>
          <a:xfrm>
            <a:off x="440931" y="419773"/>
            <a:ext cx="9104009" cy="769367"/>
            <a:chOff x="440931" y="419773"/>
            <a:chExt cx="9104009" cy="769367"/>
          </a:xfrm>
        </p:grpSpPr>
        <p:sp>
          <p:nvSpPr>
            <p:cNvPr id="15" name="手繪多邊形 20">
              <a:extLst>
                <a:ext uri="{FF2B5EF4-FFF2-40B4-BE49-F238E27FC236}">
                  <a16:creationId xmlns:a16="http://schemas.microsoft.com/office/drawing/2014/main" id="{6C7AD8FF-9270-43DD-BC47-7EEB59907C92}"/>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16" name="群組 15">
              <a:extLst>
                <a:ext uri="{FF2B5EF4-FFF2-40B4-BE49-F238E27FC236}">
                  <a16:creationId xmlns:a16="http://schemas.microsoft.com/office/drawing/2014/main" id="{C1E92F63-D2D3-41E2-92E9-D5C0092E5032}"/>
                </a:ext>
              </a:extLst>
            </p:cNvPr>
            <p:cNvGrpSpPr/>
            <p:nvPr/>
          </p:nvGrpSpPr>
          <p:grpSpPr>
            <a:xfrm>
              <a:off x="491045" y="855377"/>
              <a:ext cx="746699" cy="313125"/>
              <a:chOff x="374573" y="862798"/>
              <a:chExt cx="863172" cy="361968"/>
            </a:xfrm>
          </p:grpSpPr>
          <p:grpSp>
            <p:nvGrpSpPr>
              <p:cNvPr id="18" name="群組 17">
                <a:extLst>
                  <a:ext uri="{FF2B5EF4-FFF2-40B4-BE49-F238E27FC236}">
                    <a16:creationId xmlns:a16="http://schemas.microsoft.com/office/drawing/2014/main" id="{594A6DE3-253A-4C76-A1B9-4BDDEE4EB10B}"/>
                  </a:ext>
                </a:extLst>
              </p:cNvPr>
              <p:cNvGrpSpPr/>
              <p:nvPr/>
            </p:nvGrpSpPr>
            <p:grpSpPr>
              <a:xfrm>
                <a:off x="374573" y="862798"/>
                <a:ext cx="161005" cy="132598"/>
                <a:chOff x="4377273" y="337546"/>
                <a:chExt cx="565439" cy="412425"/>
              </a:xfrm>
              <a:solidFill>
                <a:srgbClr val="5C7396"/>
              </a:solidFill>
            </p:grpSpPr>
            <p:sp>
              <p:nvSpPr>
                <p:cNvPr id="37" name="六邊形 36">
                  <a:extLst>
                    <a:ext uri="{FF2B5EF4-FFF2-40B4-BE49-F238E27FC236}">
                      <a16:creationId xmlns:a16="http://schemas.microsoft.com/office/drawing/2014/main" id="{B4F25299-0E41-47A7-AC88-4EE40655A79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8" name="六邊形 37">
                  <a:extLst>
                    <a:ext uri="{FF2B5EF4-FFF2-40B4-BE49-F238E27FC236}">
                      <a16:creationId xmlns:a16="http://schemas.microsoft.com/office/drawing/2014/main" id="{13577D92-D477-4958-A924-B35224C44CF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9" name="群組 18">
                <a:extLst>
                  <a:ext uri="{FF2B5EF4-FFF2-40B4-BE49-F238E27FC236}">
                    <a16:creationId xmlns:a16="http://schemas.microsoft.com/office/drawing/2014/main" id="{40C28BCA-B45C-4421-B484-C02943091E24}"/>
                  </a:ext>
                </a:extLst>
              </p:cNvPr>
              <p:cNvGrpSpPr/>
              <p:nvPr/>
            </p:nvGrpSpPr>
            <p:grpSpPr>
              <a:xfrm>
                <a:off x="517575" y="936433"/>
                <a:ext cx="161005" cy="132598"/>
                <a:chOff x="4377273" y="337546"/>
                <a:chExt cx="565439" cy="412425"/>
              </a:xfrm>
              <a:solidFill>
                <a:srgbClr val="5C7396"/>
              </a:solidFill>
            </p:grpSpPr>
            <p:sp>
              <p:nvSpPr>
                <p:cNvPr id="35" name="六邊形 34">
                  <a:extLst>
                    <a:ext uri="{FF2B5EF4-FFF2-40B4-BE49-F238E27FC236}">
                      <a16:creationId xmlns:a16="http://schemas.microsoft.com/office/drawing/2014/main" id="{AB0361E0-88E7-4378-BED8-3640822437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6" name="六邊形 35">
                  <a:extLst>
                    <a:ext uri="{FF2B5EF4-FFF2-40B4-BE49-F238E27FC236}">
                      <a16:creationId xmlns:a16="http://schemas.microsoft.com/office/drawing/2014/main" id="{BE9B6DF3-4203-49EB-BF88-90DE1AE99FB9}"/>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20" name="群組 19">
                <a:extLst>
                  <a:ext uri="{FF2B5EF4-FFF2-40B4-BE49-F238E27FC236}">
                    <a16:creationId xmlns:a16="http://schemas.microsoft.com/office/drawing/2014/main" id="{2AABB053-8EE7-4F11-BA59-79932BCA726C}"/>
                  </a:ext>
                </a:extLst>
              </p:cNvPr>
              <p:cNvGrpSpPr/>
              <p:nvPr/>
            </p:nvGrpSpPr>
            <p:grpSpPr>
              <a:xfrm>
                <a:off x="660577" y="1009967"/>
                <a:ext cx="161005" cy="132598"/>
                <a:chOff x="4377273" y="337546"/>
                <a:chExt cx="565439" cy="412425"/>
              </a:xfrm>
              <a:solidFill>
                <a:srgbClr val="5C7396"/>
              </a:solidFill>
            </p:grpSpPr>
            <p:sp>
              <p:nvSpPr>
                <p:cNvPr id="33" name="六邊形 32">
                  <a:extLst>
                    <a:ext uri="{FF2B5EF4-FFF2-40B4-BE49-F238E27FC236}">
                      <a16:creationId xmlns:a16="http://schemas.microsoft.com/office/drawing/2014/main" id="{A29F0451-B026-4616-83D8-679CE9FA0244}"/>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4" name="六邊形 33">
                  <a:extLst>
                    <a:ext uri="{FF2B5EF4-FFF2-40B4-BE49-F238E27FC236}">
                      <a16:creationId xmlns:a16="http://schemas.microsoft.com/office/drawing/2014/main" id="{8C73E96D-F54C-473F-80F5-FA8B1BDFA89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21" name="群組 20">
                <a:extLst>
                  <a:ext uri="{FF2B5EF4-FFF2-40B4-BE49-F238E27FC236}">
                    <a16:creationId xmlns:a16="http://schemas.microsoft.com/office/drawing/2014/main" id="{8CDB7333-C594-404B-B1C0-71F4666B074F}"/>
                  </a:ext>
                </a:extLst>
              </p:cNvPr>
              <p:cNvGrpSpPr/>
              <p:nvPr/>
            </p:nvGrpSpPr>
            <p:grpSpPr>
              <a:xfrm>
                <a:off x="938191" y="1008110"/>
                <a:ext cx="161005" cy="132598"/>
                <a:chOff x="4377273" y="337546"/>
                <a:chExt cx="565439" cy="412425"/>
              </a:xfrm>
              <a:solidFill>
                <a:srgbClr val="99A6BB"/>
              </a:solidFill>
            </p:grpSpPr>
            <p:sp>
              <p:nvSpPr>
                <p:cNvPr id="31" name="六邊形 30">
                  <a:extLst>
                    <a:ext uri="{FF2B5EF4-FFF2-40B4-BE49-F238E27FC236}">
                      <a16:creationId xmlns:a16="http://schemas.microsoft.com/office/drawing/2014/main" id="{CB85B6D9-DF8C-496D-B9D0-BB0AAB556F8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2" name="六邊形 31">
                  <a:extLst>
                    <a:ext uri="{FF2B5EF4-FFF2-40B4-BE49-F238E27FC236}">
                      <a16:creationId xmlns:a16="http://schemas.microsoft.com/office/drawing/2014/main" id="{ADC5D131-18AB-4D68-AF8D-772F5849EAA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22" name="群組 21">
                <a:extLst>
                  <a:ext uri="{FF2B5EF4-FFF2-40B4-BE49-F238E27FC236}">
                    <a16:creationId xmlns:a16="http://schemas.microsoft.com/office/drawing/2014/main" id="{00C8C275-2A93-4541-90A5-225FF869451E}"/>
                  </a:ext>
                </a:extLst>
              </p:cNvPr>
              <p:cNvGrpSpPr/>
              <p:nvPr/>
            </p:nvGrpSpPr>
            <p:grpSpPr>
              <a:xfrm>
                <a:off x="1076740" y="1081444"/>
                <a:ext cx="161005" cy="132598"/>
                <a:chOff x="4377273" y="337546"/>
                <a:chExt cx="565439" cy="412425"/>
              </a:xfrm>
              <a:solidFill>
                <a:srgbClr val="99A6BB"/>
              </a:solidFill>
            </p:grpSpPr>
            <p:sp>
              <p:nvSpPr>
                <p:cNvPr id="29" name="六邊形 28">
                  <a:extLst>
                    <a:ext uri="{FF2B5EF4-FFF2-40B4-BE49-F238E27FC236}">
                      <a16:creationId xmlns:a16="http://schemas.microsoft.com/office/drawing/2014/main" id="{8591EBBE-F8F7-44AC-BD1C-B1E6B9735BE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0" name="六邊形 29">
                  <a:extLst>
                    <a:ext uri="{FF2B5EF4-FFF2-40B4-BE49-F238E27FC236}">
                      <a16:creationId xmlns:a16="http://schemas.microsoft.com/office/drawing/2014/main" id="{F4BFD761-C220-4453-B14A-FEDDE4817B0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23" name="群組 22">
                <a:extLst>
                  <a:ext uri="{FF2B5EF4-FFF2-40B4-BE49-F238E27FC236}">
                    <a16:creationId xmlns:a16="http://schemas.microsoft.com/office/drawing/2014/main" id="{DDDB49DC-4BE5-451F-8C67-2DFD862877D4}"/>
                  </a:ext>
                </a:extLst>
              </p:cNvPr>
              <p:cNvGrpSpPr/>
              <p:nvPr/>
            </p:nvGrpSpPr>
            <p:grpSpPr>
              <a:xfrm>
                <a:off x="518463" y="1092168"/>
                <a:ext cx="161005" cy="132598"/>
                <a:chOff x="4377273" y="337546"/>
                <a:chExt cx="565439" cy="412425"/>
              </a:xfrm>
              <a:solidFill>
                <a:srgbClr val="5C7396"/>
              </a:solidFill>
            </p:grpSpPr>
            <p:sp>
              <p:nvSpPr>
                <p:cNvPr id="27" name="六邊形 26">
                  <a:extLst>
                    <a:ext uri="{FF2B5EF4-FFF2-40B4-BE49-F238E27FC236}">
                      <a16:creationId xmlns:a16="http://schemas.microsoft.com/office/drawing/2014/main" id="{A3053646-D0A1-4CD3-920D-0EA200F1748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8" name="六邊形 27">
                  <a:extLst>
                    <a:ext uri="{FF2B5EF4-FFF2-40B4-BE49-F238E27FC236}">
                      <a16:creationId xmlns:a16="http://schemas.microsoft.com/office/drawing/2014/main" id="{1D1C2959-A3D4-4E94-AEDE-8938486B8C2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24" name="群組 23">
                <a:extLst>
                  <a:ext uri="{FF2B5EF4-FFF2-40B4-BE49-F238E27FC236}">
                    <a16:creationId xmlns:a16="http://schemas.microsoft.com/office/drawing/2014/main" id="{18161E38-653E-4470-96F3-8D0C05C4EC93}"/>
                  </a:ext>
                </a:extLst>
              </p:cNvPr>
              <p:cNvGrpSpPr/>
              <p:nvPr/>
            </p:nvGrpSpPr>
            <p:grpSpPr>
              <a:xfrm>
                <a:off x="801927" y="1092168"/>
                <a:ext cx="161004" cy="132598"/>
                <a:chOff x="4377273" y="337546"/>
                <a:chExt cx="565434" cy="412425"/>
              </a:xfrm>
              <a:solidFill>
                <a:srgbClr val="5C7396"/>
              </a:solidFill>
            </p:grpSpPr>
            <p:sp>
              <p:nvSpPr>
                <p:cNvPr id="25" name="六邊形 24">
                  <a:extLst>
                    <a:ext uri="{FF2B5EF4-FFF2-40B4-BE49-F238E27FC236}">
                      <a16:creationId xmlns:a16="http://schemas.microsoft.com/office/drawing/2014/main" id="{7B2B1543-2817-4AAF-8DD9-FB49F980660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6" name="六邊形 25">
                  <a:extLst>
                    <a:ext uri="{FF2B5EF4-FFF2-40B4-BE49-F238E27FC236}">
                      <a16:creationId xmlns:a16="http://schemas.microsoft.com/office/drawing/2014/main" id="{D2C3BE64-3910-4028-B0D9-CC009003AB8B}"/>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17" name="Google Shape;179;p18">
              <a:extLst>
                <a:ext uri="{FF2B5EF4-FFF2-40B4-BE49-F238E27FC236}">
                  <a16:creationId xmlns:a16="http://schemas.microsoft.com/office/drawing/2014/main" id="{8D024F4D-2718-4EFB-B68C-F90B096063AB}"/>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2</a:t>
              </a:r>
            </a:p>
          </p:txBody>
        </p:sp>
      </p:grpSp>
      <p:sp>
        <p:nvSpPr>
          <p:cNvPr id="40" name="文字方塊 39">
            <a:extLst>
              <a:ext uri="{FF2B5EF4-FFF2-40B4-BE49-F238E27FC236}">
                <a16:creationId xmlns:a16="http://schemas.microsoft.com/office/drawing/2014/main" id="{54FEC8DE-CE4A-4D70-A786-B5CDFC6DE6DF}"/>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精準研發生態系思維範例</a:t>
            </a:r>
            <a:r>
              <a:rPr kumimoji="1" lang="en-US" altLang="zh-TW" sz="2400" b="1" dirty="0">
                <a:solidFill>
                  <a:srgbClr val="0B2A43"/>
                </a:solidFill>
                <a:latin typeface="Microsoft YaHei UI" panose="020B0503020204020204" pitchFamily="34" charset="-122"/>
                <a:ea typeface="Microsoft YaHei UI" panose="020B0503020204020204" pitchFamily="34" charset="-122"/>
              </a:rPr>
              <a:t>(3/3)</a:t>
            </a:r>
            <a:endParaRPr kumimoji="1" lang="zh-TW" altLang="en-US" sz="2400" b="1" dirty="0">
              <a:solidFill>
                <a:srgbClr val="0B2A43"/>
              </a:solidFill>
              <a:latin typeface="Microsoft YaHei UI" panose="020B0503020204020204" pitchFamily="34" charset="-122"/>
              <a:ea typeface="Microsoft YaHei UI" panose="020B0503020204020204" pitchFamily="34" charset="-122"/>
            </a:endParaRPr>
          </a:p>
        </p:txBody>
      </p:sp>
      <p:sp>
        <p:nvSpPr>
          <p:cNvPr id="41" name="文字方塊 40">
            <a:extLst>
              <a:ext uri="{FF2B5EF4-FFF2-40B4-BE49-F238E27FC236}">
                <a16:creationId xmlns:a16="http://schemas.microsoft.com/office/drawing/2014/main" id="{BFC0158B-1100-4E5B-94DF-0E0E019F6020}"/>
              </a:ext>
            </a:extLst>
          </p:cNvPr>
          <p:cNvSpPr txBox="1"/>
          <p:nvPr/>
        </p:nvSpPr>
        <p:spPr>
          <a:xfrm>
            <a:off x="343604" y="1390767"/>
            <a:ext cx="5752396" cy="461665"/>
          </a:xfrm>
          <a:prstGeom prst="rect">
            <a:avLst/>
          </a:prstGeom>
          <a:noFill/>
        </p:spPr>
        <p:txBody>
          <a:bodyPr wrap="square">
            <a:spAutoFit/>
          </a:bodyPr>
          <a:lstStyle/>
          <a:p>
            <a:r>
              <a:rPr kumimoji="1" lang="zh-TW" altLang="en-US" sz="2400" b="1" dirty="0">
                <a:solidFill>
                  <a:srgbClr val="0B2A43"/>
                </a:solidFill>
                <a:latin typeface="微軟正黑體" panose="020B0604030504040204" pitchFamily="34" charset="-120"/>
                <a:ea typeface="微軟正黑體" panose="020B0604030504040204" pitchFamily="34" charset="-120"/>
              </a:rPr>
              <a:t>以前瞻需求為導向推動臺灣精準健康產業</a:t>
            </a:r>
            <a:endParaRPr kumimoji="1" lang="zh-TW" altLang="en-US" sz="2400" b="1" dirty="0">
              <a:solidFill>
                <a:srgbClr val="0B2A43"/>
              </a:solidFill>
              <a:latin typeface="Microsoft YaHei UI" panose="020B0503020204020204" pitchFamily="34" charset="-122"/>
              <a:ea typeface="Microsoft YaHei UI" panose="020B0503020204020204" pitchFamily="34" charset="-122"/>
            </a:endParaRPr>
          </a:p>
        </p:txBody>
      </p:sp>
      <p:sp>
        <p:nvSpPr>
          <p:cNvPr id="50" name="文字方塊 49">
            <a:extLst>
              <a:ext uri="{FF2B5EF4-FFF2-40B4-BE49-F238E27FC236}">
                <a16:creationId xmlns:a16="http://schemas.microsoft.com/office/drawing/2014/main" id="{DD8AC87F-BFF6-4888-9833-BB02B3D10EB2}"/>
              </a:ext>
            </a:extLst>
          </p:cNvPr>
          <p:cNvSpPr txBox="1"/>
          <p:nvPr/>
        </p:nvSpPr>
        <p:spPr>
          <a:xfrm>
            <a:off x="9626404" y="1703915"/>
            <a:ext cx="2020231" cy="523220"/>
          </a:xfrm>
          <a:prstGeom prst="rect">
            <a:avLst/>
          </a:prstGeom>
          <a:noFill/>
        </p:spPr>
        <p:txBody>
          <a:bodyPr wrap="square" rtlCol="0">
            <a:spAutoFit/>
          </a:bodyPr>
          <a:lstStyle/>
          <a:p>
            <a:pPr algn="ctr"/>
            <a:r>
              <a:rPr lang="zh-TW" altLang="en-US" sz="2800" b="1" dirty="0">
                <a:solidFill>
                  <a:srgbClr val="405068"/>
                </a:solidFill>
                <a:latin typeface="Microsoft YaHei" panose="020B0503020204020204" pitchFamily="34" charset="-122"/>
                <a:ea typeface="Microsoft YaHei" panose="020B0503020204020204" pitchFamily="34" charset="-122"/>
                <a:cs typeface="Times New Roman" panose="02020603050405020304" pitchFamily="18" charset="0"/>
              </a:rPr>
              <a:t>成果效益</a:t>
            </a:r>
          </a:p>
        </p:txBody>
      </p:sp>
      <p:grpSp>
        <p:nvGrpSpPr>
          <p:cNvPr id="52" name="Group 1240">
            <a:extLst>
              <a:ext uri="{FF2B5EF4-FFF2-40B4-BE49-F238E27FC236}">
                <a16:creationId xmlns:a16="http://schemas.microsoft.com/office/drawing/2014/main" id="{FAD78CD8-76CB-4CFD-BFEC-30A1C2AFDDE5}"/>
              </a:ext>
            </a:extLst>
          </p:cNvPr>
          <p:cNvGrpSpPr/>
          <p:nvPr/>
        </p:nvGrpSpPr>
        <p:grpSpPr>
          <a:xfrm>
            <a:off x="9321660" y="2488745"/>
            <a:ext cx="2533296" cy="234950"/>
            <a:chOff x="671513" y="1701801"/>
            <a:chExt cx="2000250" cy="234950"/>
          </a:xfrm>
          <a:gradFill>
            <a:gsLst>
              <a:gs pos="0">
                <a:schemeClr val="accent1">
                  <a:lumMod val="75000"/>
                </a:schemeClr>
              </a:gs>
              <a:gs pos="99000">
                <a:srgbClr val="38DCEF"/>
              </a:gs>
            </a:gsLst>
            <a:lin ang="5400000" scaled="1"/>
          </a:gradFill>
        </p:grpSpPr>
        <p:sp>
          <p:nvSpPr>
            <p:cNvPr id="276" name="Freeform 6">
              <a:extLst>
                <a:ext uri="{FF2B5EF4-FFF2-40B4-BE49-F238E27FC236}">
                  <a16:creationId xmlns:a16="http://schemas.microsoft.com/office/drawing/2014/main" id="{4F8BAC86-7A7A-4CC4-8F68-19D9FF7E88E5}"/>
                </a:ext>
              </a:extLst>
            </p:cNvPr>
            <p:cNvSpPr>
              <a:spLocks/>
            </p:cNvSpPr>
            <p:nvPr/>
          </p:nvSpPr>
          <p:spPr bwMode="auto">
            <a:xfrm>
              <a:off x="671513" y="1701801"/>
              <a:ext cx="254000" cy="169863"/>
            </a:xfrm>
            <a:custGeom>
              <a:avLst/>
              <a:gdLst>
                <a:gd name="T0" fmla="*/ 115 w 479"/>
                <a:gd name="T1" fmla="*/ 97 h 319"/>
                <a:gd name="T2" fmla="*/ 234 w 479"/>
                <a:gd name="T3" fmla="*/ 97 h 319"/>
                <a:gd name="T4" fmla="*/ 234 w 479"/>
                <a:gd name="T5" fmla="*/ 0 h 319"/>
                <a:gd name="T6" fmla="*/ 361 w 479"/>
                <a:gd name="T7" fmla="*/ 0 h 319"/>
                <a:gd name="T8" fmla="*/ 361 w 479"/>
                <a:gd name="T9" fmla="*/ 97 h 319"/>
                <a:gd name="T10" fmla="*/ 479 w 479"/>
                <a:gd name="T11" fmla="*/ 97 h 319"/>
                <a:gd name="T12" fmla="*/ 477 w 479"/>
                <a:gd name="T13" fmla="*/ 319 h 319"/>
                <a:gd name="T14" fmla="*/ 0 w 479"/>
                <a:gd name="T15" fmla="*/ 319 h 319"/>
                <a:gd name="T16" fmla="*/ 0 w 479"/>
                <a:gd name="T17" fmla="*/ 224 h 319"/>
                <a:gd name="T18" fmla="*/ 115 w 479"/>
                <a:gd name="T19" fmla="*/ 224 h 319"/>
                <a:gd name="T20" fmla="*/ 115 w 479"/>
                <a:gd name="T21" fmla="*/ 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 h="319">
                  <a:moveTo>
                    <a:pt x="115" y="97"/>
                  </a:moveTo>
                  <a:lnTo>
                    <a:pt x="234" y="97"/>
                  </a:lnTo>
                  <a:lnTo>
                    <a:pt x="234" y="0"/>
                  </a:lnTo>
                  <a:lnTo>
                    <a:pt x="361" y="0"/>
                  </a:lnTo>
                  <a:lnTo>
                    <a:pt x="361" y="97"/>
                  </a:lnTo>
                  <a:lnTo>
                    <a:pt x="479" y="97"/>
                  </a:lnTo>
                  <a:lnTo>
                    <a:pt x="477" y="319"/>
                  </a:lnTo>
                  <a:lnTo>
                    <a:pt x="0" y="319"/>
                  </a:lnTo>
                  <a:lnTo>
                    <a:pt x="0" y="224"/>
                  </a:lnTo>
                  <a:lnTo>
                    <a:pt x="115" y="224"/>
                  </a:lnTo>
                  <a:lnTo>
                    <a:pt x="115"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7" name="Freeform 7">
              <a:extLst>
                <a:ext uri="{FF2B5EF4-FFF2-40B4-BE49-F238E27FC236}">
                  <a16:creationId xmlns:a16="http://schemas.microsoft.com/office/drawing/2014/main" id="{789CE546-162E-4B0D-B8EF-3FF27A5BF3B9}"/>
                </a:ext>
              </a:extLst>
            </p:cNvPr>
            <p:cNvSpPr>
              <a:spLocks/>
            </p:cNvSpPr>
            <p:nvPr/>
          </p:nvSpPr>
          <p:spPr bwMode="auto">
            <a:xfrm>
              <a:off x="990601" y="1755776"/>
              <a:ext cx="125413" cy="115888"/>
            </a:xfrm>
            <a:custGeom>
              <a:avLst/>
              <a:gdLst>
                <a:gd name="T0" fmla="*/ 107 w 238"/>
                <a:gd name="T1" fmla="*/ 0 h 217"/>
                <a:gd name="T2" fmla="*/ 233 w 238"/>
                <a:gd name="T3" fmla="*/ 0 h 217"/>
                <a:gd name="T4" fmla="*/ 238 w 238"/>
                <a:gd name="T5" fmla="*/ 217 h 217"/>
                <a:gd name="T6" fmla="*/ 0 w 238"/>
                <a:gd name="T7" fmla="*/ 217 h 217"/>
                <a:gd name="T8" fmla="*/ 0 w 238"/>
                <a:gd name="T9" fmla="*/ 122 h 217"/>
                <a:gd name="T10" fmla="*/ 107 w 238"/>
                <a:gd name="T11" fmla="*/ 122 h 217"/>
                <a:gd name="T12" fmla="*/ 107 w 238"/>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238" h="217">
                  <a:moveTo>
                    <a:pt x="107" y="0"/>
                  </a:moveTo>
                  <a:lnTo>
                    <a:pt x="233" y="0"/>
                  </a:lnTo>
                  <a:lnTo>
                    <a:pt x="238" y="217"/>
                  </a:lnTo>
                  <a:lnTo>
                    <a:pt x="0" y="217"/>
                  </a:lnTo>
                  <a:lnTo>
                    <a:pt x="0" y="122"/>
                  </a:lnTo>
                  <a:lnTo>
                    <a:pt x="107" y="122"/>
                  </a:lnTo>
                  <a:lnTo>
                    <a:pt x="1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8" name="Freeform 8">
              <a:extLst>
                <a:ext uri="{FF2B5EF4-FFF2-40B4-BE49-F238E27FC236}">
                  <a16:creationId xmlns:a16="http://schemas.microsoft.com/office/drawing/2014/main" id="{C0F78113-E9E9-4562-8515-C01AA5121A29}"/>
                </a:ext>
              </a:extLst>
            </p:cNvPr>
            <p:cNvSpPr>
              <a:spLocks/>
            </p:cNvSpPr>
            <p:nvPr/>
          </p:nvSpPr>
          <p:spPr bwMode="auto">
            <a:xfrm>
              <a:off x="1419226" y="1755776"/>
              <a:ext cx="185738" cy="115888"/>
            </a:xfrm>
            <a:custGeom>
              <a:avLst/>
              <a:gdLst>
                <a:gd name="T0" fmla="*/ 110 w 351"/>
                <a:gd name="T1" fmla="*/ 0 h 217"/>
                <a:gd name="T2" fmla="*/ 237 w 351"/>
                <a:gd name="T3" fmla="*/ 0 h 217"/>
                <a:gd name="T4" fmla="*/ 237 w 351"/>
                <a:gd name="T5" fmla="*/ 122 h 217"/>
                <a:gd name="T6" fmla="*/ 351 w 351"/>
                <a:gd name="T7" fmla="*/ 122 h 217"/>
                <a:gd name="T8" fmla="*/ 351 w 351"/>
                <a:gd name="T9" fmla="*/ 217 h 217"/>
                <a:gd name="T10" fmla="*/ 0 w 351"/>
                <a:gd name="T11" fmla="*/ 217 h 217"/>
                <a:gd name="T12" fmla="*/ 0 w 351"/>
                <a:gd name="T13" fmla="*/ 122 h 217"/>
                <a:gd name="T14" fmla="*/ 110 w 351"/>
                <a:gd name="T15" fmla="*/ 122 h 217"/>
                <a:gd name="T16" fmla="*/ 110 w 351"/>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17">
                  <a:moveTo>
                    <a:pt x="110" y="0"/>
                  </a:moveTo>
                  <a:lnTo>
                    <a:pt x="237" y="0"/>
                  </a:lnTo>
                  <a:lnTo>
                    <a:pt x="237" y="122"/>
                  </a:lnTo>
                  <a:lnTo>
                    <a:pt x="351" y="122"/>
                  </a:lnTo>
                  <a:lnTo>
                    <a:pt x="351" y="217"/>
                  </a:lnTo>
                  <a:lnTo>
                    <a:pt x="0" y="217"/>
                  </a:lnTo>
                  <a:lnTo>
                    <a:pt x="0" y="122"/>
                  </a:lnTo>
                  <a:lnTo>
                    <a:pt x="110" y="122"/>
                  </a:ln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9" name="Freeform 9">
              <a:extLst>
                <a:ext uri="{FF2B5EF4-FFF2-40B4-BE49-F238E27FC236}">
                  <a16:creationId xmlns:a16="http://schemas.microsoft.com/office/drawing/2014/main" id="{ED70329E-697E-4C33-9428-0D09B70C4105}"/>
                </a:ext>
              </a:extLst>
            </p:cNvPr>
            <p:cNvSpPr>
              <a:spLocks/>
            </p:cNvSpPr>
            <p:nvPr/>
          </p:nvSpPr>
          <p:spPr bwMode="auto">
            <a:xfrm>
              <a:off x="1671638" y="1706563"/>
              <a:ext cx="303213" cy="165100"/>
            </a:xfrm>
            <a:custGeom>
              <a:avLst/>
              <a:gdLst>
                <a:gd name="T0" fmla="*/ 357 w 573"/>
                <a:gd name="T1" fmla="*/ 0 h 310"/>
                <a:gd name="T2" fmla="*/ 483 w 573"/>
                <a:gd name="T3" fmla="*/ 0 h 310"/>
                <a:gd name="T4" fmla="*/ 483 w 573"/>
                <a:gd name="T5" fmla="*/ 98 h 310"/>
                <a:gd name="T6" fmla="*/ 573 w 573"/>
                <a:gd name="T7" fmla="*/ 98 h 310"/>
                <a:gd name="T8" fmla="*/ 573 w 573"/>
                <a:gd name="T9" fmla="*/ 215 h 310"/>
                <a:gd name="T10" fmla="*/ 573 w 573"/>
                <a:gd name="T11" fmla="*/ 310 h 310"/>
                <a:gd name="T12" fmla="*/ 236 w 573"/>
                <a:gd name="T13" fmla="*/ 310 h 310"/>
                <a:gd name="T14" fmla="*/ 116 w 573"/>
                <a:gd name="T15" fmla="*/ 310 h 310"/>
                <a:gd name="T16" fmla="*/ 0 w 573"/>
                <a:gd name="T17" fmla="*/ 310 h 310"/>
                <a:gd name="T18" fmla="*/ 0 w 573"/>
                <a:gd name="T19" fmla="*/ 215 h 310"/>
                <a:gd name="T20" fmla="*/ 0 w 573"/>
                <a:gd name="T21" fmla="*/ 1 h 310"/>
                <a:gd name="T22" fmla="*/ 116 w 573"/>
                <a:gd name="T23" fmla="*/ 1 h 310"/>
                <a:gd name="T24" fmla="*/ 116 w 573"/>
                <a:gd name="T25" fmla="*/ 215 h 310"/>
                <a:gd name="T26" fmla="*/ 236 w 573"/>
                <a:gd name="T27" fmla="*/ 215 h 310"/>
                <a:gd name="T28" fmla="*/ 236 w 573"/>
                <a:gd name="T29" fmla="*/ 98 h 310"/>
                <a:gd name="T30" fmla="*/ 357 w 573"/>
                <a:gd name="T31" fmla="*/ 98 h 310"/>
                <a:gd name="T32" fmla="*/ 357 w 573"/>
                <a:gd name="T3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3" h="310">
                  <a:moveTo>
                    <a:pt x="357" y="0"/>
                  </a:moveTo>
                  <a:lnTo>
                    <a:pt x="483" y="0"/>
                  </a:lnTo>
                  <a:lnTo>
                    <a:pt x="483" y="98"/>
                  </a:lnTo>
                  <a:lnTo>
                    <a:pt x="573" y="98"/>
                  </a:lnTo>
                  <a:lnTo>
                    <a:pt x="573" y="215"/>
                  </a:lnTo>
                  <a:lnTo>
                    <a:pt x="573" y="310"/>
                  </a:lnTo>
                  <a:lnTo>
                    <a:pt x="236" y="310"/>
                  </a:lnTo>
                  <a:lnTo>
                    <a:pt x="116" y="310"/>
                  </a:lnTo>
                  <a:lnTo>
                    <a:pt x="0" y="310"/>
                  </a:lnTo>
                  <a:lnTo>
                    <a:pt x="0" y="215"/>
                  </a:lnTo>
                  <a:lnTo>
                    <a:pt x="0" y="1"/>
                  </a:lnTo>
                  <a:lnTo>
                    <a:pt x="116" y="1"/>
                  </a:lnTo>
                  <a:lnTo>
                    <a:pt x="116" y="215"/>
                  </a:lnTo>
                  <a:lnTo>
                    <a:pt x="236" y="215"/>
                  </a:lnTo>
                  <a:lnTo>
                    <a:pt x="236" y="98"/>
                  </a:lnTo>
                  <a:lnTo>
                    <a:pt x="357" y="98"/>
                  </a:lnTo>
                  <a:lnTo>
                    <a:pt x="3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0" name="Freeform 10">
              <a:extLst>
                <a:ext uri="{FF2B5EF4-FFF2-40B4-BE49-F238E27FC236}">
                  <a16:creationId xmlns:a16="http://schemas.microsoft.com/office/drawing/2014/main" id="{75043E29-DBFF-4A0D-A848-57BE096B0DDD}"/>
                </a:ext>
              </a:extLst>
            </p:cNvPr>
            <p:cNvSpPr>
              <a:spLocks/>
            </p:cNvSpPr>
            <p:nvPr/>
          </p:nvSpPr>
          <p:spPr bwMode="auto">
            <a:xfrm>
              <a:off x="2290763" y="1709738"/>
              <a:ext cx="381000" cy="161925"/>
            </a:xfrm>
            <a:custGeom>
              <a:avLst/>
              <a:gdLst>
                <a:gd name="T0" fmla="*/ 107 w 720"/>
                <a:gd name="T1" fmla="*/ 74 h 304"/>
                <a:gd name="T2" fmla="*/ 236 w 720"/>
                <a:gd name="T3" fmla="*/ 74 h 304"/>
                <a:gd name="T4" fmla="*/ 236 w 720"/>
                <a:gd name="T5" fmla="*/ 0 h 304"/>
                <a:gd name="T6" fmla="*/ 378 w 720"/>
                <a:gd name="T7" fmla="*/ 0 h 304"/>
                <a:gd name="T8" fmla="*/ 378 w 720"/>
                <a:gd name="T9" fmla="*/ 74 h 304"/>
                <a:gd name="T10" fmla="*/ 378 w 720"/>
                <a:gd name="T11" fmla="*/ 136 h 304"/>
                <a:gd name="T12" fmla="*/ 378 w 720"/>
                <a:gd name="T13" fmla="*/ 209 h 304"/>
                <a:gd name="T14" fmla="*/ 479 w 720"/>
                <a:gd name="T15" fmla="*/ 209 h 304"/>
                <a:gd name="T16" fmla="*/ 479 w 720"/>
                <a:gd name="T17" fmla="*/ 74 h 304"/>
                <a:gd name="T18" fmla="*/ 614 w 720"/>
                <a:gd name="T19" fmla="*/ 74 h 304"/>
                <a:gd name="T20" fmla="*/ 614 w 720"/>
                <a:gd name="T21" fmla="*/ 209 h 304"/>
                <a:gd name="T22" fmla="*/ 720 w 720"/>
                <a:gd name="T23" fmla="*/ 209 h 304"/>
                <a:gd name="T24" fmla="*/ 720 w 720"/>
                <a:gd name="T25" fmla="*/ 304 h 304"/>
                <a:gd name="T26" fmla="*/ 0 w 720"/>
                <a:gd name="T27" fmla="*/ 304 h 304"/>
                <a:gd name="T28" fmla="*/ 0 w 720"/>
                <a:gd name="T29" fmla="*/ 209 h 304"/>
                <a:gd name="T30" fmla="*/ 107 w 720"/>
                <a:gd name="T31" fmla="*/ 209 h 304"/>
                <a:gd name="T32" fmla="*/ 107 w 720"/>
                <a:gd name="T33" fmla="*/ 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304">
                  <a:moveTo>
                    <a:pt x="107" y="74"/>
                  </a:moveTo>
                  <a:lnTo>
                    <a:pt x="236" y="74"/>
                  </a:lnTo>
                  <a:lnTo>
                    <a:pt x="236" y="0"/>
                  </a:lnTo>
                  <a:lnTo>
                    <a:pt x="378" y="0"/>
                  </a:lnTo>
                  <a:lnTo>
                    <a:pt x="378" y="74"/>
                  </a:lnTo>
                  <a:lnTo>
                    <a:pt x="378" y="136"/>
                  </a:lnTo>
                  <a:lnTo>
                    <a:pt x="378" y="209"/>
                  </a:lnTo>
                  <a:lnTo>
                    <a:pt x="479" y="209"/>
                  </a:lnTo>
                  <a:lnTo>
                    <a:pt x="479" y="74"/>
                  </a:lnTo>
                  <a:lnTo>
                    <a:pt x="614" y="74"/>
                  </a:lnTo>
                  <a:lnTo>
                    <a:pt x="614" y="209"/>
                  </a:lnTo>
                  <a:lnTo>
                    <a:pt x="720" y="209"/>
                  </a:lnTo>
                  <a:lnTo>
                    <a:pt x="720" y="304"/>
                  </a:lnTo>
                  <a:lnTo>
                    <a:pt x="0" y="304"/>
                  </a:lnTo>
                  <a:lnTo>
                    <a:pt x="0" y="209"/>
                  </a:lnTo>
                  <a:lnTo>
                    <a:pt x="107" y="209"/>
                  </a:lnTo>
                  <a:lnTo>
                    <a:pt x="107"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1" name="Rectangle 11">
              <a:extLst>
                <a:ext uri="{FF2B5EF4-FFF2-40B4-BE49-F238E27FC236}">
                  <a16:creationId xmlns:a16="http://schemas.microsoft.com/office/drawing/2014/main" id="{93528AD7-EE8C-4F68-984F-BE133306B60C}"/>
                </a:ext>
              </a:extLst>
            </p:cNvPr>
            <p:cNvSpPr>
              <a:spLocks noChangeArrowheads="1"/>
            </p:cNvSpPr>
            <p:nvPr/>
          </p:nvSpPr>
          <p:spPr bwMode="auto">
            <a:xfrm>
              <a:off x="2189163" y="1887538"/>
              <a:ext cx="4826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2" name="Rectangle 12">
              <a:extLst>
                <a:ext uri="{FF2B5EF4-FFF2-40B4-BE49-F238E27FC236}">
                  <a16:creationId xmlns:a16="http://schemas.microsoft.com/office/drawing/2014/main" id="{9BB7BB4F-E7E7-440A-AF48-1FBE31149AA8}"/>
                </a:ext>
              </a:extLst>
            </p:cNvPr>
            <p:cNvSpPr>
              <a:spLocks noChangeArrowheads="1"/>
            </p:cNvSpPr>
            <p:nvPr/>
          </p:nvSpPr>
          <p:spPr bwMode="auto">
            <a:xfrm>
              <a:off x="2189163" y="1820863"/>
              <a:ext cx="381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3" name="Freeform 13">
              <a:extLst>
                <a:ext uri="{FF2B5EF4-FFF2-40B4-BE49-F238E27FC236}">
                  <a16:creationId xmlns:a16="http://schemas.microsoft.com/office/drawing/2014/main" id="{A13C421A-AFB6-4D5D-849A-BF082820B73C}"/>
                </a:ext>
              </a:extLst>
            </p:cNvPr>
            <p:cNvSpPr>
              <a:spLocks/>
            </p:cNvSpPr>
            <p:nvPr/>
          </p:nvSpPr>
          <p:spPr bwMode="auto">
            <a:xfrm>
              <a:off x="2120901" y="1757363"/>
              <a:ext cx="42863" cy="114300"/>
            </a:xfrm>
            <a:custGeom>
              <a:avLst/>
              <a:gdLst>
                <a:gd name="T0" fmla="*/ 81 w 81"/>
                <a:gd name="T1" fmla="*/ 119 h 214"/>
                <a:gd name="T2" fmla="*/ 81 w 81"/>
                <a:gd name="T3" fmla="*/ 0 h 214"/>
                <a:gd name="T4" fmla="*/ 0 w 81"/>
                <a:gd name="T5" fmla="*/ 0 h 214"/>
                <a:gd name="T6" fmla="*/ 0 w 81"/>
                <a:gd name="T7" fmla="*/ 119 h 214"/>
                <a:gd name="T8" fmla="*/ 0 w 81"/>
                <a:gd name="T9" fmla="*/ 214 h 214"/>
                <a:gd name="T10" fmla="*/ 81 w 81"/>
                <a:gd name="T11" fmla="*/ 214 h 214"/>
                <a:gd name="T12" fmla="*/ 81 w 81"/>
                <a:gd name="T13" fmla="*/ 119 h 214"/>
              </a:gdLst>
              <a:ahLst/>
              <a:cxnLst>
                <a:cxn ang="0">
                  <a:pos x="T0" y="T1"/>
                </a:cxn>
                <a:cxn ang="0">
                  <a:pos x="T2" y="T3"/>
                </a:cxn>
                <a:cxn ang="0">
                  <a:pos x="T4" y="T5"/>
                </a:cxn>
                <a:cxn ang="0">
                  <a:pos x="T6" y="T7"/>
                </a:cxn>
                <a:cxn ang="0">
                  <a:pos x="T8" y="T9"/>
                </a:cxn>
                <a:cxn ang="0">
                  <a:pos x="T10" y="T11"/>
                </a:cxn>
                <a:cxn ang="0">
                  <a:pos x="T12" y="T13"/>
                </a:cxn>
              </a:cxnLst>
              <a:rect l="0" t="0" r="r" b="b"/>
              <a:pathLst>
                <a:path w="81" h="214">
                  <a:moveTo>
                    <a:pt x="81" y="119"/>
                  </a:moveTo>
                  <a:lnTo>
                    <a:pt x="81" y="0"/>
                  </a:lnTo>
                  <a:lnTo>
                    <a:pt x="0" y="0"/>
                  </a:lnTo>
                  <a:lnTo>
                    <a:pt x="0" y="119"/>
                  </a:lnTo>
                  <a:lnTo>
                    <a:pt x="0" y="214"/>
                  </a:lnTo>
                  <a:lnTo>
                    <a:pt x="81" y="214"/>
                  </a:lnTo>
                  <a:lnTo>
                    <a:pt x="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4" name="Rectangle 14">
              <a:extLst>
                <a:ext uri="{FF2B5EF4-FFF2-40B4-BE49-F238E27FC236}">
                  <a16:creationId xmlns:a16="http://schemas.microsoft.com/office/drawing/2014/main" id="{E9779476-3625-4FD2-A69E-2F6B73D47D4A}"/>
                </a:ext>
              </a:extLst>
            </p:cNvPr>
            <p:cNvSpPr>
              <a:spLocks noChangeArrowheads="1"/>
            </p:cNvSpPr>
            <p:nvPr/>
          </p:nvSpPr>
          <p:spPr bwMode="auto">
            <a:xfrm>
              <a:off x="2120901" y="1887538"/>
              <a:ext cx="428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5" name="Rectangle 15">
              <a:extLst>
                <a:ext uri="{FF2B5EF4-FFF2-40B4-BE49-F238E27FC236}">
                  <a16:creationId xmlns:a16="http://schemas.microsoft.com/office/drawing/2014/main" id="{130836B5-C0F9-42E2-94E1-FC7CEB53152D}"/>
                </a:ext>
              </a:extLst>
            </p:cNvPr>
            <p:cNvSpPr>
              <a:spLocks noChangeArrowheads="1"/>
            </p:cNvSpPr>
            <p:nvPr/>
          </p:nvSpPr>
          <p:spPr bwMode="auto">
            <a:xfrm>
              <a:off x="2060576" y="1887538"/>
              <a:ext cx="381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6" name="Rectangle 16">
              <a:extLst>
                <a:ext uri="{FF2B5EF4-FFF2-40B4-BE49-F238E27FC236}">
                  <a16:creationId xmlns:a16="http://schemas.microsoft.com/office/drawing/2014/main" id="{AE188123-86D7-4DAF-8491-56437006F1D7}"/>
                </a:ext>
              </a:extLst>
            </p:cNvPr>
            <p:cNvSpPr>
              <a:spLocks noChangeArrowheads="1"/>
            </p:cNvSpPr>
            <p:nvPr/>
          </p:nvSpPr>
          <p:spPr bwMode="auto">
            <a:xfrm>
              <a:off x="1995488" y="1887538"/>
              <a:ext cx="396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7" name="Rectangle 17">
              <a:extLst>
                <a:ext uri="{FF2B5EF4-FFF2-40B4-BE49-F238E27FC236}">
                  <a16:creationId xmlns:a16="http://schemas.microsoft.com/office/drawing/2014/main" id="{4A0A709D-27CE-44A7-9376-F89EFFB05B13}"/>
                </a:ext>
              </a:extLst>
            </p:cNvPr>
            <p:cNvSpPr>
              <a:spLocks noChangeArrowheads="1"/>
            </p:cNvSpPr>
            <p:nvPr/>
          </p:nvSpPr>
          <p:spPr bwMode="auto">
            <a:xfrm>
              <a:off x="1995488" y="1820863"/>
              <a:ext cx="396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8" name="Rectangle 18">
              <a:extLst>
                <a:ext uri="{FF2B5EF4-FFF2-40B4-BE49-F238E27FC236}">
                  <a16:creationId xmlns:a16="http://schemas.microsoft.com/office/drawing/2014/main" id="{97EDD90D-7386-4BF4-BECF-D5D50EA88938}"/>
                </a:ext>
              </a:extLst>
            </p:cNvPr>
            <p:cNvSpPr>
              <a:spLocks noChangeArrowheads="1"/>
            </p:cNvSpPr>
            <p:nvPr/>
          </p:nvSpPr>
          <p:spPr bwMode="auto">
            <a:xfrm>
              <a:off x="1373188" y="1887538"/>
              <a:ext cx="6016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89" name="Rectangle 19">
              <a:extLst>
                <a:ext uri="{FF2B5EF4-FFF2-40B4-BE49-F238E27FC236}">
                  <a16:creationId xmlns:a16="http://schemas.microsoft.com/office/drawing/2014/main" id="{A2416148-23B3-4A20-9CF9-9C240B3F038A}"/>
                </a:ext>
              </a:extLst>
            </p:cNvPr>
            <p:cNvSpPr>
              <a:spLocks noChangeArrowheads="1"/>
            </p:cNvSpPr>
            <p:nvPr/>
          </p:nvSpPr>
          <p:spPr bwMode="auto">
            <a:xfrm>
              <a:off x="671513" y="1887538"/>
              <a:ext cx="4873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0" name="Rectangle 20">
              <a:extLst>
                <a:ext uri="{FF2B5EF4-FFF2-40B4-BE49-F238E27FC236}">
                  <a16:creationId xmlns:a16="http://schemas.microsoft.com/office/drawing/2014/main" id="{907495A7-3435-45A7-BC28-8E5E343C457B}"/>
                </a:ext>
              </a:extLst>
            </p:cNvPr>
            <p:cNvSpPr>
              <a:spLocks noChangeArrowheads="1"/>
            </p:cNvSpPr>
            <p:nvPr/>
          </p:nvSpPr>
          <p:spPr bwMode="auto">
            <a:xfrm>
              <a:off x="1179513" y="1887538"/>
              <a:ext cx="412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1" name="Freeform 21">
              <a:extLst>
                <a:ext uri="{FF2B5EF4-FFF2-40B4-BE49-F238E27FC236}">
                  <a16:creationId xmlns:a16="http://schemas.microsoft.com/office/drawing/2014/main" id="{289D4B81-FD5F-4B95-A1FB-0E5E64020A73}"/>
                </a:ext>
              </a:extLst>
            </p:cNvPr>
            <p:cNvSpPr>
              <a:spLocks/>
            </p:cNvSpPr>
            <p:nvPr/>
          </p:nvSpPr>
          <p:spPr bwMode="auto">
            <a:xfrm>
              <a:off x="1179513" y="1714501"/>
              <a:ext cx="41275" cy="157163"/>
            </a:xfrm>
            <a:custGeom>
              <a:avLst/>
              <a:gdLst>
                <a:gd name="T0" fmla="*/ 0 w 76"/>
                <a:gd name="T1" fmla="*/ 297 h 297"/>
                <a:gd name="T2" fmla="*/ 76 w 76"/>
                <a:gd name="T3" fmla="*/ 297 h 297"/>
                <a:gd name="T4" fmla="*/ 76 w 76"/>
                <a:gd name="T5" fmla="*/ 202 h 297"/>
                <a:gd name="T6" fmla="*/ 76 w 76"/>
                <a:gd name="T7" fmla="*/ 0 h 297"/>
                <a:gd name="T8" fmla="*/ 0 w 76"/>
                <a:gd name="T9" fmla="*/ 0 h 297"/>
                <a:gd name="T10" fmla="*/ 0 w 76"/>
                <a:gd name="T11" fmla="*/ 202 h 297"/>
                <a:gd name="T12" fmla="*/ 0 w 76"/>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76" h="297">
                  <a:moveTo>
                    <a:pt x="0" y="297"/>
                  </a:moveTo>
                  <a:lnTo>
                    <a:pt x="76" y="297"/>
                  </a:lnTo>
                  <a:lnTo>
                    <a:pt x="76" y="202"/>
                  </a:lnTo>
                  <a:lnTo>
                    <a:pt x="76" y="0"/>
                  </a:lnTo>
                  <a:lnTo>
                    <a:pt x="0" y="0"/>
                  </a:lnTo>
                  <a:lnTo>
                    <a:pt x="0" y="202"/>
                  </a:lnTo>
                  <a:lnTo>
                    <a:pt x="0" y="2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2" name="Rectangle 22">
              <a:extLst>
                <a:ext uri="{FF2B5EF4-FFF2-40B4-BE49-F238E27FC236}">
                  <a16:creationId xmlns:a16="http://schemas.microsoft.com/office/drawing/2014/main" id="{B3DE1A64-51BB-4301-A299-08F6E3FB90F5}"/>
                </a:ext>
              </a:extLst>
            </p:cNvPr>
            <p:cNvSpPr>
              <a:spLocks noChangeArrowheads="1"/>
            </p:cNvSpPr>
            <p:nvPr/>
          </p:nvSpPr>
          <p:spPr bwMode="auto">
            <a:xfrm>
              <a:off x="1246188" y="1820863"/>
              <a:ext cx="36513"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3" name="Rectangle 23">
              <a:extLst>
                <a:ext uri="{FF2B5EF4-FFF2-40B4-BE49-F238E27FC236}">
                  <a16:creationId xmlns:a16="http://schemas.microsoft.com/office/drawing/2014/main" id="{278C6B2C-1C3C-473D-BEFD-60815F1147DA}"/>
                </a:ext>
              </a:extLst>
            </p:cNvPr>
            <p:cNvSpPr>
              <a:spLocks noChangeArrowheads="1"/>
            </p:cNvSpPr>
            <p:nvPr/>
          </p:nvSpPr>
          <p:spPr bwMode="auto">
            <a:xfrm>
              <a:off x="1246188" y="1887538"/>
              <a:ext cx="365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4" name="Rectangle 24">
              <a:extLst>
                <a:ext uri="{FF2B5EF4-FFF2-40B4-BE49-F238E27FC236}">
                  <a16:creationId xmlns:a16="http://schemas.microsoft.com/office/drawing/2014/main" id="{92A9C957-34C7-41BF-944D-998DBCDAD1A3}"/>
                </a:ext>
              </a:extLst>
            </p:cNvPr>
            <p:cNvSpPr>
              <a:spLocks noChangeArrowheads="1"/>
            </p:cNvSpPr>
            <p:nvPr/>
          </p:nvSpPr>
          <p:spPr bwMode="auto">
            <a:xfrm>
              <a:off x="1308101" y="1887538"/>
              <a:ext cx="412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5" name="Freeform 25">
              <a:extLst>
                <a:ext uri="{FF2B5EF4-FFF2-40B4-BE49-F238E27FC236}">
                  <a16:creationId xmlns:a16="http://schemas.microsoft.com/office/drawing/2014/main" id="{242510D3-E1F2-4875-A710-0836E2044F8D}"/>
                </a:ext>
              </a:extLst>
            </p:cNvPr>
            <p:cNvSpPr>
              <a:spLocks/>
            </p:cNvSpPr>
            <p:nvPr/>
          </p:nvSpPr>
          <p:spPr bwMode="auto">
            <a:xfrm>
              <a:off x="1308101" y="1755776"/>
              <a:ext cx="41275" cy="115888"/>
            </a:xfrm>
            <a:custGeom>
              <a:avLst/>
              <a:gdLst>
                <a:gd name="T0" fmla="*/ 0 w 76"/>
                <a:gd name="T1" fmla="*/ 217 h 217"/>
                <a:gd name="T2" fmla="*/ 76 w 76"/>
                <a:gd name="T3" fmla="*/ 217 h 217"/>
                <a:gd name="T4" fmla="*/ 76 w 76"/>
                <a:gd name="T5" fmla="*/ 122 h 217"/>
                <a:gd name="T6" fmla="*/ 76 w 76"/>
                <a:gd name="T7" fmla="*/ 0 h 217"/>
                <a:gd name="T8" fmla="*/ 0 w 76"/>
                <a:gd name="T9" fmla="*/ 0 h 217"/>
                <a:gd name="T10" fmla="*/ 0 w 76"/>
                <a:gd name="T11" fmla="*/ 122 h 217"/>
                <a:gd name="T12" fmla="*/ 0 w 76"/>
                <a:gd name="T13" fmla="*/ 217 h 217"/>
              </a:gdLst>
              <a:ahLst/>
              <a:cxnLst>
                <a:cxn ang="0">
                  <a:pos x="T0" y="T1"/>
                </a:cxn>
                <a:cxn ang="0">
                  <a:pos x="T2" y="T3"/>
                </a:cxn>
                <a:cxn ang="0">
                  <a:pos x="T4" y="T5"/>
                </a:cxn>
                <a:cxn ang="0">
                  <a:pos x="T6" y="T7"/>
                </a:cxn>
                <a:cxn ang="0">
                  <a:pos x="T8" y="T9"/>
                </a:cxn>
                <a:cxn ang="0">
                  <a:pos x="T10" y="T11"/>
                </a:cxn>
                <a:cxn ang="0">
                  <a:pos x="T12" y="T13"/>
                </a:cxn>
              </a:cxnLst>
              <a:rect l="0" t="0" r="r" b="b"/>
              <a:pathLst>
                <a:path w="76" h="217">
                  <a:moveTo>
                    <a:pt x="0" y="217"/>
                  </a:moveTo>
                  <a:lnTo>
                    <a:pt x="76" y="217"/>
                  </a:lnTo>
                  <a:lnTo>
                    <a:pt x="76" y="122"/>
                  </a:lnTo>
                  <a:lnTo>
                    <a:pt x="76" y="0"/>
                  </a:lnTo>
                  <a:lnTo>
                    <a:pt x="0" y="0"/>
                  </a:lnTo>
                  <a:lnTo>
                    <a:pt x="0" y="122"/>
                  </a:lnTo>
                  <a:lnTo>
                    <a:pt x="0"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sp>
        <p:nvSpPr>
          <p:cNvPr id="55" name="圓角矩形 43">
            <a:extLst>
              <a:ext uri="{FF2B5EF4-FFF2-40B4-BE49-F238E27FC236}">
                <a16:creationId xmlns:a16="http://schemas.microsoft.com/office/drawing/2014/main" id="{21961757-E3D4-460A-A4D1-4789D7F7BD9A}"/>
              </a:ext>
            </a:extLst>
          </p:cNvPr>
          <p:cNvSpPr/>
          <p:nvPr/>
        </p:nvSpPr>
        <p:spPr>
          <a:xfrm>
            <a:off x="9706566" y="3154262"/>
            <a:ext cx="1721516" cy="651087"/>
          </a:xfrm>
          <a:prstGeom prst="roundRect">
            <a:avLst>
              <a:gd name="adj" fmla="val 6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r>
              <a:rPr lang="zh-TW" altLang="en-US"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學術卓越</a:t>
            </a:r>
            <a:endParaRPr lang="en-US" altLang="zh-TW"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56" name="圓角矩形 44">
            <a:extLst>
              <a:ext uri="{FF2B5EF4-FFF2-40B4-BE49-F238E27FC236}">
                <a16:creationId xmlns:a16="http://schemas.microsoft.com/office/drawing/2014/main" id="{062A2CDC-8232-43D8-B765-39499C15F737}"/>
              </a:ext>
            </a:extLst>
          </p:cNvPr>
          <p:cNvSpPr/>
          <p:nvPr/>
        </p:nvSpPr>
        <p:spPr>
          <a:xfrm>
            <a:off x="9712243" y="4151790"/>
            <a:ext cx="1721516" cy="651087"/>
          </a:xfrm>
          <a:prstGeom prst="roundRect">
            <a:avLst>
              <a:gd name="adj" fmla="val 6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r>
              <a:rPr lang="zh-TW" altLang="en-US"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經濟表現</a:t>
            </a:r>
            <a:endParaRPr lang="en-US" altLang="zh-TW"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57" name="圓角矩形 45">
            <a:extLst>
              <a:ext uri="{FF2B5EF4-FFF2-40B4-BE49-F238E27FC236}">
                <a16:creationId xmlns:a16="http://schemas.microsoft.com/office/drawing/2014/main" id="{0D5515CE-82D5-4E6A-A1F7-5B7F21C3C62E}"/>
              </a:ext>
            </a:extLst>
          </p:cNvPr>
          <p:cNvSpPr/>
          <p:nvPr/>
        </p:nvSpPr>
        <p:spPr>
          <a:xfrm>
            <a:off x="9706566" y="5260728"/>
            <a:ext cx="1721516" cy="651087"/>
          </a:xfrm>
          <a:prstGeom prst="roundRect">
            <a:avLst>
              <a:gd name="adj" fmla="val 6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r>
              <a:rPr lang="zh-TW" altLang="en-US"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rPr>
              <a:t>社會福祉</a:t>
            </a:r>
            <a:endParaRPr lang="en-US" altLang="zh-TW" sz="2000" b="1" dirty="0">
              <a:solidFill>
                <a:srgbClr val="0B2A43"/>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552" name="圖片 551">
            <a:extLst>
              <a:ext uri="{FF2B5EF4-FFF2-40B4-BE49-F238E27FC236}">
                <a16:creationId xmlns:a16="http://schemas.microsoft.com/office/drawing/2014/main" id="{9841A323-E178-447D-8068-595AAE5E28E4}"/>
              </a:ext>
            </a:extLst>
          </p:cNvPr>
          <p:cNvPicPr>
            <a:picLocks noChangeAspect="1"/>
          </p:cNvPicPr>
          <p:nvPr/>
        </p:nvPicPr>
        <p:blipFill>
          <a:blip r:embed="rId2"/>
          <a:stretch>
            <a:fillRect/>
          </a:stretch>
        </p:blipFill>
        <p:spPr>
          <a:xfrm>
            <a:off x="5985751" y="2770808"/>
            <a:ext cx="3819448" cy="2627998"/>
          </a:xfrm>
          <a:prstGeom prst="rect">
            <a:avLst/>
          </a:prstGeom>
        </p:spPr>
      </p:pic>
    </p:spTree>
    <p:extLst>
      <p:ext uri="{BB962C8B-B14F-4D97-AF65-F5344CB8AC3E}">
        <p14:creationId xmlns:p14="http://schemas.microsoft.com/office/powerpoint/2010/main" val="3773259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橢圓 30">
            <a:extLst>
              <a:ext uri="{FF2B5EF4-FFF2-40B4-BE49-F238E27FC236}">
                <a16:creationId xmlns:a16="http://schemas.microsoft.com/office/drawing/2014/main" id="{C56793AE-1071-0E99-E081-A210C89F5C30}"/>
              </a:ext>
            </a:extLst>
          </p:cNvPr>
          <p:cNvSpPr/>
          <p:nvPr/>
        </p:nvSpPr>
        <p:spPr>
          <a:xfrm>
            <a:off x="1186142" y="1992635"/>
            <a:ext cx="3214010" cy="3214010"/>
          </a:xfrm>
          <a:prstGeom prst="ellipse">
            <a:avLst/>
          </a:prstGeom>
          <a:gradFill flip="none" rotWithShape="1">
            <a:gsLst>
              <a:gs pos="47000">
                <a:srgbClr val="97A5B8">
                  <a:alpha val="0"/>
                </a:srgbClr>
              </a:gs>
              <a:gs pos="1000">
                <a:srgbClr val="97A5B8">
                  <a:alpha val="70037"/>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矩形 3">
            <a:extLst>
              <a:ext uri="{FF2B5EF4-FFF2-40B4-BE49-F238E27FC236}">
                <a16:creationId xmlns:a16="http://schemas.microsoft.com/office/drawing/2014/main" id="{35C477FC-9B46-8B90-A6B3-645446453417}"/>
              </a:ext>
            </a:extLst>
          </p:cNvPr>
          <p:cNvSpPr/>
          <p:nvPr/>
        </p:nvSpPr>
        <p:spPr>
          <a:xfrm>
            <a:off x="4624466" y="2689144"/>
            <a:ext cx="6853158" cy="707886"/>
          </a:xfrm>
          <a:prstGeom prst="rect">
            <a:avLst/>
          </a:prstGeom>
        </p:spPr>
        <p:txBody>
          <a:bodyPr wrap="none">
            <a:spAutoFit/>
          </a:bodyPr>
          <a:lstStyle/>
          <a:p>
            <a:r>
              <a:rPr kumimoji="1" lang="zh-TW" altLang="en-US" sz="4000" b="1">
                <a:solidFill>
                  <a:srgbClr val="0B2A43"/>
                </a:solidFill>
                <a:latin typeface="Microsoft YaHei UI" panose="020B0503020204020204" pitchFamily="34" charset="-122"/>
                <a:ea typeface="Microsoft YaHei UI" panose="020B0503020204020204" pitchFamily="34" charset="-122"/>
              </a:rPr>
              <a:t>從創新</a:t>
            </a:r>
            <a:r>
              <a:rPr kumimoji="1" lang="zh-TW" altLang="en-US" sz="4000" b="1" dirty="0">
                <a:solidFill>
                  <a:srgbClr val="0B2A43"/>
                </a:solidFill>
                <a:latin typeface="Microsoft YaHei UI" panose="020B0503020204020204" pitchFamily="34" charset="-122"/>
                <a:ea typeface="Microsoft YaHei UI" panose="020B0503020204020204" pitchFamily="34" charset="-122"/>
              </a:rPr>
              <a:t>系統到精準研發生態系</a:t>
            </a:r>
          </a:p>
        </p:txBody>
      </p:sp>
      <p:grpSp>
        <p:nvGrpSpPr>
          <p:cNvPr id="5" name="群組 4">
            <a:extLst>
              <a:ext uri="{FF2B5EF4-FFF2-40B4-BE49-F238E27FC236}">
                <a16:creationId xmlns:a16="http://schemas.microsoft.com/office/drawing/2014/main" id="{3AD804F6-2847-3095-32F0-422554F76D65}"/>
              </a:ext>
            </a:extLst>
          </p:cNvPr>
          <p:cNvGrpSpPr/>
          <p:nvPr/>
        </p:nvGrpSpPr>
        <p:grpSpPr>
          <a:xfrm>
            <a:off x="1382597" y="1867585"/>
            <a:ext cx="2821104" cy="2524148"/>
            <a:chOff x="430794" y="419773"/>
            <a:chExt cx="859880" cy="769367"/>
          </a:xfrm>
        </p:grpSpPr>
        <p:grpSp>
          <p:nvGrpSpPr>
            <p:cNvPr id="7" name="群組 6">
              <a:extLst>
                <a:ext uri="{FF2B5EF4-FFF2-40B4-BE49-F238E27FC236}">
                  <a16:creationId xmlns:a16="http://schemas.microsoft.com/office/drawing/2014/main" id="{8ED1321F-A86E-0FB9-B9FC-22D393C807E2}"/>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FB805792-126C-CA3C-D852-4E98309C50C0}"/>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E83E6C8D-CCA6-BF7F-B250-D4C2C185F39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E5582DFD-F3A7-815C-20A4-AC74ACDEAB9B}"/>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D86B2FBF-5D12-56D5-87BB-0EA89D4E342C}"/>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4453B4E8-3A09-744B-195F-E5E4520BEE3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7EB6E906-EB27-0991-2401-3EE458E9566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81C84A45-C85F-E9D3-441D-A1512E074E5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1865B537-8078-A9F0-1C82-D15E649C181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D5445D05-9EE8-6522-A299-D5D0FE2D815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0A556D37-F5C4-D804-D7EB-8B6129E041B2}"/>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7A9D3372-0EDB-37B4-2D1D-4B1C08AD70F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106F4DF4-58C9-6B5C-193C-33333D386D5D}"/>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7A6FC68A-FA9C-A631-CBEF-33AA4642C024}"/>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6FF303FF-EBF0-A40D-7F49-3CF2B48C629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62BE5F02-5A93-6A38-1D3F-A5C33852147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9C9F471A-5331-0FC1-3717-023BC5694A7C}"/>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6E80302C-B395-2A5D-09FA-3E18A5C0C0A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3671DE43-0859-866C-B0FE-D48158158BC3}"/>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1835B174-2F3B-0CBA-3DFD-20919096BA7A}"/>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4697AD39-F58B-C6D4-F470-BF07B00627A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E2E9E8E8-BE76-A333-A092-266FCFECC8C9}"/>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F2197B8B-3F72-3C5F-32D4-2C6B63D8FF29}"/>
                </a:ext>
              </a:extLst>
            </p:cNvPr>
            <p:cNvSpPr/>
            <p:nvPr/>
          </p:nvSpPr>
          <p:spPr>
            <a:xfrm>
              <a:off x="430794"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13800"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grpSp>
        <p:nvGrpSpPr>
          <p:cNvPr id="50" name="群組 49">
            <a:extLst>
              <a:ext uri="{FF2B5EF4-FFF2-40B4-BE49-F238E27FC236}">
                <a16:creationId xmlns:a16="http://schemas.microsoft.com/office/drawing/2014/main" id="{9201E5F5-ADD2-A8FD-1CDE-0EBBD3750E8F}"/>
              </a:ext>
            </a:extLst>
          </p:cNvPr>
          <p:cNvGrpSpPr/>
          <p:nvPr/>
        </p:nvGrpSpPr>
        <p:grpSpPr>
          <a:xfrm>
            <a:off x="1986125" y="1519802"/>
            <a:ext cx="3127092" cy="3266043"/>
            <a:chOff x="2363812" y="1519802"/>
            <a:chExt cx="3127092" cy="3266043"/>
          </a:xfrm>
        </p:grpSpPr>
        <p:sp>
          <p:nvSpPr>
            <p:cNvPr id="49" name="手繪多邊形 48">
              <a:extLst>
                <a:ext uri="{FF2B5EF4-FFF2-40B4-BE49-F238E27FC236}">
                  <a16:creationId xmlns:a16="http://schemas.microsoft.com/office/drawing/2014/main" id="{2667B61B-42D4-9140-C70C-9172AB5C3CD5}"/>
                </a:ext>
              </a:extLst>
            </p:cNvPr>
            <p:cNvSpPr/>
            <p:nvPr/>
          </p:nvSpPr>
          <p:spPr>
            <a:xfrm>
              <a:off x="2363812" y="2249947"/>
              <a:ext cx="3127092" cy="1258642"/>
            </a:xfrm>
            <a:custGeom>
              <a:avLst/>
              <a:gdLst>
                <a:gd name="connsiteX0" fmla="*/ 0 w 2887342"/>
                <a:gd name="connsiteY0" fmla="*/ 1162144 h 1162144"/>
                <a:gd name="connsiteX1" fmla="*/ 2887342 w 2887342"/>
                <a:gd name="connsiteY1" fmla="*/ 0 h 1162144"/>
              </a:gdLst>
              <a:ahLst/>
              <a:cxnLst>
                <a:cxn ang="0">
                  <a:pos x="connsiteX0" y="connsiteY0"/>
                </a:cxn>
                <a:cxn ang="0">
                  <a:pos x="connsiteX1" y="connsiteY1"/>
                </a:cxn>
              </a:cxnLst>
              <a:rect l="l" t="t" r="r" b="b"/>
              <a:pathLst>
                <a:path w="2887342" h="1162144">
                  <a:moveTo>
                    <a:pt x="0" y="1162144"/>
                  </a:moveTo>
                  <a:lnTo>
                    <a:pt x="2887342" y="0"/>
                  </a:lnTo>
                </a:path>
              </a:pathLst>
            </a:custGeom>
            <a:gradFill flip="none" rotWithShape="1">
              <a:gsLst>
                <a:gs pos="34000">
                  <a:srgbClr val="97A5B8"/>
                </a:gs>
                <a:gs pos="100000">
                  <a:srgbClr val="D9DFE8"/>
                </a:gs>
              </a:gsLst>
              <a:lin ang="18900000" scaled="1"/>
              <a:tileRect/>
            </a:gradFill>
            <a:ln w="28575">
              <a:gradFill>
                <a:gsLst>
                  <a:gs pos="0">
                    <a:srgbClr val="0B2A43"/>
                  </a:gs>
                  <a:gs pos="79000">
                    <a:schemeClr val="bg1">
                      <a:alpha val="0"/>
                    </a:schemeClr>
                  </a:gs>
                </a:gsLst>
                <a:lin ang="5400000" scaled="1"/>
              </a:gradFill>
              <a:headEnd type="stealth"/>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0" name="甜甜圈 29">
              <a:extLst>
                <a:ext uri="{FF2B5EF4-FFF2-40B4-BE49-F238E27FC236}">
                  <a16:creationId xmlns:a16="http://schemas.microsoft.com/office/drawing/2014/main" id="{23DBF9FC-C2A8-73B2-FE60-13A0EB394F19}"/>
                </a:ext>
              </a:extLst>
            </p:cNvPr>
            <p:cNvSpPr/>
            <p:nvPr/>
          </p:nvSpPr>
          <p:spPr>
            <a:xfrm rot="20197560">
              <a:off x="2687185" y="1750940"/>
              <a:ext cx="906304" cy="3034905"/>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7" name="甜甜圈 36">
              <a:extLst>
                <a:ext uri="{FF2B5EF4-FFF2-40B4-BE49-F238E27FC236}">
                  <a16:creationId xmlns:a16="http://schemas.microsoft.com/office/drawing/2014/main" id="{D79EF10D-D4B9-AFAC-7580-C3CBCD71D977}"/>
                </a:ext>
              </a:extLst>
            </p:cNvPr>
            <p:cNvSpPr/>
            <p:nvPr/>
          </p:nvSpPr>
          <p:spPr>
            <a:xfrm rot="20197560">
              <a:off x="2854523" y="1648588"/>
              <a:ext cx="922347" cy="3088627"/>
            </a:xfrm>
            <a:prstGeom prst="donut">
              <a:avLst>
                <a:gd name="adj" fmla="val 1285"/>
              </a:avLst>
            </a:prstGeom>
            <a:gradFill flip="none" rotWithShape="1">
              <a:gsLst>
                <a:gs pos="34000">
                  <a:srgbClr val="D9DFE8">
                    <a:alpha val="64768"/>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8" name="甜甜圈 37">
              <a:extLst>
                <a:ext uri="{FF2B5EF4-FFF2-40B4-BE49-F238E27FC236}">
                  <a16:creationId xmlns:a16="http://schemas.microsoft.com/office/drawing/2014/main" id="{AEE446CF-3080-03E5-0A1D-097DFB46BC64}"/>
                </a:ext>
              </a:extLst>
            </p:cNvPr>
            <p:cNvSpPr/>
            <p:nvPr/>
          </p:nvSpPr>
          <p:spPr>
            <a:xfrm rot="20197560">
              <a:off x="3025932" y="1591066"/>
              <a:ext cx="921238" cy="3084914"/>
            </a:xfrm>
            <a:prstGeom prst="donut">
              <a:avLst>
                <a:gd name="adj" fmla="val 1285"/>
              </a:avLst>
            </a:prstGeom>
            <a:gradFill flip="none" rotWithShape="1">
              <a:gsLst>
                <a:gs pos="34000">
                  <a:srgbClr val="D9DFE8">
                    <a:alpha val="6400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0" name="甜甜圈 39">
              <a:extLst>
                <a:ext uri="{FF2B5EF4-FFF2-40B4-BE49-F238E27FC236}">
                  <a16:creationId xmlns:a16="http://schemas.microsoft.com/office/drawing/2014/main" id="{831CFCD3-30D5-EF43-D91B-D5DC11A95AE9}"/>
                </a:ext>
              </a:extLst>
            </p:cNvPr>
            <p:cNvSpPr/>
            <p:nvPr/>
          </p:nvSpPr>
          <p:spPr>
            <a:xfrm rot="20197560">
              <a:off x="3215971" y="1541438"/>
              <a:ext cx="906230" cy="3034657"/>
            </a:xfrm>
            <a:prstGeom prst="donut">
              <a:avLst>
                <a:gd name="adj" fmla="val 1285"/>
              </a:avLst>
            </a:prstGeom>
            <a:gradFill flip="none" rotWithShape="1">
              <a:gsLst>
                <a:gs pos="34000">
                  <a:srgbClr val="D9DFE8">
                    <a:alpha val="6128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1" name="甜甜圈 40">
              <a:extLst>
                <a:ext uri="{FF2B5EF4-FFF2-40B4-BE49-F238E27FC236}">
                  <a16:creationId xmlns:a16="http://schemas.microsoft.com/office/drawing/2014/main" id="{CC0943C8-65C8-0F9C-AFBC-721C6F0CF194}"/>
                </a:ext>
              </a:extLst>
            </p:cNvPr>
            <p:cNvSpPr/>
            <p:nvPr/>
          </p:nvSpPr>
          <p:spPr>
            <a:xfrm rot="20197560">
              <a:off x="3406549" y="1519802"/>
              <a:ext cx="869650" cy="2912163"/>
            </a:xfrm>
            <a:prstGeom prst="donut">
              <a:avLst>
                <a:gd name="adj" fmla="val 1285"/>
              </a:avLst>
            </a:prstGeom>
            <a:gradFill flip="none" rotWithShape="1">
              <a:gsLst>
                <a:gs pos="34000">
                  <a:srgbClr val="D9DFE8">
                    <a:alpha val="47210"/>
                  </a:srgbClr>
                </a:gs>
                <a:gs pos="92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2" name="甜甜圈 41">
              <a:extLst>
                <a:ext uri="{FF2B5EF4-FFF2-40B4-BE49-F238E27FC236}">
                  <a16:creationId xmlns:a16="http://schemas.microsoft.com/office/drawing/2014/main" id="{C260AB08-C497-6A0C-2B00-7BE9EE7AC168}"/>
                </a:ext>
              </a:extLst>
            </p:cNvPr>
            <p:cNvSpPr/>
            <p:nvPr/>
          </p:nvSpPr>
          <p:spPr>
            <a:xfrm rot="20197560">
              <a:off x="3616893" y="1540849"/>
              <a:ext cx="806970" cy="2702268"/>
            </a:xfrm>
            <a:prstGeom prst="donut">
              <a:avLst>
                <a:gd name="adj" fmla="val 1285"/>
              </a:avLst>
            </a:prstGeom>
            <a:gradFill flip="none" rotWithShape="1">
              <a:gsLst>
                <a:gs pos="34000">
                  <a:srgbClr val="D9DFE8">
                    <a:alpha val="39397"/>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3" name="甜甜圈 42">
              <a:extLst>
                <a:ext uri="{FF2B5EF4-FFF2-40B4-BE49-F238E27FC236}">
                  <a16:creationId xmlns:a16="http://schemas.microsoft.com/office/drawing/2014/main" id="{A3F85272-9382-4AE7-987F-F2631BAA3FB5}"/>
                </a:ext>
              </a:extLst>
            </p:cNvPr>
            <p:cNvSpPr/>
            <p:nvPr/>
          </p:nvSpPr>
          <p:spPr>
            <a:xfrm rot="20197560">
              <a:off x="3823306" y="1589203"/>
              <a:ext cx="742700" cy="2487048"/>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4" name="甜甜圈 43">
              <a:extLst>
                <a:ext uri="{FF2B5EF4-FFF2-40B4-BE49-F238E27FC236}">
                  <a16:creationId xmlns:a16="http://schemas.microsoft.com/office/drawing/2014/main" id="{802AC736-B06A-E629-E124-19B62279488F}"/>
                </a:ext>
              </a:extLst>
            </p:cNvPr>
            <p:cNvSpPr/>
            <p:nvPr/>
          </p:nvSpPr>
          <p:spPr>
            <a:xfrm rot="20197560">
              <a:off x="4006922" y="1656856"/>
              <a:ext cx="663024" cy="2220242"/>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6" name="甜甜圈 45">
              <a:extLst>
                <a:ext uri="{FF2B5EF4-FFF2-40B4-BE49-F238E27FC236}">
                  <a16:creationId xmlns:a16="http://schemas.microsoft.com/office/drawing/2014/main" id="{8A22586C-4914-BE48-7F8E-8F60943C0FCA}"/>
                </a:ext>
              </a:extLst>
            </p:cNvPr>
            <p:cNvSpPr/>
            <p:nvPr/>
          </p:nvSpPr>
          <p:spPr>
            <a:xfrm rot="20197560">
              <a:off x="4170754" y="1755017"/>
              <a:ext cx="565502" cy="1893673"/>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7" name="甜甜圈 46">
              <a:extLst>
                <a:ext uri="{FF2B5EF4-FFF2-40B4-BE49-F238E27FC236}">
                  <a16:creationId xmlns:a16="http://schemas.microsoft.com/office/drawing/2014/main" id="{355A9BCB-B564-C11B-04C1-D6A25A594D22}"/>
                </a:ext>
              </a:extLst>
            </p:cNvPr>
            <p:cNvSpPr/>
            <p:nvPr/>
          </p:nvSpPr>
          <p:spPr>
            <a:xfrm rot="20197560">
              <a:off x="4324208" y="1932678"/>
              <a:ext cx="451803" cy="1512933"/>
            </a:xfrm>
            <a:prstGeom prst="donut">
              <a:avLst>
                <a:gd name="adj" fmla="val 1285"/>
              </a:avLst>
            </a:prstGeom>
            <a:gradFill flip="none" rotWithShape="1">
              <a:gsLst>
                <a:gs pos="33000">
                  <a:srgbClr val="97A5B8"/>
                </a:gs>
                <a:gs pos="90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8" name="甜甜圈 47">
              <a:extLst>
                <a:ext uri="{FF2B5EF4-FFF2-40B4-BE49-F238E27FC236}">
                  <a16:creationId xmlns:a16="http://schemas.microsoft.com/office/drawing/2014/main" id="{0B7D1FE9-0709-A777-B2BC-0B6E07A90F03}"/>
                </a:ext>
              </a:extLst>
            </p:cNvPr>
            <p:cNvSpPr/>
            <p:nvPr/>
          </p:nvSpPr>
          <p:spPr>
            <a:xfrm rot="20197560">
              <a:off x="4436568" y="2211173"/>
              <a:ext cx="258804" cy="866648"/>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grpSp>
    </p:spTree>
    <p:extLst>
      <p:ext uri="{BB962C8B-B14F-4D97-AF65-F5344CB8AC3E}">
        <p14:creationId xmlns:p14="http://schemas.microsoft.com/office/powerpoint/2010/main" val="2269144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300811" y="436562"/>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創新系統概念之演進</a:t>
            </a:r>
          </a:p>
        </p:txBody>
      </p:sp>
      <p:grpSp>
        <p:nvGrpSpPr>
          <p:cNvPr id="30" name="群組 29"/>
          <p:cNvGrpSpPr/>
          <p:nvPr/>
        </p:nvGrpSpPr>
        <p:grpSpPr>
          <a:xfrm>
            <a:off x="1445342" y="1999992"/>
            <a:ext cx="9576619" cy="4302485"/>
            <a:chOff x="1474839" y="1960663"/>
            <a:chExt cx="9576619" cy="4302485"/>
          </a:xfrm>
        </p:grpSpPr>
        <p:sp>
          <p:nvSpPr>
            <p:cNvPr id="31" name="燕尾形向右箭號 30"/>
            <p:cNvSpPr/>
            <p:nvPr/>
          </p:nvSpPr>
          <p:spPr>
            <a:xfrm>
              <a:off x="1474839" y="2915539"/>
              <a:ext cx="9576619" cy="2167466"/>
            </a:xfrm>
            <a:prstGeom prst="notched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2" name="手繪多邊形 31"/>
            <p:cNvSpPr/>
            <p:nvPr/>
          </p:nvSpPr>
          <p:spPr>
            <a:xfrm>
              <a:off x="1848465" y="2424003"/>
              <a:ext cx="1863363" cy="1033401"/>
            </a:xfrm>
            <a:custGeom>
              <a:avLst/>
              <a:gdLst>
                <a:gd name="connsiteX0" fmla="*/ 0 w 1496779"/>
                <a:gd name="connsiteY0" fmla="*/ 0 h 2167466"/>
                <a:gd name="connsiteX1" fmla="*/ 1496779 w 1496779"/>
                <a:gd name="connsiteY1" fmla="*/ 0 h 2167466"/>
                <a:gd name="connsiteX2" fmla="*/ 1496779 w 1496779"/>
                <a:gd name="connsiteY2" fmla="*/ 2167466 h 2167466"/>
                <a:gd name="connsiteX3" fmla="*/ 0 w 1496779"/>
                <a:gd name="connsiteY3" fmla="*/ 2167466 h 2167466"/>
                <a:gd name="connsiteX4" fmla="*/ 0 w 1496779"/>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779" h="2167466">
                  <a:moveTo>
                    <a:pt x="0" y="0"/>
                  </a:moveTo>
                  <a:lnTo>
                    <a:pt x="1496779" y="0"/>
                  </a:lnTo>
                  <a:lnTo>
                    <a:pt x="1496779"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zh-TW" altLang="en-US" sz="2000" kern="1200" dirty="0">
                  <a:latin typeface="Microsoft YaHei" panose="020B0503020204020204" pitchFamily="34" charset="-122"/>
                  <a:ea typeface="Microsoft YaHei" panose="020B0503020204020204" pitchFamily="34" charset="-122"/>
                </a:rPr>
                <a:t>國家創新系統</a:t>
              </a:r>
              <a:endParaRPr lang="en-US" altLang="zh-TW" sz="2000" kern="1200" dirty="0">
                <a:latin typeface="Microsoft YaHei" panose="020B0503020204020204" pitchFamily="34" charset="-122"/>
                <a:ea typeface="Microsoft YaHei" panose="020B0503020204020204" pitchFamily="34" charset="-122"/>
              </a:endParaRPr>
            </a:p>
            <a:p>
              <a:pPr lvl="0" algn="ctr" defTabSz="933450">
                <a:lnSpc>
                  <a:spcPct val="90000"/>
                </a:lnSpc>
                <a:spcBef>
                  <a:spcPct val="0"/>
                </a:spcBef>
                <a:spcAft>
                  <a:spcPct val="35000"/>
                </a:spcAft>
              </a:pPr>
              <a:r>
                <a:rPr lang="en-US" altLang="zh-TW" sz="2000" kern="1200" dirty="0">
                  <a:latin typeface="Microsoft YaHei" panose="020B0503020204020204" pitchFamily="34" charset="-122"/>
                  <a:ea typeface="Microsoft YaHei" panose="020B0503020204020204" pitchFamily="34" charset="-122"/>
                </a:rPr>
                <a:t>(1980s)</a:t>
              </a:r>
              <a:endParaRPr lang="zh-TW" altLang="en-US" sz="2000" kern="1200" dirty="0">
                <a:latin typeface="Microsoft YaHei" panose="020B0503020204020204" pitchFamily="34" charset="-122"/>
                <a:ea typeface="Microsoft YaHei" panose="020B0503020204020204" pitchFamily="34" charset="-122"/>
              </a:endParaRPr>
            </a:p>
          </p:txBody>
        </p:sp>
        <p:sp>
          <p:nvSpPr>
            <p:cNvPr id="33" name="橢圓 32"/>
            <p:cNvSpPr/>
            <p:nvPr/>
          </p:nvSpPr>
          <p:spPr>
            <a:xfrm>
              <a:off x="2512878" y="3728339"/>
              <a:ext cx="541866" cy="54186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手繪多邊形 33"/>
            <p:cNvSpPr/>
            <p:nvPr/>
          </p:nvSpPr>
          <p:spPr>
            <a:xfrm>
              <a:off x="3254478" y="4541139"/>
              <a:ext cx="1849342" cy="1722009"/>
            </a:xfrm>
            <a:custGeom>
              <a:avLst/>
              <a:gdLst>
                <a:gd name="connsiteX0" fmla="*/ 0 w 1496779"/>
                <a:gd name="connsiteY0" fmla="*/ 0 h 2167466"/>
                <a:gd name="connsiteX1" fmla="*/ 1496779 w 1496779"/>
                <a:gd name="connsiteY1" fmla="*/ 0 h 2167466"/>
                <a:gd name="connsiteX2" fmla="*/ 1496779 w 1496779"/>
                <a:gd name="connsiteY2" fmla="*/ 2167466 h 2167466"/>
                <a:gd name="connsiteX3" fmla="*/ 0 w 1496779"/>
                <a:gd name="connsiteY3" fmla="*/ 2167466 h 2167466"/>
                <a:gd name="connsiteX4" fmla="*/ 0 w 1496779"/>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779" h="2167466">
                  <a:moveTo>
                    <a:pt x="0" y="0"/>
                  </a:moveTo>
                  <a:lnTo>
                    <a:pt x="1496779" y="0"/>
                  </a:lnTo>
                  <a:lnTo>
                    <a:pt x="1496779"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zh-TW" altLang="en-US" sz="2000" kern="1200" dirty="0">
                  <a:latin typeface="Microsoft YaHei" panose="020B0503020204020204" pitchFamily="34" charset="-122"/>
                  <a:ea typeface="Microsoft YaHei" panose="020B0503020204020204" pitchFamily="34" charset="-122"/>
                </a:rPr>
                <a:t>區域創新系統</a:t>
              </a:r>
              <a:endParaRPr lang="en-US" altLang="zh-TW" sz="2000" kern="1200" dirty="0">
                <a:latin typeface="Microsoft YaHei" panose="020B0503020204020204" pitchFamily="34" charset="-122"/>
                <a:ea typeface="Microsoft YaHei" panose="020B0503020204020204" pitchFamily="34" charset="-122"/>
              </a:endParaRPr>
            </a:p>
            <a:p>
              <a:pPr lvl="0" algn="ctr" defTabSz="933450">
                <a:lnSpc>
                  <a:spcPct val="90000"/>
                </a:lnSpc>
                <a:spcBef>
                  <a:spcPct val="0"/>
                </a:spcBef>
                <a:spcAft>
                  <a:spcPct val="35000"/>
                </a:spcAft>
              </a:pPr>
              <a:r>
                <a:rPr lang="zh-TW" altLang="en-US" sz="2000" kern="1200" dirty="0">
                  <a:latin typeface="Microsoft YaHei" panose="020B0503020204020204" pitchFamily="34" charset="-122"/>
                  <a:ea typeface="Microsoft YaHei" panose="020B0503020204020204" pitchFamily="34" charset="-122"/>
                </a:rPr>
                <a:t>產業創新系統</a:t>
              </a:r>
              <a:endParaRPr lang="en-US" altLang="zh-TW" sz="2000" kern="1200" dirty="0">
                <a:latin typeface="Microsoft YaHei" panose="020B0503020204020204" pitchFamily="34" charset="-122"/>
                <a:ea typeface="Microsoft YaHei" panose="020B0503020204020204" pitchFamily="34" charset="-122"/>
              </a:endParaRPr>
            </a:p>
            <a:p>
              <a:pPr lvl="0" algn="ctr" defTabSz="933450">
                <a:lnSpc>
                  <a:spcPct val="90000"/>
                </a:lnSpc>
                <a:spcBef>
                  <a:spcPct val="0"/>
                </a:spcBef>
                <a:spcAft>
                  <a:spcPct val="35000"/>
                </a:spcAft>
              </a:pPr>
              <a:r>
                <a:rPr lang="zh-TW" altLang="en-US" sz="2000" kern="1200" dirty="0">
                  <a:latin typeface="Microsoft YaHei" panose="020B0503020204020204" pitchFamily="34" charset="-122"/>
                  <a:ea typeface="Microsoft YaHei" panose="020B0503020204020204" pitchFamily="34" charset="-122"/>
                </a:rPr>
                <a:t>技術創新系統</a:t>
              </a:r>
              <a:endParaRPr lang="en-US" altLang="zh-TW" sz="2000" kern="1200" dirty="0">
                <a:latin typeface="Microsoft YaHei" panose="020B0503020204020204" pitchFamily="34" charset="-122"/>
                <a:ea typeface="Microsoft YaHei" panose="020B0503020204020204" pitchFamily="34" charset="-122"/>
              </a:endParaRPr>
            </a:p>
            <a:p>
              <a:pPr lvl="0" algn="ctr" defTabSz="933450">
                <a:lnSpc>
                  <a:spcPct val="90000"/>
                </a:lnSpc>
                <a:spcBef>
                  <a:spcPct val="0"/>
                </a:spcBef>
                <a:spcAft>
                  <a:spcPct val="35000"/>
                </a:spcAft>
              </a:pPr>
              <a:r>
                <a:rPr lang="en-US" altLang="zh-TW" sz="2000" kern="1200" dirty="0">
                  <a:latin typeface="Microsoft YaHei" panose="020B0503020204020204" pitchFamily="34" charset="-122"/>
                  <a:ea typeface="Microsoft YaHei" panose="020B0503020204020204" pitchFamily="34" charset="-122"/>
                </a:rPr>
                <a:t>(1990s)</a:t>
              </a:r>
              <a:endParaRPr lang="zh-TW" altLang="en-US" sz="2000" kern="1200" dirty="0">
                <a:latin typeface="Microsoft YaHei" panose="020B0503020204020204" pitchFamily="34" charset="-122"/>
                <a:ea typeface="Microsoft YaHei" panose="020B0503020204020204" pitchFamily="34" charset="-122"/>
              </a:endParaRPr>
            </a:p>
          </p:txBody>
        </p:sp>
        <p:sp>
          <p:nvSpPr>
            <p:cNvPr id="35" name="橢圓 34"/>
            <p:cNvSpPr/>
            <p:nvPr/>
          </p:nvSpPr>
          <p:spPr>
            <a:xfrm>
              <a:off x="4084496" y="3728339"/>
              <a:ext cx="541866" cy="54186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手繪多邊形 35"/>
            <p:cNvSpPr/>
            <p:nvPr/>
          </p:nvSpPr>
          <p:spPr>
            <a:xfrm>
              <a:off x="5103820" y="2231599"/>
              <a:ext cx="1571617" cy="1225806"/>
            </a:xfrm>
            <a:custGeom>
              <a:avLst/>
              <a:gdLst>
                <a:gd name="connsiteX0" fmla="*/ 0 w 1496779"/>
                <a:gd name="connsiteY0" fmla="*/ 0 h 2167466"/>
                <a:gd name="connsiteX1" fmla="*/ 1496779 w 1496779"/>
                <a:gd name="connsiteY1" fmla="*/ 0 h 2167466"/>
                <a:gd name="connsiteX2" fmla="*/ 1496779 w 1496779"/>
                <a:gd name="connsiteY2" fmla="*/ 2167466 h 2167466"/>
                <a:gd name="connsiteX3" fmla="*/ 0 w 1496779"/>
                <a:gd name="connsiteY3" fmla="*/ 2167466 h 2167466"/>
                <a:gd name="connsiteX4" fmla="*/ 0 w 1496779"/>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779" h="2167466">
                  <a:moveTo>
                    <a:pt x="0" y="0"/>
                  </a:moveTo>
                  <a:lnTo>
                    <a:pt x="1496779" y="0"/>
                  </a:lnTo>
                  <a:lnTo>
                    <a:pt x="1496779"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zh-TW" altLang="en-US" sz="2000" kern="1200" dirty="0">
                  <a:latin typeface="Microsoft YaHei" panose="020B0503020204020204" pitchFamily="34" charset="-122"/>
                  <a:ea typeface="Microsoft YaHei" panose="020B0503020204020204" pitchFamily="34" charset="-122"/>
                </a:rPr>
                <a:t>創新生態系</a:t>
              </a:r>
              <a:endParaRPr lang="en-US" altLang="zh-TW" sz="2000" kern="1200" dirty="0">
                <a:latin typeface="Microsoft YaHei" panose="020B0503020204020204" pitchFamily="34" charset="-122"/>
                <a:ea typeface="Microsoft YaHei" panose="020B0503020204020204" pitchFamily="34" charset="-122"/>
              </a:endParaRPr>
            </a:p>
            <a:p>
              <a:pPr lvl="0" algn="ctr" defTabSz="933450">
                <a:lnSpc>
                  <a:spcPct val="90000"/>
                </a:lnSpc>
                <a:spcBef>
                  <a:spcPct val="0"/>
                </a:spcBef>
                <a:spcAft>
                  <a:spcPct val="35000"/>
                </a:spcAft>
              </a:pPr>
              <a:r>
                <a:rPr lang="en-US" altLang="zh-TW" sz="2000" kern="1200" dirty="0">
                  <a:latin typeface="Microsoft YaHei" panose="020B0503020204020204" pitchFamily="34" charset="-122"/>
                  <a:ea typeface="Microsoft YaHei" panose="020B0503020204020204" pitchFamily="34" charset="-122"/>
                </a:rPr>
                <a:t>(2000s)</a:t>
              </a:r>
              <a:endParaRPr lang="zh-TW" altLang="en-US" sz="2000" kern="1200" dirty="0">
                <a:latin typeface="Microsoft YaHei" panose="020B0503020204020204" pitchFamily="34" charset="-122"/>
                <a:ea typeface="Microsoft YaHei" panose="020B0503020204020204" pitchFamily="34" charset="-122"/>
              </a:endParaRPr>
            </a:p>
          </p:txBody>
        </p:sp>
        <p:sp>
          <p:nvSpPr>
            <p:cNvPr id="37" name="橢圓 36"/>
            <p:cNvSpPr/>
            <p:nvPr/>
          </p:nvSpPr>
          <p:spPr>
            <a:xfrm>
              <a:off x="5656114" y="3728339"/>
              <a:ext cx="541866" cy="54186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8" name="手繪多邊形 37"/>
            <p:cNvSpPr/>
            <p:nvPr/>
          </p:nvSpPr>
          <p:spPr>
            <a:xfrm>
              <a:off x="6730610" y="4541139"/>
              <a:ext cx="1607143" cy="1033402"/>
            </a:xfrm>
            <a:custGeom>
              <a:avLst/>
              <a:gdLst>
                <a:gd name="connsiteX0" fmla="*/ 0 w 1496779"/>
                <a:gd name="connsiteY0" fmla="*/ 0 h 2167466"/>
                <a:gd name="connsiteX1" fmla="*/ 1496779 w 1496779"/>
                <a:gd name="connsiteY1" fmla="*/ 0 h 2167466"/>
                <a:gd name="connsiteX2" fmla="*/ 1496779 w 1496779"/>
                <a:gd name="connsiteY2" fmla="*/ 2167466 h 2167466"/>
                <a:gd name="connsiteX3" fmla="*/ 0 w 1496779"/>
                <a:gd name="connsiteY3" fmla="*/ 2167466 h 2167466"/>
                <a:gd name="connsiteX4" fmla="*/ 0 w 1496779"/>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779" h="2167466">
                  <a:moveTo>
                    <a:pt x="0" y="0"/>
                  </a:moveTo>
                  <a:lnTo>
                    <a:pt x="1496779" y="0"/>
                  </a:lnTo>
                  <a:lnTo>
                    <a:pt x="1496779"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zh-TW" altLang="en-US" sz="2000" kern="1200" dirty="0">
                  <a:latin typeface="Microsoft YaHei" panose="020B0503020204020204" pitchFamily="34" charset="-122"/>
                  <a:ea typeface="Microsoft YaHei" panose="020B0503020204020204" pitchFamily="34" charset="-122"/>
                </a:rPr>
                <a:t>創業生態系</a:t>
              </a:r>
              <a:endParaRPr lang="en-US" altLang="zh-TW" sz="2000" kern="1200" dirty="0">
                <a:latin typeface="Microsoft YaHei" panose="020B0503020204020204" pitchFamily="34" charset="-122"/>
                <a:ea typeface="Microsoft YaHei" panose="020B0503020204020204" pitchFamily="34" charset="-122"/>
              </a:endParaRPr>
            </a:p>
            <a:p>
              <a:pPr lvl="0" algn="ctr" defTabSz="933450">
                <a:lnSpc>
                  <a:spcPct val="90000"/>
                </a:lnSpc>
                <a:spcBef>
                  <a:spcPct val="0"/>
                </a:spcBef>
                <a:spcAft>
                  <a:spcPct val="35000"/>
                </a:spcAft>
              </a:pPr>
              <a:r>
                <a:rPr lang="en-US" altLang="zh-TW" sz="2000" kern="1200" dirty="0">
                  <a:latin typeface="Microsoft YaHei" panose="020B0503020204020204" pitchFamily="34" charset="-122"/>
                  <a:ea typeface="Microsoft YaHei" panose="020B0503020204020204" pitchFamily="34" charset="-122"/>
                </a:rPr>
                <a:t>(2010s)</a:t>
              </a:r>
              <a:endParaRPr lang="zh-TW" altLang="en-US" sz="2000" kern="1200" dirty="0">
                <a:latin typeface="Microsoft YaHei" panose="020B0503020204020204" pitchFamily="34" charset="-122"/>
                <a:ea typeface="Microsoft YaHei" panose="020B0503020204020204" pitchFamily="34" charset="-122"/>
              </a:endParaRPr>
            </a:p>
          </p:txBody>
        </p:sp>
        <p:sp>
          <p:nvSpPr>
            <p:cNvPr id="39" name="橢圓 38"/>
            <p:cNvSpPr/>
            <p:nvPr/>
          </p:nvSpPr>
          <p:spPr>
            <a:xfrm>
              <a:off x="7227733" y="3728339"/>
              <a:ext cx="541866" cy="541866"/>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手繪多邊形 39"/>
            <p:cNvSpPr/>
            <p:nvPr/>
          </p:nvSpPr>
          <p:spPr>
            <a:xfrm>
              <a:off x="7973963" y="1960663"/>
              <a:ext cx="2169176" cy="1496741"/>
            </a:xfrm>
            <a:custGeom>
              <a:avLst/>
              <a:gdLst>
                <a:gd name="connsiteX0" fmla="*/ 0 w 1496779"/>
                <a:gd name="connsiteY0" fmla="*/ 0 h 2167466"/>
                <a:gd name="connsiteX1" fmla="*/ 1496779 w 1496779"/>
                <a:gd name="connsiteY1" fmla="*/ 0 h 2167466"/>
                <a:gd name="connsiteX2" fmla="*/ 1496779 w 1496779"/>
                <a:gd name="connsiteY2" fmla="*/ 2167466 h 2167466"/>
                <a:gd name="connsiteX3" fmla="*/ 0 w 1496779"/>
                <a:gd name="connsiteY3" fmla="*/ 2167466 h 2167466"/>
                <a:gd name="connsiteX4" fmla="*/ 0 w 1496779"/>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779" h="2167466">
                  <a:moveTo>
                    <a:pt x="0" y="0"/>
                  </a:moveTo>
                  <a:lnTo>
                    <a:pt x="1496779" y="0"/>
                  </a:lnTo>
                  <a:lnTo>
                    <a:pt x="1496779"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zh-TW" altLang="en-US" sz="2000" kern="1200" dirty="0">
                  <a:latin typeface="Microsoft YaHei" panose="020B0503020204020204" pitchFamily="34" charset="-122"/>
                  <a:ea typeface="Microsoft YaHei" panose="020B0503020204020204" pitchFamily="34" charset="-122"/>
                </a:rPr>
                <a:t>精準研發生態系</a:t>
              </a:r>
              <a:endParaRPr lang="en-US" altLang="zh-TW" sz="2000" kern="1200" dirty="0">
                <a:latin typeface="Microsoft YaHei" panose="020B0503020204020204" pitchFamily="34" charset="-122"/>
                <a:ea typeface="Microsoft YaHei" panose="020B0503020204020204" pitchFamily="34" charset="-122"/>
              </a:endParaRPr>
            </a:p>
            <a:p>
              <a:pPr lvl="0" algn="ctr" defTabSz="933450">
                <a:lnSpc>
                  <a:spcPct val="90000"/>
                </a:lnSpc>
                <a:spcBef>
                  <a:spcPct val="0"/>
                </a:spcBef>
                <a:spcAft>
                  <a:spcPct val="35000"/>
                </a:spcAft>
              </a:pPr>
              <a:r>
                <a:rPr lang="en-US" altLang="zh-TW" sz="2000" kern="1200" dirty="0">
                  <a:latin typeface="Microsoft YaHei" panose="020B0503020204020204" pitchFamily="34" charset="-122"/>
                  <a:ea typeface="Microsoft YaHei" panose="020B0503020204020204" pitchFamily="34" charset="-122"/>
                </a:rPr>
                <a:t>(2020s)</a:t>
              </a:r>
              <a:endParaRPr lang="zh-TW" altLang="en-US" sz="2000" kern="1200" dirty="0">
                <a:latin typeface="Microsoft YaHei" panose="020B0503020204020204" pitchFamily="34" charset="-122"/>
                <a:ea typeface="Microsoft YaHei" panose="020B0503020204020204" pitchFamily="34" charset="-122"/>
              </a:endParaRPr>
            </a:p>
          </p:txBody>
        </p:sp>
        <p:sp>
          <p:nvSpPr>
            <p:cNvPr id="41" name="橢圓 40"/>
            <p:cNvSpPr/>
            <p:nvPr/>
          </p:nvSpPr>
          <p:spPr>
            <a:xfrm>
              <a:off x="8799351" y="3728339"/>
              <a:ext cx="541866" cy="541866"/>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grpSp>
    </p:spTree>
    <p:extLst>
      <p:ext uri="{BB962C8B-B14F-4D97-AF65-F5344CB8AC3E}">
        <p14:creationId xmlns:p14="http://schemas.microsoft.com/office/powerpoint/2010/main" val="343949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創新系統概念</a:t>
            </a:r>
            <a:r>
              <a:rPr kumimoji="1" lang="en-US" altLang="zh-TW" sz="2400" b="1" dirty="0">
                <a:solidFill>
                  <a:srgbClr val="0B2A43"/>
                </a:solidFill>
                <a:latin typeface="Microsoft YaHei UI" panose="020B0503020204020204" pitchFamily="34" charset="-122"/>
                <a:ea typeface="Microsoft YaHei UI" panose="020B0503020204020204" pitchFamily="34" charset="-122"/>
              </a:rPr>
              <a:t>(1/3)</a:t>
            </a:r>
            <a:endParaRPr kumimoji="1" lang="zh-TW" altLang="en-US" sz="2400" b="1" dirty="0">
              <a:solidFill>
                <a:srgbClr val="0B2A43"/>
              </a:solidFill>
              <a:latin typeface="Microsoft YaHei UI" panose="020B0503020204020204" pitchFamily="34" charset="-122"/>
              <a:ea typeface="Microsoft YaHei UI" panose="020B0503020204020204" pitchFamily="34" charset="-122"/>
            </a:endParaRPr>
          </a:p>
        </p:txBody>
      </p:sp>
      <p:sp>
        <p:nvSpPr>
          <p:cNvPr id="30" name="內容版面配置區 2"/>
          <p:cNvSpPr>
            <a:spLocks noGrp="1"/>
          </p:cNvSpPr>
          <p:nvPr>
            <p:ph idx="1"/>
          </p:nvPr>
        </p:nvSpPr>
        <p:spPr>
          <a:xfrm>
            <a:off x="838200" y="1825625"/>
            <a:ext cx="10515600" cy="4351338"/>
          </a:xfrm>
        </p:spPr>
        <p:txBody>
          <a:bodyPr>
            <a:normAutofit fontScale="92500"/>
          </a:bodyPr>
          <a:lstStyle/>
          <a:p>
            <a:pPr>
              <a:lnSpc>
                <a:spcPct val="110000"/>
              </a:lnSpc>
            </a:pPr>
            <a:r>
              <a:rPr lang="zh-TW" altLang="en-US" dirty="0">
                <a:latin typeface="Microsoft YaHei" panose="020B0503020204020204" pitchFamily="34" charset="-122"/>
                <a:ea typeface="Microsoft YaHei" panose="020B0503020204020204" pitchFamily="34" charset="-122"/>
              </a:rPr>
              <a:t>國家創新系統</a:t>
            </a:r>
            <a:endParaRPr lang="en-US" altLang="zh-TW" dirty="0">
              <a:latin typeface="Microsoft YaHei" panose="020B0503020204020204" pitchFamily="34" charset="-122"/>
              <a:ea typeface="Microsoft YaHei" panose="020B0503020204020204" pitchFamily="34" charset="-122"/>
            </a:endParaRPr>
          </a:p>
          <a:p>
            <a:pPr lvl="1">
              <a:lnSpc>
                <a:spcPct val="110000"/>
              </a:lnSpc>
            </a:pPr>
            <a:r>
              <a:rPr lang="en-US" altLang="zh-TW" dirty="0">
                <a:latin typeface="Microsoft YaHei" panose="020B0503020204020204" pitchFamily="34" charset="-122"/>
                <a:ea typeface="Microsoft YaHei" panose="020B0503020204020204" pitchFamily="34" charset="-122"/>
              </a:rPr>
              <a:t>C. Freeman (1987)</a:t>
            </a:r>
            <a:r>
              <a:rPr lang="zh-TW" altLang="en-US" dirty="0">
                <a:latin typeface="Microsoft YaHei" panose="020B0503020204020204" pitchFamily="34" charset="-122"/>
                <a:ea typeface="Microsoft YaHei" panose="020B0503020204020204" pitchFamily="34" charset="-122"/>
              </a:rPr>
              <a:t>：國家創新系統是公、私部門的機構網絡，它們的活動與互動是在產生、引入、改良與擴散新技術。</a:t>
            </a:r>
          </a:p>
          <a:p>
            <a:pPr lvl="1">
              <a:lnSpc>
                <a:spcPct val="110000"/>
              </a:lnSpc>
            </a:pPr>
            <a:r>
              <a:rPr lang="en-US" altLang="zh-TW" dirty="0">
                <a:latin typeface="Microsoft YaHei" panose="020B0503020204020204" pitchFamily="34" charset="-122"/>
                <a:ea typeface="Microsoft YaHei" panose="020B0503020204020204" pitchFamily="34" charset="-122"/>
              </a:rPr>
              <a:t>B.-A. Lundvall (1992)</a:t>
            </a:r>
            <a:r>
              <a:rPr lang="zh-TW" altLang="en-US" dirty="0">
                <a:latin typeface="Microsoft YaHei" panose="020B0503020204020204" pitchFamily="34" charset="-122"/>
                <a:ea typeface="Microsoft YaHei" panose="020B0503020204020204" pitchFamily="34" charset="-122"/>
              </a:rPr>
              <a:t>：在國家內部，於具有經濟效益的新知識生產、擴散與使用過程中互動的要素與關係。</a:t>
            </a:r>
          </a:p>
          <a:p>
            <a:pPr lvl="1">
              <a:lnSpc>
                <a:spcPct val="110000"/>
              </a:lnSpc>
            </a:pPr>
            <a:r>
              <a:rPr lang="en-US" altLang="zh-TW" dirty="0">
                <a:latin typeface="Microsoft YaHei" panose="020B0503020204020204" pitchFamily="34" charset="-122"/>
                <a:ea typeface="Microsoft YaHei" panose="020B0503020204020204" pitchFamily="34" charset="-122"/>
              </a:rPr>
              <a:t>R. Nelson (1993)</a:t>
            </a:r>
            <a:r>
              <a:rPr lang="zh-TW" altLang="en-US" dirty="0">
                <a:latin typeface="Microsoft YaHei" panose="020B0503020204020204" pitchFamily="34" charset="-122"/>
                <a:ea typeface="Microsoft YaHei" panose="020B0503020204020204" pitchFamily="34" charset="-122"/>
              </a:rPr>
              <a:t>：一組制度</a:t>
            </a:r>
            <a:r>
              <a:rPr lang="en-US" altLang="zh-TW" dirty="0">
                <a:latin typeface="Microsoft YaHei" panose="020B0503020204020204" pitchFamily="34" charset="-122"/>
                <a:ea typeface="Microsoft YaHei" panose="020B0503020204020204" pitchFamily="34" charset="-122"/>
              </a:rPr>
              <a:t>/</a:t>
            </a:r>
            <a:r>
              <a:rPr lang="zh-TW" altLang="en-US" dirty="0">
                <a:latin typeface="Microsoft YaHei" panose="020B0503020204020204" pitchFamily="34" charset="-122"/>
                <a:ea typeface="Microsoft YaHei" panose="020B0503020204020204" pitchFamily="34" charset="-122"/>
              </a:rPr>
              <a:t>機構組合，其交互作用決定一國企業的創新表現。</a:t>
            </a:r>
            <a:endParaRPr lang="en-US" altLang="zh-TW" dirty="0">
              <a:latin typeface="Microsoft YaHei" panose="020B0503020204020204" pitchFamily="34" charset="-122"/>
              <a:ea typeface="Microsoft YaHei" panose="020B0503020204020204" pitchFamily="34" charset="-122"/>
            </a:endParaRPr>
          </a:p>
          <a:p>
            <a:pPr>
              <a:lnSpc>
                <a:spcPct val="110000"/>
              </a:lnSpc>
            </a:pPr>
            <a:r>
              <a:rPr lang="zh-TW" altLang="en-US" dirty="0">
                <a:latin typeface="Microsoft YaHei" panose="020B0503020204020204" pitchFamily="34" charset="-122"/>
                <a:ea typeface="Microsoft YaHei" panose="020B0503020204020204" pitchFamily="34" charset="-122"/>
              </a:rPr>
              <a:t>區域創新系統</a:t>
            </a:r>
            <a:endParaRPr lang="en-US" altLang="zh-TW" dirty="0">
              <a:latin typeface="Microsoft YaHei" panose="020B0503020204020204" pitchFamily="34" charset="-122"/>
              <a:ea typeface="Microsoft YaHei" panose="020B0503020204020204" pitchFamily="34" charset="-122"/>
            </a:endParaRPr>
          </a:p>
          <a:p>
            <a:pPr lvl="1">
              <a:lnSpc>
                <a:spcPct val="110000"/>
              </a:lnSpc>
            </a:pPr>
            <a:r>
              <a:rPr lang="en-US" altLang="zh-TW" dirty="0">
                <a:latin typeface="Microsoft YaHei" panose="020B0503020204020204" pitchFamily="34" charset="-122"/>
                <a:ea typeface="Microsoft YaHei" panose="020B0503020204020204" pitchFamily="34" charset="-122"/>
              </a:rPr>
              <a:t>P. Cooke</a:t>
            </a:r>
            <a:r>
              <a:rPr lang="zh-TW" altLang="en-US" dirty="0">
                <a:latin typeface="Microsoft YaHei" panose="020B0503020204020204" pitchFamily="34" charset="-122"/>
                <a:ea typeface="Microsoft YaHei" panose="020B0503020204020204" pitchFamily="34" charset="-122"/>
              </a:rPr>
              <a:t> </a:t>
            </a:r>
            <a:r>
              <a:rPr lang="en-US" altLang="zh-TW" dirty="0">
                <a:latin typeface="Microsoft YaHei" panose="020B0503020204020204" pitchFamily="34" charset="-122"/>
                <a:ea typeface="Microsoft YaHei" panose="020B0503020204020204" pitchFamily="34" charset="-122"/>
              </a:rPr>
              <a:t>(1998)</a:t>
            </a:r>
            <a:r>
              <a:rPr lang="zh-TW" altLang="en-US" dirty="0">
                <a:latin typeface="Microsoft YaHei" panose="020B0503020204020204" pitchFamily="34" charset="-122"/>
                <a:ea typeface="Microsoft YaHei" panose="020B0503020204020204" pitchFamily="34" charset="-122"/>
              </a:rPr>
              <a:t>：一種位於特定區域中的系統，企業與其他組織在其中透過以鑲嵌性</a:t>
            </a:r>
            <a:r>
              <a:rPr lang="en-US" altLang="zh-TW" dirty="0">
                <a:latin typeface="Microsoft YaHei" panose="020B0503020204020204" pitchFamily="34" charset="-122"/>
                <a:ea typeface="Microsoft YaHei" panose="020B0503020204020204" pitchFamily="34" charset="-122"/>
              </a:rPr>
              <a:t>(embeddedness)</a:t>
            </a:r>
            <a:r>
              <a:rPr lang="zh-TW" altLang="en-US" dirty="0">
                <a:latin typeface="Microsoft YaHei" panose="020B0503020204020204" pitchFamily="34" charset="-122"/>
                <a:ea typeface="Microsoft YaHei" panose="020B0503020204020204" pitchFamily="34" charset="-122"/>
              </a:rPr>
              <a:t>為特徵的制度氛圍</a:t>
            </a:r>
            <a:r>
              <a:rPr lang="en-US" altLang="zh-TW" dirty="0">
                <a:latin typeface="Microsoft YaHei" panose="020B0503020204020204" pitchFamily="34" charset="-122"/>
                <a:ea typeface="Microsoft YaHei" panose="020B0503020204020204" pitchFamily="34" charset="-122"/>
              </a:rPr>
              <a:t>(institutional milieu)</a:t>
            </a:r>
            <a:r>
              <a:rPr lang="zh-TW" altLang="en-US" dirty="0">
                <a:latin typeface="Microsoft YaHei" panose="020B0503020204020204" pitchFamily="34" charset="-122"/>
                <a:ea typeface="Microsoft YaHei" panose="020B0503020204020204" pitchFamily="34" charset="-122"/>
              </a:rPr>
              <a:t>，有系統地從事互動式學習</a:t>
            </a:r>
            <a:r>
              <a:rPr lang="en-US" altLang="zh-TW" dirty="0">
                <a:latin typeface="Microsoft YaHei" panose="020B0503020204020204" pitchFamily="34" charset="-122"/>
                <a:ea typeface="Microsoft YaHei" panose="020B0503020204020204" pitchFamily="34" charset="-122"/>
              </a:rPr>
              <a:t>(interactive learning)</a:t>
            </a:r>
          </a:p>
        </p:txBody>
      </p:sp>
      <p:sp>
        <p:nvSpPr>
          <p:cNvPr id="31" name="矩形 30"/>
          <p:cNvSpPr/>
          <p:nvPr/>
        </p:nvSpPr>
        <p:spPr>
          <a:xfrm>
            <a:off x="0" y="6389354"/>
            <a:ext cx="12192000" cy="523220"/>
          </a:xfrm>
          <a:prstGeom prst="rect">
            <a:avLst/>
          </a:prstGeom>
        </p:spPr>
        <p:txBody>
          <a:bodyPr wrap="square">
            <a:spAutoFit/>
          </a:bodyPr>
          <a:lstStyle/>
          <a:p>
            <a:r>
              <a:rPr lang="en-US" altLang="zh-TW" sz="1400" dirty="0">
                <a:latin typeface="Times New Roman" panose="02020603050405020304" pitchFamily="18" charset="0"/>
                <a:cs typeface="Times New Roman" panose="02020603050405020304" pitchFamily="18" charset="0"/>
              </a:rPr>
              <a:t>Source: OECD (1997). National Innovation Systems, , OECD Publications, Paris. </a:t>
            </a:r>
            <a:r>
              <a:rPr lang="en-US" altLang="zh-TW" sz="1400" dirty="0">
                <a:latin typeface="Times New Roman" panose="02020603050405020304" pitchFamily="18" charset="0"/>
                <a:cs typeface="Times New Roman" panose="02020603050405020304" pitchFamily="18" charset="0"/>
                <a:hlinkClick r:id="rId2"/>
              </a:rPr>
              <a:t>https://www.oecd.org/science/inno/2101733.pdf</a:t>
            </a:r>
            <a:endParaRPr lang="en-US" altLang="zh-TW" sz="1400" dirty="0">
              <a:latin typeface="Times New Roman" panose="02020603050405020304" pitchFamily="18" charset="0"/>
              <a:cs typeface="Times New Roman" panose="02020603050405020304" pitchFamily="18" charset="0"/>
            </a:endParaRPr>
          </a:p>
          <a:p>
            <a:r>
              <a:rPr lang="en-US" altLang="zh-TW" sz="1400" dirty="0">
                <a:latin typeface="Times New Roman" panose="02020603050405020304" pitchFamily="18" charset="0"/>
                <a:cs typeface="Times New Roman" panose="02020603050405020304" pitchFamily="18" charset="0"/>
              </a:rPr>
              <a:t>Cooke, P. (1998), Introduction: Origins of the Concept. In H. </a:t>
            </a:r>
            <a:r>
              <a:rPr lang="en-US" altLang="zh-TW" sz="1400" dirty="0" err="1">
                <a:latin typeface="Times New Roman" panose="02020603050405020304" pitchFamily="18" charset="0"/>
                <a:cs typeface="Times New Roman" panose="02020603050405020304" pitchFamily="18" charset="0"/>
              </a:rPr>
              <a:t>Braczyk</a:t>
            </a:r>
            <a:r>
              <a:rPr lang="en-US" altLang="zh-TW" sz="1400" dirty="0">
                <a:latin typeface="Times New Roman" panose="02020603050405020304" pitchFamily="18" charset="0"/>
                <a:cs typeface="Times New Roman" panose="02020603050405020304" pitchFamily="18" charset="0"/>
              </a:rPr>
              <a:t>, P. Cooke, &amp; M. </a:t>
            </a:r>
            <a:r>
              <a:rPr lang="en-US" altLang="zh-TW" sz="1400" dirty="0" err="1">
                <a:latin typeface="Times New Roman" panose="02020603050405020304" pitchFamily="18" charset="0"/>
                <a:cs typeface="Times New Roman" panose="02020603050405020304" pitchFamily="18" charset="0"/>
              </a:rPr>
              <a:t>Heidenreich</a:t>
            </a:r>
            <a:r>
              <a:rPr lang="en-US" altLang="zh-TW" sz="1400" dirty="0">
                <a:latin typeface="Times New Roman" panose="02020603050405020304" pitchFamily="18" charset="0"/>
                <a:cs typeface="Times New Roman" panose="02020603050405020304" pitchFamily="18" charset="0"/>
              </a:rPr>
              <a:t> (Eds.), Regional Innovation Systems. London: UCL Press, pp.2-25.</a:t>
            </a:r>
            <a:endParaRPr lang="zh-TW"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161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創新系統概念</a:t>
            </a:r>
            <a:r>
              <a:rPr kumimoji="1" lang="en-US" altLang="zh-TW" sz="2400" b="1" dirty="0">
                <a:solidFill>
                  <a:srgbClr val="0B2A43"/>
                </a:solidFill>
                <a:latin typeface="Microsoft YaHei UI" panose="020B0503020204020204" pitchFamily="34" charset="-122"/>
                <a:ea typeface="Microsoft YaHei UI" panose="020B0503020204020204" pitchFamily="34" charset="-122"/>
              </a:rPr>
              <a:t>(2/3)</a:t>
            </a:r>
            <a:endParaRPr kumimoji="1" lang="zh-TW" altLang="en-US" sz="2400" b="1" dirty="0">
              <a:solidFill>
                <a:srgbClr val="0B2A43"/>
              </a:solidFill>
              <a:latin typeface="Microsoft YaHei UI" panose="020B0503020204020204" pitchFamily="34" charset="-122"/>
              <a:ea typeface="Microsoft YaHei UI" panose="020B0503020204020204" pitchFamily="34" charset="-122"/>
            </a:endParaRPr>
          </a:p>
        </p:txBody>
      </p:sp>
      <p:sp>
        <p:nvSpPr>
          <p:cNvPr id="30" name="內容版面配置區 2"/>
          <p:cNvSpPr>
            <a:spLocks noGrp="1"/>
          </p:cNvSpPr>
          <p:nvPr>
            <p:ph idx="1"/>
          </p:nvPr>
        </p:nvSpPr>
        <p:spPr>
          <a:xfrm>
            <a:off x="838200" y="1690688"/>
            <a:ext cx="10515600" cy="4486275"/>
          </a:xfrm>
        </p:spPr>
        <p:txBody>
          <a:bodyPr>
            <a:normAutofit fontScale="62500" lnSpcReduction="20000"/>
          </a:bodyPr>
          <a:lstStyle/>
          <a:p>
            <a:pPr>
              <a:lnSpc>
                <a:spcPct val="120000"/>
              </a:lnSpc>
            </a:pPr>
            <a:r>
              <a:rPr lang="zh-TW" altLang="en-US" dirty="0">
                <a:latin typeface="Microsoft YaHei" panose="020B0503020204020204" pitchFamily="34" charset="-122"/>
                <a:ea typeface="Microsoft YaHei" panose="020B0503020204020204" pitchFamily="34" charset="-122"/>
              </a:rPr>
              <a:t>產業創新系統</a:t>
            </a:r>
            <a:endParaRPr lang="en-US" altLang="zh-TW" dirty="0">
              <a:latin typeface="Microsoft YaHei" panose="020B0503020204020204" pitchFamily="34" charset="-122"/>
              <a:ea typeface="Microsoft YaHei" panose="020B0503020204020204" pitchFamily="34" charset="-122"/>
            </a:endParaRPr>
          </a:p>
          <a:p>
            <a:pPr lvl="1">
              <a:lnSpc>
                <a:spcPct val="120000"/>
              </a:lnSpc>
            </a:pPr>
            <a:r>
              <a:rPr lang="en-US" altLang="zh-TW" dirty="0">
                <a:latin typeface="Microsoft YaHei" panose="020B0503020204020204" pitchFamily="34" charset="-122"/>
                <a:ea typeface="Microsoft YaHei" panose="020B0503020204020204" pitchFamily="34" charset="-122"/>
              </a:rPr>
              <a:t>S.</a:t>
            </a:r>
            <a:r>
              <a:rPr lang="zh-TW" altLang="en-US" dirty="0">
                <a:latin typeface="Microsoft YaHei" panose="020B0503020204020204" pitchFamily="34" charset="-122"/>
                <a:ea typeface="Microsoft YaHei" panose="020B0503020204020204" pitchFamily="34" charset="-122"/>
              </a:rPr>
              <a:t> </a:t>
            </a:r>
            <a:r>
              <a:rPr lang="en-US" altLang="zh-TW" dirty="0" err="1">
                <a:latin typeface="Microsoft YaHei" panose="020B0503020204020204" pitchFamily="34" charset="-122"/>
                <a:ea typeface="Microsoft YaHei" panose="020B0503020204020204" pitchFamily="34" charset="-122"/>
              </a:rPr>
              <a:t>Breschi</a:t>
            </a:r>
            <a:r>
              <a:rPr lang="zh-TW" altLang="en-US" dirty="0">
                <a:latin typeface="Microsoft YaHei" panose="020B0503020204020204" pitchFamily="34" charset="-122"/>
                <a:ea typeface="Microsoft YaHei" panose="020B0503020204020204" pitchFamily="34" charset="-122"/>
              </a:rPr>
              <a:t> </a:t>
            </a:r>
            <a:r>
              <a:rPr lang="en-US" altLang="zh-TW" dirty="0">
                <a:latin typeface="Microsoft YaHei" panose="020B0503020204020204" pitchFamily="34" charset="-122"/>
                <a:ea typeface="Microsoft YaHei" panose="020B0503020204020204" pitchFamily="34" charset="-122"/>
              </a:rPr>
              <a:t>&amp; F.</a:t>
            </a:r>
            <a:r>
              <a:rPr lang="zh-TW" altLang="en-US" dirty="0">
                <a:latin typeface="Microsoft YaHei" panose="020B0503020204020204" pitchFamily="34" charset="-122"/>
                <a:ea typeface="Microsoft YaHei" panose="020B0503020204020204" pitchFamily="34" charset="-122"/>
              </a:rPr>
              <a:t> </a:t>
            </a:r>
            <a:r>
              <a:rPr lang="en-US" altLang="zh-TW" dirty="0" err="1">
                <a:latin typeface="Microsoft YaHei" panose="020B0503020204020204" pitchFamily="34" charset="-122"/>
                <a:ea typeface="Microsoft YaHei" panose="020B0503020204020204" pitchFamily="34" charset="-122"/>
              </a:rPr>
              <a:t>Malerba</a:t>
            </a:r>
            <a:r>
              <a:rPr lang="zh-TW" altLang="en-US" dirty="0">
                <a:latin typeface="Microsoft YaHei" panose="020B0503020204020204" pitchFamily="34" charset="-122"/>
                <a:ea typeface="Microsoft YaHei" panose="020B0503020204020204" pitchFamily="34" charset="-122"/>
              </a:rPr>
              <a:t> </a:t>
            </a:r>
            <a:r>
              <a:rPr lang="en-US" altLang="zh-TW" dirty="0">
                <a:latin typeface="Microsoft YaHei" panose="020B0503020204020204" pitchFamily="34" charset="-122"/>
                <a:ea typeface="Microsoft YaHei" panose="020B0503020204020204" pitchFamily="34" charset="-122"/>
              </a:rPr>
              <a:t>(1997) </a:t>
            </a:r>
            <a:r>
              <a:rPr lang="zh-TW" altLang="en-US" dirty="0">
                <a:latin typeface="Microsoft YaHei" panose="020B0503020204020204" pitchFamily="34" charset="-122"/>
                <a:ea typeface="Microsoft YaHei" panose="020B0503020204020204" pitchFamily="34" charset="-122"/>
              </a:rPr>
              <a:t>：</a:t>
            </a:r>
            <a:r>
              <a:rPr lang="zh-TW" altLang="zh-TW" dirty="0">
                <a:latin typeface="Microsoft YaHei" panose="020B0503020204020204" pitchFamily="34" charset="-122"/>
                <a:ea typeface="Microsoft YaHei" panose="020B0503020204020204" pitchFamily="34" charset="-122"/>
              </a:rPr>
              <a:t>一群積極投入於開發並製造該產業的產品、且研發並應用該產業之技術的企業；這群企業以兩種方式相互產生關聯：</a:t>
            </a:r>
            <a:r>
              <a:rPr lang="en-US" altLang="zh-TW" dirty="0">
                <a:latin typeface="Microsoft YaHei" panose="020B0503020204020204" pitchFamily="34" charset="-122"/>
                <a:ea typeface="Microsoft YaHei" panose="020B0503020204020204" pitchFamily="34" charset="-122"/>
              </a:rPr>
              <a:t>1.</a:t>
            </a:r>
            <a:r>
              <a:rPr lang="zh-TW" altLang="zh-TW" dirty="0">
                <a:latin typeface="Microsoft YaHei" panose="020B0503020204020204" pitchFamily="34" charset="-122"/>
                <a:ea typeface="Microsoft YaHei" panose="020B0503020204020204" pitchFamily="34" charset="-122"/>
              </a:rPr>
              <a:t>透過在產品</a:t>
            </a:r>
            <a:r>
              <a:rPr lang="en-US" altLang="zh-TW" dirty="0">
                <a:latin typeface="Microsoft YaHei" panose="020B0503020204020204" pitchFamily="34" charset="-122"/>
                <a:ea typeface="Microsoft YaHei" panose="020B0503020204020204" pitchFamily="34" charset="-122"/>
              </a:rPr>
              <a:t>-</a:t>
            </a:r>
            <a:r>
              <a:rPr lang="zh-TW" altLang="zh-TW" dirty="0">
                <a:latin typeface="Microsoft YaHei" panose="020B0503020204020204" pitchFamily="34" charset="-122"/>
                <a:ea typeface="Microsoft YaHei" panose="020B0503020204020204" pitchFamily="34" charset="-122"/>
              </a:rPr>
              <a:t>技術開發中互動及合作的過程；</a:t>
            </a:r>
            <a:r>
              <a:rPr lang="en-US" altLang="zh-TW" dirty="0">
                <a:latin typeface="Microsoft YaHei" panose="020B0503020204020204" pitchFamily="34" charset="-122"/>
                <a:ea typeface="Microsoft YaHei" panose="020B0503020204020204" pitchFamily="34" charset="-122"/>
              </a:rPr>
              <a:t>2.</a:t>
            </a:r>
            <a:r>
              <a:rPr lang="zh-TW" altLang="zh-TW" dirty="0">
                <a:latin typeface="Microsoft YaHei" panose="020B0503020204020204" pitchFamily="34" charset="-122"/>
                <a:ea typeface="Microsoft YaHei" panose="020B0503020204020204" pitchFamily="34" charset="-122"/>
              </a:rPr>
              <a:t>透過在創新及市場活動中競爭及汰選的過程</a:t>
            </a:r>
            <a:r>
              <a:rPr lang="zh-TW" altLang="en-US" dirty="0">
                <a:latin typeface="Microsoft YaHei" panose="020B0503020204020204" pitchFamily="34" charset="-122"/>
                <a:ea typeface="Microsoft YaHei" panose="020B0503020204020204" pitchFamily="34" charset="-122"/>
              </a:rPr>
              <a:t>。</a:t>
            </a:r>
            <a:endParaRPr lang="en-US" altLang="zh-TW" dirty="0">
              <a:latin typeface="Microsoft YaHei" panose="020B0503020204020204" pitchFamily="34" charset="-122"/>
              <a:ea typeface="Microsoft YaHei" panose="020B0503020204020204" pitchFamily="34" charset="-122"/>
            </a:endParaRPr>
          </a:p>
          <a:p>
            <a:pPr>
              <a:lnSpc>
                <a:spcPct val="120000"/>
              </a:lnSpc>
            </a:pPr>
            <a:r>
              <a:rPr lang="zh-TW" altLang="en-US" dirty="0">
                <a:latin typeface="Microsoft YaHei" panose="020B0503020204020204" pitchFamily="34" charset="-122"/>
                <a:ea typeface="Microsoft YaHei" panose="020B0503020204020204" pitchFamily="34" charset="-122"/>
              </a:rPr>
              <a:t>系統基本要素</a:t>
            </a:r>
            <a:endParaRPr lang="en-US" altLang="zh-TW" dirty="0">
              <a:latin typeface="Microsoft YaHei" panose="020B0503020204020204" pitchFamily="34" charset="-122"/>
              <a:ea typeface="Microsoft YaHei" panose="020B0503020204020204" pitchFamily="34" charset="-122"/>
            </a:endParaRPr>
          </a:p>
          <a:p>
            <a:pPr lvl="1">
              <a:lnSpc>
                <a:spcPct val="120000"/>
              </a:lnSpc>
            </a:pPr>
            <a:r>
              <a:rPr lang="zh-TW" altLang="en-US" dirty="0">
                <a:latin typeface="Microsoft YaHei" panose="020B0503020204020204" pitchFamily="34" charset="-122"/>
                <a:ea typeface="Microsoft YaHei" panose="020B0503020204020204" pitchFamily="34" charset="-122"/>
              </a:rPr>
              <a:t>產品。</a:t>
            </a:r>
          </a:p>
          <a:p>
            <a:pPr lvl="1">
              <a:lnSpc>
                <a:spcPct val="120000"/>
              </a:lnSpc>
            </a:pPr>
            <a:r>
              <a:rPr lang="zh-TW" altLang="en-US" dirty="0">
                <a:latin typeface="Microsoft YaHei" panose="020B0503020204020204" pitchFamily="34" charset="-122"/>
                <a:ea typeface="Microsoft YaHei" panose="020B0503020204020204" pitchFamily="34" charset="-122"/>
              </a:rPr>
              <a:t>行動者：個人</a:t>
            </a:r>
            <a:r>
              <a:rPr lang="zh-TW" altLang="en-US" dirty="0">
                <a:latin typeface="新細明體" panose="02020500000000000000" pitchFamily="18" charset="-120"/>
                <a:ea typeface="新細明體" panose="02020500000000000000" pitchFamily="18" charset="-120"/>
              </a:rPr>
              <a:t>、</a:t>
            </a:r>
            <a:r>
              <a:rPr lang="zh-TW" altLang="en-US" dirty="0">
                <a:latin typeface="Microsoft YaHei" panose="020B0503020204020204" pitchFamily="34" charset="-122"/>
                <a:ea typeface="Microsoft YaHei" panose="020B0503020204020204" pitchFamily="34" charset="-122"/>
              </a:rPr>
              <a:t>公司和非公司組織（如大學、金融機構、中央政府、地方政府），以及較低（如研發部門）或較高聚合層次的組織（如公司財團）。</a:t>
            </a:r>
          </a:p>
          <a:p>
            <a:pPr lvl="1">
              <a:lnSpc>
                <a:spcPct val="120000"/>
              </a:lnSpc>
            </a:pPr>
            <a:r>
              <a:rPr lang="zh-TW" altLang="en-US" dirty="0">
                <a:latin typeface="Microsoft YaHei" panose="020B0503020204020204" pitchFamily="34" charset="-122"/>
                <a:ea typeface="Microsoft YaHei" panose="020B0503020204020204" pitchFamily="34" charset="-122"/>
              </a:rPr>
              <a:t>知識和學習過程：創新和生產活動的知識基礎因產業而異，並大幅影響產業內公司和其他行動者的創新活動、組織和行為。</a:t>
            </a:r>
          </a:p>
          <a:p>
            <a:pPr lvl="1">
              <a:lnSpc>
                <a:spcPct val="120000"/>
              </a:lnSpc>
            </a:pPr>
            <a:r>
              <a:rPr lang="zh-TW" altLang="en-US" dirty="0">
                <a:latin typeface="Microsoft YaHei" panose="020B0503020204020204" pitchFamily="34" charset="-122"/>
                <a:ea typeface="Microsoft YaHei" panose="020B0503020204020204" pitchFamily="34" charset="-122"/>
              </a:rPr>
              <a:t>基礎技術、投入、需求，以及與之相關的連結與互補性：在技術、投入和需求層面的連結與互補性可能是靜態的，也可能是動態的。它們包括縱向或橫向相關產業之間的相互依賴、先前分離的產品的融合或從現有需求中出現的新需求。相互依賴和互補性界定了產業系統的真正邊界。</a:t>
            </a:r>
          </a:p>
          <a:p>
            <a:pPr lvl="1">
              <a:lnSpc>
                <a:spcPct val="120000"/>
              </a:lnSpc>
            </a:pPr>
            <a:r>
              <a:rPr lang="zh-TW" altLang="en-US" dirty="0">
                <a:latin typeface="Microsoft YaHei" panose="020B0503020204020204" pitchFamily="34" charset="-122"/>
                <a:ea typeface="Microsoft YaHei" panose="020B0503020204020204" pitchFamily="34" charset="-122"/>
              </a:rPr>
              <a:t>公司內部和外部的互動機制：從涉入市場互動和非市場互動過程的角度來看待行動者。</a:t>
            </a:r>
          </a:p>
          <a:p>
            <a:pPr lvl="1">
              <a:lnSpc>
                <a:spcPct val="120000"/>
              </a:lnSpc>
            </a:pPr>
            <a:r>
              <a:rPr lang="zh-TW" altLang="en-US" dirty="0">
                <a:latin typeface="Microsoft YaHei" panose="020B0503020204020204" pitchFamily="34" charset="-122"/>
                <a:ea typeface="Microsoft YaHei" panose="020B0503020204020204" pitchFamily="34" charset="-122"/>
              </a:rPr>
              <a:t>競爭和</a:t>
            </a:r>
            <a:r>
              <a:rPr lang="zh-TW" altLang="zh-TW" dirty="0">
                <a:latin typeface="Microsoft YaHei" panose="020B0503020204020204" pitchFamily="34" charset="-122"/>
                <a:ea typeface="Microsoft YaHei" panose="020B0503020204020204" pitchFamily="34" charset="-122"/>
              </a:rPr>
              <a:t>汰選</a:t>
            </a:r>
            <a:r>
              <a:rPr lang="zh-TW" altLang="en-US" dirty="0">
                <a:latin typeface="Microsoft YaHei" panose="020B0503020204020204" pitchFamily="34" charset="-122"/>
                <a:ea typeface="Microsoft YaHei" panose="020B0503020204020204" pitchFamily="34" charset="-122"/>
              </a:rPr>
              <a:t>的過程。</a:t>
            </a:r>
          </a:p>
          <a:p>
            <a:pPr lvl="1">
              <a:lnSpc>
                <a:spcPct val="120000"/>
              </a:lnSpc>
            </a:pPr>
            <a:r>
              <a:rPr lang="zh-TW" altLang="en-US" dirty="0">
                <a:latin typeface="Microsoft YaHei" panose="020B0503020204020204" pitchFamily="34" charset="-122"/>
                <a:ea typeface="Microsoft YaHei" panose="020B0503020204020204" pitchFamily="34" charset="-122"/>
              </a:rPr>
              <a:t>制度：如標準、法規、勞動力市場等。</a:t>
            </a:r>
          </a:p>
        </p:txBody>
      </p:sp>
      <p:sp>
        <p:nvSpPr>
          <p:cNvPr id="31" name="矩形 30"/>
          <p:cNvSpPr/>
          <p:nvPr/>
        </p:nvSpPr>
        <p:spPr>
          <a:xfrm>
            <a:off x="270933" y="6176963"/>
            <a:ext cx="11921067" cy="738664"/>
          </a:xfrm>
          <a:prstGeom prst="rect">
            <a:avLst/>
          </a:prstGeom>
        </p:spPr>
        <p:txBody>
          <a:bodyPr wrap="square">
            <a:spAutoFit/>
          </a:bodyPr>
          <a:lstStyle/>
          <a:p>
            <a:r>
              <a:rPr lang="en-US" altLang="zh-TW" sz="1400" dirty="0">
                <a:latin typeface="Times New Roman" panose="02020603050405020304" pitchFamily="18" charset="0"/>
                <a:cs typeface="Times New Roman" panose="02020603050405020304" pitchFamily="18" charset="0"/>
              </a:rPr>
              <a:t>Source: </a:t>
            </a:r>
            <a:r>
              <a:rPr lang="en-US" altLang="zh-TW" sz="1400" dirty="0" err="1">
                <a:latin typeface="Times New Roman" panose="02020603050405020304" pitchFamily="18" charset="0"/>
                <a:cs typeface="Times New Roman" panose="02020603050405020304" pitchFamily="18" charset="0"/>
              </a:rPr>
              <a:t>Breschi</a:t>
            </a:r>
            <a:r>
              <a:rPr lang="en-US" altLang="zh-TW" sz="1400" dirty="0">
                <a:latin typeface="Times New Roman" panose="02020603050405020304" pitchFamily="18" charset="0"/>
                <a:cs typeface="Times New Roman" panose="02020603050405020304" pitchFamily="18" charset="0"/>
              </a:rPr>
              <a:t>, S., </a:t>
            </a:r>
            <a:r>
              <a:rPr lang="en-US" altLang="zh-TW" sz="1400" dirty="0" err="1">
                <a:latin typeface="Times New Roman" panose="02020603050405020304" pitchFamily="18" charset="0"/>
                <a:cs typeface="Times New Roman" panose="02020603050405020304" pitchFamily="18" charset="0"/>
              </a:rPr>
              <a:t>Malerba</a:t>
            </a:r>
            <a:r>
              <a:rPr lang="en-US" altLang="zh-TW" sz="1400" dirty="0">
                <a:latin typeface="Times New Roman" panose="02020603050405020304" pitchFamily="18" charset="0"/>
                <a:cs typeface="Times New Roman" panose="02020603050405020304" pitchFamily="18" charset="0"/>
              </a:rPr>
              <a:t>, F. (1997) Sectoral systems of innovation: technological regimes, Schumpeterian dynamics and spatial boundaries. In: </a:t>
            </a:r>
            <a:r>
              <a:rPr lang="en-US" altLang="zh-TW" sz="1400" dirty="0" err="1">
                <a:latin typeface="Times New Roman" panose="02020603050405020304" pitchFamily="18" charset="0"/>
                <a:cs typeface="Times New Roman" panose="02020603050405020304" pitchFamily="18" charset="0"/>
              </a:rPr>
              <a:t>Edquist</a:t>
            </a:r>
            <a:r>
              <a:rPr lang="en-US" altLang="zh-TW" sz="1400" dirty="0">
                <a:latin typeface="Times New Roman" panose="02020603050405020304" pitchFamily="18" charset="0"/>
                <a:cs typeface="Times New Roman" panose="02020603050405020304" pitchFamily="18" charset="0"/>
              </a:rPr>
              <a:t>, C. (Ed.), Systems of Innovation. Frances Pinter, London.</a:t>
            </a:r>
          </a:p>
          <a:p>
            <a:r>
              <a:rPr lang="en-US" altLang="zh-TW" sz="1400" dirty="0" err="1">
                <a:latin typeface="Times New Roman" panose="02020603050405020304" pitchFamily="18" charset="0"/>
                <a:cs typeface="Times New Roman" panose="02020603050405020304" pitchFamily="18" charset="0"/>
              </a:rPr>
              <a:t>Malerba</a:t>
            </a:r>
            <a:r>
              <a:rPr lang="en-US" altLang="zh-TW" sz="1400" dirty="0">
                <a:latin typeface="Times New Roman" panose="02020603050405020304" pitchFamily="18" charset="0"/>
                <a:cs typeface="Times New Roman" panose="02020603050405020304" pitchFamily="18" charset="0"/>
              </a:rPr>
              <a:t>, F. (2002). Sectoral Systems Of Innovation And Production. Research Policy. 31. 247-264. 10.1016/S0048-7333(01)00139-1. </a:t>
            </a:r>
            <a:endParaRPr lang="zh-TW"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244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創新系統概念</a:t>
            </a:r>
            <a:r>
              <a:rPr kumimoji="1" lang="en-US" altLang="zh-TW" sz="2400" b="1" dirty="0">
                <a:solidFill>
                  <a:srgbClr val="0B2A43"/>
                </a:solidFill>
                <a:latin typeface="Microsoft YaHei UI" panose="020B0503020204020204" pitchFamily="34" charset="-122"/>
                <a:ea typeface="Microsoft YaHei UI" panose="020B0503020204020204" pitchFamily="34" charset="-122"/>
              </a:rPr>
              <a:t>(3/3)</a:t>
            </a:r>
            <a:endParaRPr kumimoji="1" lang="zh-TW" altLang="en-US" sz="2400" b="1" dirty="0">
              <a:solidFill>
                <a:srgbClr val="0B2A43"/>
              </a:solidFill>
              <a:latin typeface="Microsoft YaHei UI" panose="020B0503020204020204" pitchFamily="34" charset="-122"/>
              <a:ea typeface="Microsoft YaHei UI" panose="020B0503020204020204" pitchFamily="34" charset="-122"/>
            </a:endParaRPr>
          </a:p>
        </p:txBody>
      </p:sp>
      <p:sp>
        <p:nvSpPr>
          <p:cNvPr id="32" name="內容版面配置區 2"/>
          <p:cNvSpPr>
            <a:spLocks noGrp="1"/>
          </p:cNvSpPr>
          <p:nvPr>
            <p:ph idx="1"/>
          </p:nvPr>
        </p:nvSpPr>
        <p:spPr>
          <a:xfrm>
            <a:off x="838200" y="1855122"/>
            <a:ext cx="10515600" cy="4351338"/>
          </a:xfrm>
        </p:spPr>
        <p:txBody>
          <a:bodyPr>
            <a:normAutofit fontScale="92500" lnSpcReduction="20000"/>
          </a:bodyPr>
          <a:lstStyle/>
          <a:p>
            <a:pPr>
              <a:lnSpc>
                <a:spcPct val="120000"/>
              </a:lnSpc>
            </a:pPr>
            <a:r>
              <a:rPr lang="zh-TW" altLang="en-US" dirty="0">
                <a:latin typeface="Microsoft YaHei" panose="020B0503020204020204" pitchFamily="34" charset="-122"/>
                <a:ea typeface="Microsoft YaHei" panose="020B0503020204020204" pitchFamily="34" charset="-122"/>
              </a:rPr>
              <a:t>技術創新系統</a:t>
            </a:r>
            <a:endParaRPr lang="en-US" altLang="zh-TW" dirty="0">
              <a:latin typeface="Microsoft YaHei" panose="020B0503020204020204" pitchFamily="34" charset="-122"/>
              <a:ea typeface="Microsoft YaHei" panose="020B0503020204020204" pitchFamily="34" charset="-122"/>
            </a:endParaRPr>
          </a:p>
          <a:p>
            <a:pPr lvl="1">
              <a:lnSpc>
                <a:spcPct val="120000"/>
              </a:lnSpc>
            </a:pPr>
            <a:r>
              <a:rPr lang="en-US" altLang="zh-TW" dirty="0">
                <a:latin typeface="Microsoft YaHei" panose="020B0503020204020204" pitchFamily="34" charset="-122"/>
                <a:ea typeface="Microsoft YaHei" panose="020B0503020204020204" pitchFamily="34" charset="-122"/>
              </a:rPr>
              <a:t>A. </a:t>
            </a:r>
            <a:r>
              <a:rPr lang="zh-TW" altLang="en-US" dirty="0">
                <a:latin typeface="Microsoft YaHei" panose="020B0503020204020204" pitchFamily="34" charset="-122"/>
                <a:ea typeface="Microsoft YaHei" panose="020B0503020204020204" pitchFamily="34" charset="-122"/>
              </a:rPr>
              <a:t>Bergek等人 </a:t>
            </a:r>
            <a:r>
              <a:rPr lang="en-US" altLang="zh-TW" dirty="0">
                <a:latin typeface="Microsoft YaHei" panose="020B0503020204020204" pitchFamily="34" charset="-122"/>
                <a:ea typeface="Microsoft YaHei" panose="020B0503020204020204" pitchFamily="34" charset="-122"/>
              </a:rPr>
              <a:t>(2008)</a:t>
            </a:r>
            <a:r>
              <a:rPr lang="zh-TW" altLang="en-US" dirty="0">
                <a:latin typeface="Microsoft YaHei" panose="020B0503020204020204" pitchFamily="34" charset="-122"/>
                <a:ea typeface="Microsoft YaHei" panose="020B0503020204020204" pitchFamily="34" charset="-122"/>
              </a:rPr>
              <a:t>：聚焦於對特定技術的開發、擴散與使用的社會</a:t>
            </a:r>
            <a:r>
              <a:rPr lang="en-US" altLang="zh-TW" dirty="0">
                <a:latin typeface="Microsoft YaHei" panose="020B0503020204020204" pitchFamily="34" charset="-122"/>
                <a:ea typeface="Microsoft YaHei" panose="020B0503020204020204" pitchFamily="34" charset="-122"/>
              </a:rPr>
              <a:t>-</a:t>
            </a:r>
            <a:r>
              <a:rPr lang="zh-TW" altLang="en-US" dirty="0">
                <a:latin typeface="Microsoft YaHei" panose="020B0503020204020204" pitchFamily="34" charset="-122"/>
                <a:ea typeface="Microsoft YaHei" panose="020B0503020204020204" pitchFamily="34" charset="-122"/>
              </a:rPr>
              <a:t>技術系統</a:t>
            </a:r>
            <a:r>
              <a:rPr lang="en-US" altLang="zh-TW" dirty="0">
                <a:latin typeface="Microsoft YaHei" panose="020B0503020204020204" pitchFamily="34" charset="-122"/>
                <a:ea typeface="Microsoft YaHei" panose="020B0503020204020204" pitchFamily="34" charset="-122"/>
              </a:rPr>
              <a:t>(socio-technical systems)</a:t>
            </a:r>
            <a:r>
              <a:rPr lang="zh-TW" altLang="en-US" dirty="0">
                <a:latin typeface="Microsoft YaHei" panose="020B0503020204020204" pitchFamily="34" charset="-122"/>
                <a:ea typeface="Microsoft YaHei" panose="020B0503020204020204" pitchFamily="34" charset="-122"/>
              </a:rPr>
              <a:t>，其不僅包含專門針對所關注技術的構成要素，還包含影響該技術創新過程的所有構成要素。</a:t>
            </a:r>
            <a:endParaRPr lang="en-US" altLang="zh-TW" dirty="0">
              <a:latin typeface="Microsoft YaHei" panose="020B0503020204020204" pitchFamily="34" charset="-122"/>
              <a:ea typeface="Microsoft YaHei" panose="020B0503020204020204" pitchFamily="34" charset="-122"/>
            </a:endParaRPr>
          </a:p>
          <a:p>
            <a:pPr lvl="1">
              <a:lnSpc>
                <a:spcPct val="120000"/>
              </a:lnSpc>
            </a:pPr>
            <a:r>
              <a:rPr lang="zh-TW" altLang="en-US" dirty="0">
                <a:latin typeface="Microsoft YaHei" panose="020B0503020204020204" pitchFamily="34" charset="-122"/>
                <a:ea typeface="Microsoft YaHei" panose="020B0503020204020204" pitchFamily="34" charset="-122"/>
              </a:rPr>
              <a:t>技術創新系統可能是產業創新系統的子系統，也可能跨越多個產業（當所關注的技術較偏向通用技術時）。</a:t>
            </a:r>
            <a:endParaRPr lang="en-US" altLang="zh-TW" dirty="0">
              <a:latin typeface="Microsoft YaHei" panose="020B0503020204020204" pitchFamily="34" charset="-122"/>
              <a:ea typeface="Microsoft YaHei" panose="020B0503020204020204" pitchFamily="34" charset="-122"/>
            </a:endParaRPr>
          </a:p>
          <a:p>
            <a:pPr>
              <a:lnSpc>
                <a:spcPct val="120000"/>
              </a:lnSpc>
            </a:pPr>
            <a:r>
              <a:rPr lang="zh-TW" altLang="en-US" dirty="0">
                <a:latin typeface="Microsoft YaHei" panose="020B0503020204020204" pitchFamily="34" charset="-122"/>
                <a:ea typeface="Microsoft YaHei" panose="020B0503020204020204" pitchFamily="34" charset="-122"/>
              </a:rPr>
              <a:t>系統要素</a:t>
            </a:r>
            <a:endParaRPr lang="en-US" altLang="zh-TW" dirty="0">
              <a:latin typeface="Microsoft YaHei" panose="020B0503020204020204" pitchFamily="34" charset="-122"/>
              <a:ea typeface="Microsoft YaHei" panose="020B0503020204020204" pitchFamily="34" charset="-122"/>
            </a:endParaRPr>
          </a:p>
          <a:p>
            <a:pPr lvl="1">
              <a:lnSpc>
                <a:spcPct val="120000"/>
              </a:lnSpc>
            </a:pPr>
            <a:r>
              <a:rPr lang="zh-TW" altLang="en-US" dirty="0">
                <a:latin typeface="Microsoft YaHei" panose="020B0503020204020204" pitchFamily="34" charset="-122"/>
                <a:ea typeface="Microsoft YaHei" panose="020B0503020204020204" pitchFamily="34" charset="-122"/>
              </a:rPr>
              <a:t>行動者</a:t>
            </a:r>
            <a:r>
              <a:rPr lang="en-US" altLang="zh-TW" dirty="0">
                <a:latin typeface="Microsoft YaHei" panose="020B0503020204020204" pitchFamily="34" charset="-122"/>
                <a:ea typeface="Microsoft YaHei" panose="020B0503020204020204" pitchFamily="34" charset="-122"/>
              </a:rPr>
              <a:t>(actors)</a:t>
            </a:r>
            <a:r>
              <a:rPr lang="zh-TW" altLang="en-US" dirty="0">
                <a:latin typeface="Microsoft YaHei" panose="020B0503020204020204" pitchFamily="34" charset="-122"/>
                <a:ea typeface="Microsoft YaHei" panose="020B0503020204020204" pitchFamily="34" charset="-122"/>
              </a:rPr>
              <a:t>：包含整體價值鏈中的企業、 大學與研究機構、公部門 、公協會、創投、標準制定組織等</a:t>
            </a:r>
            <a:endParaRPr lang="en-US" altLang="zh-TW" dirty="0">
              <a:latin typeface="Microsoft YaHei" panose="020B0503020204020204" pitchFamily="34" charset="-122"/>
              <a:ea typeface="Microsoft YaHei" panose="020B0503020204020204" pitchFamily="34" charset="-122"/>
            </a:endParaRPr>
          </a:p>
          <a:p>
            <a:pPr lvl="1">
              <a:lnSpc>
                <a:spcPct val="120000"/>
              </a:lnSpc>
            </a:pPr>
            <a:r>
              <a:rPr lang="zh-TW" altLang="en-US" dirty="0">
                <a:latin typeface="Microsoft YaHei" panose="020B0503020204020204" pitchFamily="34" charset="-122"/>
                <a:ea typeface="Microsoft YaHei" panose="020B0503020204020204" pitchFamily="34" charset="-122"/>
              </a:rPr>
              <a:t>網絡</a:t>
            </a:r>
            <a:r>
              <a:rPr lang="en-US" altLang="zh-TW" dirty="0">
                <a:latin typeface="Microsoft YaHei" panose="020B0503020204020204" pitchFamily="34" charset="-122"/>
                <a:ea typeface="Microsoft YaHei" panose="020B0503020204020204" pitchFamily="34" charset="-122"/>
              </a:rPr>
              <a:t>(networks)</a:t>
            </a:r>
            <a:r>
              <a:rPr lang="zh-TW" altLang="en-US" dirty="0">
                <a:latin typeface="Microsoft YaHei" panose="020B0503020204020204" pitchFamily="34" charset="-122"/>
                <a:ea typeface="Microsoft YaHei" panose="020B0503020204020204" pitchFamily="34" charset="-122"/>
              </a:rPr>
              <a:t>：包含正式網絡與非正式網絡</a:t>
            </a:r>
            <a:endParaRPr lang="en-US" altLang="zh-TW" dirty="0">
              <a:latin typeface="Microsoft YaHei" panose="020B0503020204020204" pitchFamily="34" charset="-122"/>
              <a:ea typeface="Microsoft YaHei" panose="020B0503020204020204" pitchFamily="34" charset="-122"/>
            </a:endParaRPr>
          </a:p>
          <a:p>
            <a:pPr lvl="1">
              <a:lnSpc>
                <a:spcPct val="120000"/>
              </a:lnSpc>
            </a:pPr>
            <a:r>
              <a:rPr lang="zh-TW" altLang="en-US" dirty="0">
                <a:latin typeface="Microsoft YaHei" panose="020B0503020204020204" pitchFamily="34" charset="-122"/>
                <a:ea typeface="Microsoft YaHei" panose="020B0503020204020204" pitchFamily="34" charset="-122"/>
              </a:rPr>
              <a:t>制度</a:t>
            </a:r>
            <a:r>
              <a:rPr lang="en-US" altLang="zh-TW" dirty="0">
                <a:latin typeface="Microsoft YaHei" panose="020B0503020204020204" pitchFamily="34" charset="-122"/>
                <a:ea typeface="Microsoft YaHei" panose="020B0503020204020204" pitchFamily="34" charset="-122"/>
              </a:rPr>
              <a:t>(institutions)</a:t>
            </a:r>
            <a:r>
              <a:rPr lang="zh-TW" altLang="en-US" dirty="0">
                <a:latin typeface="Microsoft YaHei" panose="020B0503020204020204" pitchFamily="34" charset="-122"/>
                <a:ea typeface="Microsoft YaHei" panose="020B0503020204020204" pitchFamily="34" charset="-122"/>
              </a:rPr>
              <a:t>：如文化、規範、法規、慣例等</a:t>
            </a:r>
          </a:p>
        </p:txBody>
      </p:sp>
      <p:sp>
        <p:nvSpPr>
          <p:cNvPr id="33" name="矩形 32"/>
          <p:cNvSpPr/>
          <p:nvPr/>
        </p:nvSpPr>
        <p:spPr>
          <a:xfrm>
            <a:off x="128228" y="6334780"/>
            <a:ext cx="12063772" cy="523220"/>
          </a:xfrm>
          <a:prstGeom prst="rect">
            <a:avLst/>
          </a:prstGeom>
        </p:spPr>
        <p:txBody>
          <a:bodyPr wrap="square">
            <a:spAutoFit/>
          </a:bodyPr>
          <a:lstStyle/>
          <a:p>
            <a:r>
              <a:rPr lang="en-US" altLang="zh-TW" sz="1400" dirty="0">
                <a:latin typeface="Times New Roman" panose="02020603050405020304" pitchFamily="18" charset="0"/>
                <a:cs typeface="Times New Roman" panose="02020603050405020304" pitchFamily="18" charset="0"/>
              </a:rPr>
              <a:t>Source: </a:t>
            </a:r>
            <a:r>
              <a:rPr lang="zh-TW" altLang="en-US" sz="1400" dirty="0">
                <a:latin typeface="Times New Roman" panose="02020603050405020304" pitchFamily="18" charset="0"/>
                <a:cs typeface="Times New Roman" panose="02020603050405020304" pitchFamily="18" charset="0"/>
              </a:rPr>
              <a:t>Bergek, A., Jacobsson, S., Carlsson, B., Lindmark, S. &amp; A.Rickne (2008) Analyzing the functional dynamics of technological innovation systems: A scheme of analysis, Research Policy, Volume 37, Issue 3, 2008, Pages 407-429.</a:t>
            </a:r>
          </a:p>
        </p:txBody>
      </p:sp>
    </p:spTree>
    <p:extLst>
      <p:ext uri="{BB962C8B-B14F-4D97-AF65-F5344CB8AC3E}">
        <p14:creationId xmlns:p14="http://schemas.microsoft.com/office/powerpoint/2010/main" val="3304319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創新生態系</a:t>
            </a:r>
          </a:p>
        </p:txBody>
      </p:sp>
      <p:grpSp>
        <p:nvGrpSpPr>
          <p:cNvPr id="30" name="群組 29"/>
          <p:cNvGrpSpPr/>
          <p:nvPr/>
        </p:nvGrpSpPr>
        <p:grpSpPr>
          <a:xfrm>
            <a:off x="890232" y="2030253"/>
            <a:ext cx="5244277" cy="3967424"/>
            <a:chOff x="1313021" y="2197402"/>
            <a:chExt cx="5244277" cy="3967424"/>
          </a:xfrm>
        </p:grpSpPr>
        <p:grpSp>
          <p:nvGrpSpPr>
            <p:cNvPr id="31" name="群組 30"/>
            <p:cNvGrpSpPr/>
            <p:nvPr/>
          </p:nvGrpSpPr>
          <p:grpSpPr>
            <a:xfrm>
              <a:off x="1703855" y="2428568"/>
              <a:ext cx="4623205" cy="3436374"/>
              <a:chOff x="268344" y="2428568"/>
              <a:chExt cx="4623205" cy="3436374"/>
            </a:xfrm>
          </p:grpSpPr>
          <p:grpSp>
            <p:nvGrpSpPr>
              <p:cNvPr id="34" name="群組 33"/>
              <p:cNvGrpSpPr/>
              <p:nvPr/>
            </p:nvGrpSpPr>
            <p:grpSpPr>
              <a:xfrm>
                <a:off x="1818968" y="2428568"/>
                <a:ext cx="1307690" cy="1327355"/>
                <a:chOff x="1818968" y="2428568"/>
                <a:chExt cx="1307690" cy="1327355"/>
              </a:xfrm>
            </p:grpSpPr>
            <p:sp>
              <p:nvSpPr>
                <p:cNvPr id="47" name="矩形 46"/>
                <p:cNvSpPr/>
                <p:nvPr/>
              </p:nvSpPr>
              <p:spPr>
                <a:xfrm>
                  <a:off x="1818968" y="2428568"/>
                  <a:ext cx="1307690" cy="13273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1976286" y="2428568"/>
                  <a:ext cx="983226" cy="584775"/>
                </a:xfrm>
                <a:prstGeom prst="rect">
                  <a:avLst/>
                </a:prstGeom>
                <a:noFill/>
              </p:spPr>
              <p:txBody>
                <a:bodyPr wrap="square" rtlCol="0">
                  <a:spAutoFit/>
                </a:bodyPr>
                <a:lstStyle/>
                <a:p>
                  <a:pPr algn="ctr"/>
                  <a:r>
                    <a:rPr lang="zh-TW" altLang="en-US" sz="1600" dirty="0">
                      <a:latin typeface="Microsoft YaHei" panose="020B0503020204020204" pitchFamily="34" charset="-122"/>
                      <a:ea typeface="Microsoft YaHei" panose="020B0503020204020204" pitchFamily="34" charset="-122"/>
                    </a:rPr>
                    <a:t>行動者</a:t>
                  </a:r>
                  <a:endParaRPr lang="en-US" altLang="zh-TW" sz="1600" dirty="0">
                    <a:latin typeface="Microsoft YaHei" panose="020B0503020204020204" pitchFamily="34" charset="-122"/>
                    <a:ea typeface="Microsoft YaHei" panose="020B0503020204020204" pitchFamily="34" charset="-122"/>
                  </a:endParaRPr>
                </a:p>
                <a:p>
                  <a:pPr algn="ctr"/>
                  <a:r>
                    <a:rPr lang="en-US" altLang="zh-TW" sz="1600" dirty="0">
                      <a:latin typeface="Microsoft YaHei" panose="020B0503020204020204" pitchFamily="34" charset="-122"/>
                      <a:ea typeface="Microsoft YaHei" panose="020B0503020204020204" pitchFamily="34" charset="-122"/>
                    </a:rPr>
                    <a:t>(Actors)</a:t>
                  </a:r>
                  <a:endParaRPr lang="zh-TW" altLang="en-US" sz="1600" dirty="0">
                    <a:latin typeface="Microsoft YaHei" panose="020B0503020204020204" pitchFamily="34" charset="-122"/>
                    <a:ea typeface="Microsoft YaHei" panose="020B0503020204020204" pitchFamily="34" charset="-122"/>
                  </a:endParaRPr>
                </a:p>
              </p:txBody>
            </p:sp>
            <p:pic>
              <p:nvPicPr>
                <p:cNvPr id="49" name="圖片 48" descr="https://ars.els-cdn.com/content/image/1-s2.0-S0166497218303870-gr1.jpg"/>
                <p:cNvPicPr/>
                <p:nvPr/>
              </p:nvPicPr>
              <p:blipFill rotWithShape="1">
                <a:blip r:embed="rId2">
                  <a:extLst>
                    <a:ext uri="{28A0092B-C50C-407E-A947-70E740481C1C}">
                      <a14:useLocalDpi xmlns:a14="http://schemas.microsoft.com/office/drawing/2010/main" val="0"/>
                    </a:ext>
                  </a:extLst>
                </a:blip>
                <a:srcRect l="38782" t="20139" r="37530" b="59806"/>
                <a:stretch/>
              </p:blipFill>
              <p:spPr bwMode="auto">
                <a:xfrm>
                  <a:off x="2094272" y="3079833"/>
                  <a:ext cx="806245" cy="609600"/>
                </a:xfrm>
                <a:prstGeom prst="rect">
                  <a:avLst/>
                </a:prstGeom>
                <a:noFill/>
                <a:ln>
                  <a:noFill/>
                </a:ln>
              </p:spPr>
            </p:pic>
          </p:grpSp>
          <p:grpSp>
            <p:nvGrpSpPr>
              <p:cNvPr id="35" name="群組 34"/>
              <p:cNvGrpSpPr/>
              <p:nvPr/>
            </p:nvGrpSpPr>
            <p:grpSpPr>
              <a:xfrm>
                <a:off x="3583859" y="4537587"/>
                <a:ext cx="1307690" cy="1327355"/>
                <a:chOff x="1818968" y="2428568"/>
                <a:chExt cx="1307690" cy="1327355"/>
              </a:xfrm>
            </p:grpSpPr>
            <p:sp>
              <p:nvSpPr>
                <p:cNvPr id="44" name="矩形 43"/>
                <p:cNvSpPr/>
                <p:nvPr/>
              </p:nvSpPr>
              <p:spPr>
                <a:xfrm>
                  <a:off x="1818968" y="2428568"/>
                  <a:ext cx="1307690" cy="13273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文字方塊 44"/>
                <p:cNvSpPr txBox="1"/>
                <p:nvPr/>
              </p:nvSpPr>
              <p:spPr>
                <a:xfrm>
                  <a:off x="1907461" y="2428568"/>
                  <a:ext cx="1150372" cy="584775"/>
                </a:xfrm>
                <a:prstGeom prst="rect">
                  <a:avLst/>
                </a:prstGeom>
                <a:noFill/>
              </p:spPr>
              <p:txBody>
                <a:bodyPr wrap="square" rtlCol="0">
                  <a:spAutoFit/>
                </a:bodyPr>
                <a:lstStyle/>
                <a:p>
                  <a:pPr algn="ctr"/>
                  <a:r>
                    <a:rPr lang="zh-TW" altLang="en-US" sz="1600" dirty="0">
                      <a:latin typeface="Microsoft YaHei" panose="020B0503020204020204" pitchFamily="34" charset="-122"/>
                      <a:ea typeface="Microsoft YaHei" panose="020B0503020204020204" pitchFamily="34" charset="-122"/>
                    </a:rPr>
                    <a:t>人造物</a:t>
                  </a:r>
                  <a:endParaRPr lang="en-US" altLang="zh-TW" sz="1600" dirty="0">
                    <a:latin typeface="Microsoft YaHei" panose="020B0503020204020204" pitchFamily="34" charset="-122"/>
                    <a:ea typeface="Microsoft YaHei" panose="020B0503020204020204" pitchFamily="34" charset="-122"/>
                  </a:endParaRPr>
                </a:p>
                <a:p>
                  <a:pPr algn="ctr"/>
                  <a:r>
                    <a:rPr lang="en-US" altLang="zh-TW" sz="1600" dirty="0">
                      <a:latin typeface="Microsoft YaHei" panose="020B0503020204020204" pitchFamily="34" charset="-122"/>
                      <a:ea typeface="Microsoft YaHei" panose="020B0503020204020204" pitchFamily="34" charset="-122"/>
                    </a:rPr>
                    <a:t>(Artifacts)</a:t>
                  </a:r>
                  <a:endParaRPr lang="zh-TW" altLang="en-US" sz="1600" dirty="0">
                    <a:latin typeface="Microsoft YaHei" panose="020B0503020204020204" pitchFamily="34" charset="-122"/>
                    <a:ea typeface="Microsoft YaHei" panose="020B0503020204020204" pitchFamily="34" charset="-122"/>
                  </a:endParaRPr>
                </a:p>
              </p:txBody>
            </p:sp>
            <p:pic>
              <p:nvPicPr>
                <p:cNvPr id="46" name="圖片 45" descr="https://ars.els-cdn.com/content/image/1-s2.0-S0166497218303870-gr1.jpg"/>
                <p:cNvPicPr/>
                <p:nvPr/>
              </p:nvPicPr>
              <p:blipFill rotWithShape="1">
                <a:blip r:embed="rId2">
                  <a:extLst>
                    <a:ext uri="{28A0092B-C50C-407E-A947-70E740481C1C}">
                      <a14:useLocalDpi xmlns:a14="http://schemas.microsoft.com/office/drawing/2010/main" val="0"/>
                    </a:ext>
                  </a:extLst>
                </a:blip>
                <a:srcRect l="38782" t="20139" r="37530" b="59806"/>
                <a:stretch/>
              </p:blipFill>
              <p:spPr bwMode="auto">
                <a:xfrm>
                  <a:off x="2094272" y="3079833"/>
                  <a:ext cx="806245" cy="609600"/>
                </a:xfrm>
                <a:prstGeom prst="rect">
                  <a:avLst/>
                </a:prstGeom>
                <a:noFill/>
                <a:ln>
                  <a:noFill/>
                </a:ln>
              </p:spPr>
            </p:pic>
          </p:grpSp>
          <p:grpSp>
            <p:nvGrpSpPr>
              <p:cNvPr id="36" name="群組 35"/>
              <p:cNvGrpSpPr/>
              <p:nvPr/>
            </p:nvGrpSpPr>
            <p:grpSpPr>
              <a:xfrm>
                <a:off x="268344" y="4537587"/>
                <a:ext cx="1307690" cy="1327355"/>
                <a:chOff x="1818968" y="2428568"/>
                <a:chExt cx="1307690" cy="1327355"/>
              </a:xfrm>
            </p:grpSpPr>
            <p:sp>
              <p:nvSpPr>
                <p:cNvPr id="40" name="矩形 39"/>
                <p:cNvSpPr/>
                <p:nvPr/>
              </p:nvSpPr>
              <p:spPr>
                <a:xfrm>
                  <a:off x="1818968" y="2428568"/>
                  <a:ext cx="1307690" cy="13273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1897630" y="2428568"/>
                  <a:ext cx="1150372" cy="584775"/>
                </a:xfrm>
                <a:prstGeom prst="rect">
                  <a:avLst/>
                </a:prstGeom>
                <a:noFill/>
              </p:spPr>
              <p:txBody>
                <a:bodyPr wrap="square" rtlCol="0">
                  <a:spAutoFit/>
                </a:bodyPr>
                <a:lstStyle/>
                <a:p>
                  <a:pPr algn="ctr"/>
                  <a:r>
                    <a:rPr lang="zh-TW" altLang="en-US" sz="1600" dirty="0">
                      <a:latin typeface="Microsoft YaHei" panose="020B0503020204020204" pitchFamily="34" charset="-122"/>
                      <a:ea typeface="Microsoft YaHei" panose="020B0503020204020204" pitchFamily="34" charset="-122"/>
                    </a:rPr>
                    <a:t>活動</a:t>
                  </a:r>
                  <a:endParaRPr lang="en-US" altLang="zh-TW" sz="1600" dirty="0">
                    <a:latin typeface="Microsoft YaHei" panose="020B0503020204020204" pitchFamily="34" charset="-122"/>
                    <a:ea typeface="Microsoft YaHei" panose="020B0503020204020204" pitchFamily="34" charset="-122"/>
                  </a:endParaRPr>
                </a:p>
                <a:p>
                  <a:pPr algn="ctr"/>
                  <a:r>
                    <a:rPr lang="en-US" altLang="zh-TW" sz="1600" dirty="0">
                      <a:latin typeface="Microsoft YaHei" panose="020B0503020204020204" pitchFamily="34" charset="-122"/>
                      <a:ea typeface="Microsoft YaHei" panose="020B0503020204020204" pitchFamily="34" charset="-122"/>
                    </a:rPr>
                    <a:t>(Activities)</a:t>
                  </a:r>
                  <a:endParaRPr lang="zh-TW" altLang="en-US" sz="1600" dirty="0">
                    <a:latin typeface="Microsoft YaHei" panose="020B0503020204020204" pitchFamily="34" charset="-122"/>
                    <a:ea typeface="Microsoft YaHei" panose="020B0503020204020204" pitchFamily="34" charset="-122"/>
                  </a:endParaRPr>
                </a:p>
              </p:txBody>
            </p:sp>
            <p:pic>
              <p:nvPicPr>
                <p:cNvPr id="43" name="圖片 42" descr="https://ars.els-cdn.com/content/image/1-s2.0-S0166497218303870-gr1.jpg"/>
                <p:cNvPicPr/>
                <p:nvPr/>
              </p:nvPicPr>
              <p:blipFill rotWithShape="1">
                <a:blip r:embed="rId2">
                  <a:extLst>
                    <a:ext uri="{28A0092B-C50C-407E-A947-70E740481C1C}">
                      <a14:useLocalDpi xmlns:a14="http://schemas.microsoft.com/office/drawing/2010/main" val="0"/>
                    </a:ext>
                  </a:extLst>
                </a:blip>
                <a:srcRect l="38782" t="20139" r="37530" b="59806"/>
                <a:stretch/>
              </p:blipFill>
              <p:spPr bwMode="auto">
                <a:xfrm>
                  <a:off x="2094272" y="3079833"/>
                  <a:ext cx="806245" cy="609600"/>
                </a:xfrm>
                <a:prstGeom prst="rect">
                  <a:avLst/>
                </a:prstGeom>
                <a:noFill/>
                <a:ln>
                  <a:noFill/>
                </a:ln>
              </p:spPr>
            </p:pic>
          </p:grpSp>
          <p:cxnSp>
            <p:nvCxnSpPr>
              <p:cNvPr id="37" name="直線單箭頭接點 36"/>
              <p:cNvCxnSpPr/>
              <p:nvPr/>
            </p:nvCxnSpPr>
            <p:spPr>
              <a:xfrm>
                <a:off x="3205316" y="3323303"/>
                <a:ext cx="973394" cy="10815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H="1">
                <a:off x="781660" y="3288892"/>
                <a:ext cx="973394" cy="10815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1681316" y="5188852"/>
                <a:ext cx="178947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sp>
          <p:nvSpPr>
            <p:cNvPr id="32" name="文字方塊 31"/>
            <p:cNvSpPr txBox="1"/>
            <p:nvPr/>
          </p:nvSpPr>
          <p:spPr>
            <a:xfrm>
              <a:off x="1408885" y="2256292"/>
              <a:ext cx="1386354" cy="584775"/>
            </a:xfrm>
            <a:prstGeom prst="rect">
              <a:avLst/>
            </a:prstGeom>
            <a:noFill/>
          </p:spPr>
          <p:txBody>
            <a:bodyPr wrap="square" rtlCol="0">
              <a:spAutoFit/>
            </a:bodyPr>
            <a:lstStyle/>
            <a:p>
              <a:pPr algn="ctr"/>
              <a:r>
                <a:rPr lang="zh-TW" altLang="en-US" sz="1600" dirty="0">
                  <a:latin typeface="Microsoft YaHei" panose="020B0503020204020204" pitchFamily="34" charset="-122"/>
                  <a:ea typeface="Microsoft YaHei" panose="020B0503020204020204" pitchFamily="34" charset="-122"/>
                </a:rPr>
                <a:t>制度</a:t>
              </a:r>
              <a:endParaRPr lang="en-US" altLang="zh-TW" sz="1600" dirty="0">
                <a:latin typeface="Microsoft YaHei" panose="020B0503020204020204" pitchFamily="34" charset="-122"/>
                <a:ea typeface="Microsoft YaHei" panose="020B0503020204020204" pitchFamily="34" charset="-122"/>
              </a:endParaRPr>
            </a:p>
            <a:p>
              <a:pPr algn="ctr"/>
              <a:r>
                <a:rPr lang="en-US" altLang="zh-TW" sz="1600" dirty="0">
                  <a:latin typeface="Microsoft YaHei" panose="020B0503020204020204" pitchFamily="34" charset="-122"/>
                  <a:ea typeface="Microsoft YaHei" panose="020B0503020204020204" pitchFamily="34" charset="-122"/>
                </a:rPr>
                <a:t>(Institutions)</a:t>
              </a:r>
              <a:endParaRPr lang="zh-TW" altLang="en-US" sz="1600" dirty="0">
                <a:latin typeface="Microsoft YaHei" panose="020B0503020204020204" pitchFamily="34" charset="-122"/>
                <a:ea typeface="Microsoft YaHei" panose="020B0503020204020204" pitchFamily="34" charset="-122"/>
              </a:endParaRPr>
            </a:p>
          </p:txBody>
        </p:sp>
        <p:sp>
          <p:nvSpPr>
            <p:cNvPr id="33" name="矩形 32"/>
            <p:cNvSpPr/>
            <p:nvPr/>
          </p:nvSpPr>
          <p:spPr>
            <a:xfrm>
              <a:off x="1313021" y="2197402"/>
              <a:ext cx="5244277" cy="3967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0" name="矩形 49"/>
          <p:cNvSpPr/>
          <p:nvPr/>
        </p:nvSpPr>
        <p:spPr>
          <a:xfrm>
            <a:off x="-2" y="6563044"/>
            <a:ext cx="10753214" cy="307777"/>
          </a:xfrm>
          <a:prstGeom prst="rect">
            <a:avLst/>
          </a:prstGeom>
        </p:spPr>
        <p:txBody>
          <a:bodyPr wrap="square">
            <a:spAutoFit/>
          </a:bodyPr>
          <a:lstStyle/>
          <a:p>
            <a:r>
              <a:rPr lang="en-US" altLang="zh-TW" sz="1400" dirty="0">
                <a:latin typeface="Times New Roman" panose="02020603050405020304" pitchFamily="18" charset="0"/>
                <a:cs typeface="Times New Roman" panose="02020603050405020304" pitchFamily="18" charset="0"/>
              </a:rPr>
              <a:t>Source: </a:t>
            </a:r>
            <a:r>
              <a:rPr lang="zh-TW" altLang="en-US" sz="1400" dirty="0">
                <a:latin typeface="Times New Roman" panose="02020603050405020304" pitchFamily="18" charset="0"/>
                <a:cs typeface="Times New Roman" panose="02020603050405020304" pitchFamily="18" charset="0"/>
              </a:rPr>
              <a:t>Granstrand, </a:t>
            </a:r>
            <a:r>
              <a:rPr lang="en-US" altLang="zh-TW" sz="1400" dirty="0">
                <a:latin typeface="Times New Roman" panose="02020603050405020304" pitchFamily="18" charset="0"/>
                <a:cs typeface="Times New Roman" panose="02020603050405020304" pitchFamily="18" charset="0"/>
              </a:rPr>
              <a:t>O. &amp;</a:t>
            </a:r>
            <a:r>
              <a:rPr lang="zh-TW" altLang="en-US" sz="1400" dirty="0">
                <a:latin typeface="Times New Roman" panose="02020603050405020304" pitchFamily="18" charset="0"/>
                <a:cs typeface="Times New Roman" panose="02020603050405020304" pitchFamily="18" charset="0"/>
              </a:rPr>
              <a:t> M</a:t>
            </a:r>
            <a:r>
              <a:rPr lang="en-US" altLang="zh-TW" sz="1400" dirty="0">
                <a:latin typeface="Times New Roman" panose="02020603050405020304" pitchFamily="18" charset="0"/>
                <a:cs typeface="Times New Roman" panose="02020603050405020304" pitchFamily="18" charset="0"/>
              </a:rPr>
              <a:t>.</a:t>
            </a:r>
            <a:r>
              <a:rPr lang="zh-TW" altLang="en-US" sz="1400" dirty="0">
                <a:latin typeface="Times New Roman" panose="02020603050405020304" pitchFamily="18" charset="0"/>
                <a:cs typeface="Times New Roman" panose="02020603050405020304" pitchFamily="18" charset="0"/>
              </a:rPr>
              <a:t> Holgersson </a:t>
            </a:r>
            <a:r>
              <a:rPr lang="en-US" altLang="zh-TW" sz="1400" dirty="0">
                <a:latin typeface="Times New Roman" panose="02020603050405020304" pitchFamily="18" charset="0"/>
                <a:cs typeface="Times New Roman" panose="02020603050405020304" pitchFamily="18" charset="0"/>
              </a:rPr>
              <a:t>(2020) </a:t>
            </a:r>
            <a:r>
              <a:rPr lang="zh-TW" altLang="en-US" sz="1400" dirty="0">
                <a:latin typeface="Times New Roman" panose="02020603050405020304" pitchFamily="18" charset="0"/>
                <a:cs typeface="Times New Roman" panose="02020603050405020304" pitchFamily="18" charset="0"/>
              </a:rPr>
              <a:t>Innovation ecosystems: A conceptual review and a new definition, Technovation, Volumes 90–91</a:t>
            </a:r>
            <a:r>
              <a:rPr lang="en-US" altLang="zh-TW" sz="1400" dirty="0">
                <a:latin typeface="Times New Roman" panose="02020603050405020304" pitchFamily="18" charset="0"/>
                <a:cs typeface="Times New Roman" panose="02020603050405020304" pitchFamily="18" charset="0"/>
              </a:rPr>
              <a:t>.</a:t>
            </a:r>
            <a:endParaRPr lang="zh-TW" altLang="en-US" sz="1400" dirty="0">
              <a:latin typeface="Times New Roman" panose="02020603050405020304" pitchFamily="18" charset="0"/>
              <a:cs typeface="Times New Roman" panose="02020603050405020304" pitchFamily="18" charset="0"/>
            </a:endParaRPr>
          </a:p>
        </p:txBody>
      </p:sp>
      <p:sp>
        <p:nvSpPr>
          <p:cNvPr id="51" name="矩形 50"/>
          <p:cNvSpPr/>
          <p:nvPr/>
        </p:nvSpPr>
        <p:spPr>
          <a:xfrm>
            <a:off x="6495426" y="1499310"/>
            <a:ext cx="5529829" cy="1015663"/>
          </a:xfrm>
          <a:prstGeom prst="rect">
            <a:avLst/>
          </a:prstGeom>
        </p:spPr>
        <p:txBody>
          <a:bodyPr wrap="square">
            <a:spAutoFit/>
          </a:bodyPr>
          <a:lstStyle/>
          <a:p>
            <a:r>
              <a:rPr lang="zh-TW" altLang="en-US" sz="2400" b="1" dirty="0">
                <a:latin typeface="Microsoft YaHei" panose="020B0503020204020204" pitchFamily="34" charset="-122"/>
                <a:ea typeface="Microsoft YaHei" panose="020B0503020204020204" pitchFamily="34" charset="-122"/>
              </a:rPr>
              <a:t>創新生態系統</a:t>
            </a:r>
            <a:r>
              <a:rPr lang="zh-TW" altLang="en-US" dirty="0">
                <a:latin typeface="Microsoft YaHei" panose="020B0503020204020204" pitchFamily="34" charset="-122"/>
                <a:ea typeface="Microsoft YaHei" panose="020B0503020204020204" pitchFamily="34" charset="-122"/>
              </a:rPr>
              <a:t>是持續發展的</a:t>
            </a:r>
            <a:r>
              <a:rPr lang="zh-TW" altLang="en-US" u="sng" dirty="0">
                <a:solidFill>
                  <a:srgbClr val="C00000"/>
                </a:solidFill>
                <a:latin typeface="Microsoft YaHei" panose="020B0503020204020204" pitchFamily="34" charset="-122"/>
                <a:ea typeface="Microsoft YaHei" panose="020B0503020204020204" pitchFamily="34" charset="-122"/>
              </a:rPr>
              <a:t>行動者</a:t>
            </a:r>
            <a:r>
              <a:rPr lang="zh-TW" altLang="en-US" dirty="0">
                <a:latin typeface="Microsoft YaHei" panose="020B0503020204020204" pitchFamily="34" charset="-122"/>
                <a:ea typeface="Microsoft YaHei" panose="020B0503020204020204" pitchFamily="34" charset="-122"/>
              </a:rPr>
              <a:t>、</a:t>
            </a:r>
            <a:r>
              <a:rPr lang="zh-TW" altLang="en-US" u="sng" dirty="0">
                <a:solidFill>
                  <a:srgbClr val="C00000"/>
                </a:solidFill>
                <a:latin typeface="Microsoft YaHei" panose="020B0503020204020204" pitchFamily="34" charset="-122"/>
                <a:ea typeface="Microsoft YaHei" panose="020B0503020204020204" pitchFamily="34" charset="-122"/>
              </a:rPr>
              <a:t>活動</a:t>
            </a:r>
            <a:r>
              <a:rPr lang="zh-TW" altLang="en-US" dirty="0">
                <a:latin typeface="Microsoft YaHei" panose="020B0503020204020204" pitchFamily="34" charset="-122"/>
                <a:ea typeface="Microsoft YaHei" panose="020B0503020204020204" pitchFamily="34" charset="-122"/>
              </a:rPr>
              <a:t>和</a:t>
            </a:r>
            <a:r>
              <a:rPr lang="zh-TW" altLang="en-US" u="sng" dirty="0">
                <a:solidFill>
                  <a:srgbClr val="C00000"/>
                </a:solidFill>
                <a:latin typeface="Microsoft YaHei" panose="020B0503020204020204" pitchFamily="34" charset="-122"/>
                <a:ea typeface="Microsoft YaHei" panose="020B0503020204020204" pitchFamily="34" charset="-122"/>
              </a:rPr>
              <a:t>人造物</a:t>
            </a:r>
            <a:r>
              <a:rPr lang="zh-TW" altLang="en-US" dirty="0">
                <a:latin typeface="Microsoft YaHei" panose="020B0503020204020204" pitchFamily="34" charset="-122"/>
                <a:ea typeface="Microsoft YaHei" panose="020B0503020204020204" pitchFamily="34" charset="-122"/>
              </a:rPr>
              <a:t>之群集，以及對行動者或行動者群體的創新表現很重要的</a:t>
            </a:r>
            <a:r>
              <a:rPr lang="zh-TW" altLang="en-US" u="sng" dirty="0">
                <a:solidFill>
                  <a:srgbClr val="C00000"/>
                </a:solidFill>
                <a:latin typeface="Microsoft YaHei" panose="020B0503020204020204" pitchFamily="34" charset="-122"/>
                <a:ea typeface="Microsoft YaHei" panose="020B0503020204020204" pitchFamily="34" charset="-122"/>
              </a:rPr>
              <a:t>制度</a:t>
            </a:r>
            <a:r>
              <a:rPr lang="zh-TW" altLang="en-US" dirty="0">
                <a:latin typeface="Microsoft YaHei" panose="020B0503020204020204" pitchFamily="34" charset="-122"/>
                <a:ea typeface="Microsoft YaHei" panose="020B0503020204020204" pitchFamily="34" charset="-122"/>
              </a:rPr>
              <a:t>及</a:t>
            </a:r>
            <a:r>
              <a:rPr lang="zh-TW" altLang="en-US" u="sng" dirty="0">
                <a:solidFill>
                  <a:srgbClr val="C00000"/>
                </a:solidFill>
                <a:latin typeface="Microsoft YaHei" panose="020B0503020204020204" pitchFamily="34" charset="-122"/>
                <a:ea typeface="Microsoft YaHei" panose="020B0503020204020204" pitchFamily="34" charset="-122"/>
              </a:rPr>
              <a:t>關係</a:t>
            </a:r>
          </a:p>
        </p:txBody>
      </p:sp>
      <p:sp>
        <p:nvSpPr>
          <p:cNvPr id="52" name="矩形 51"/>
          <p:cNvSpPr/>
          <p:nvPr/>
        </p:nvSpPr>
        <p:spPr>
          <a:xfrm>
            <a:off x="6495426" y="2723833"/>
            <a:ext cx="5529829" cy="3293209"/>
          </a:xfrm>
          <a:prstGeom prst="rect">
            <a:avLst/>
          </a:prstGeom>
        </p:spPr>
        <p:txBody>
          <a:bodyPr wrap="square">
            <a:spAutoFit/>
          </a:bodyPr>
          <a:lstStyle/>
          <a:p>
            <a:r>
              <a:rPr lang="zh-TW" altLang="en-US" sz="1600" dirty="0">
                <a:latin typeface="Microsoft YaHei" panose="020B0503020204020204" pitchFamily="34" charset="-122"/>
                <a:ea typeface="Microsoft YaHei" panose="020B0503020204020204" pitchFamily="34" charset="-122"/>
              </a:rPr>
              <a:t>行動者：包括企業、大學、研究機構、創投、政府、商業服務機構等</a:t>
            </a:r>
            <a:endParaRPr lang="en-US" altLang="zh-TW" sz="1600" dirty="0">
              <a:latin typeface="Microsoft YaHei" panose="020B0503020204020204" pitchFamily="34" charset="-122"/>
              <a:ea typeface="Microsoft YaHei" panose="020B0503020204020204" pitchFamily="34" charset="-122"/>
            </a:endParaRPr>
          </a:p>
          <a:p>
            <a:endParaRPr lang="en-US" altLang="zh-TW" sz="1600" dirty="0">
              <a:latin typeface="Microsoft YaHei" panose="020B0503020204020204" pitchFamily="34" charset="-122"/>
              <a:ea typeface="Microsoft YaHei" panose="020B0503020204020204" pitchFamily="34" charset="-122"/>
            </a:endParaRPr>
          </a:p>
          <a:p>
            <a:r>
              <a:rPr lang="zh-TW" altLang="en-US" sz="1600" dirty="0">
                <a:latin typeface="Microsoft YaHei" panose="020B0503020204020204" pitchFamily="34" charset="-122"/>
                <a:ea typeface="Microsoft YaHei" panose="020B0503020204020204" pitchFamily="34" charset="-122"/>
              </a:rPr>
              <a:t>活動：包括研發、技轉、創業、技術合作、研討會、交流活動等</a:t>
            </a:r>
            <a:endParaRPr lang="en-US" altLang="zh-TW" sz="1600" dirty="0">
              <a:latin typeface="Microsoft YaHei" panose="020B0503020204020204" pitchFamily="34" charset="-122"/>
              <a:ea typeface="Microsoft YaHei" panose="020B0503020204020204" pitchFamily="34" charset="-122"/>
            </a:endParaRPr>
          </a:p>
          <a:p>
            <a:endParaRPr lang="en-US" altLang="zh-TW" sz="1600" dirty="0">
              <a:latin typeface="Microsoft YaHei" panose="020B0503020204020204" pitchFamily="34" charset="-122"/>
              <a:ea typeface="Microsoft YaHei" panose="020B0503020204020204" pitchFamily="34" charset="-122"/>
            </a:endParaRPr>
          </a:p>
          <a:p>
            <a:r>
              <a:rPr lang="zh-TW" altLang="en-US" sz="1600" dirty="0">
                <a:latin typeface="Microsoft YaHei" panose="020B0503020204020204" pitchFamily="34" charset="-122"/>
                <a:ea typeface="Microsoft YaHei" panose="020B0503020204020204" pitchFamily="34" charset="-122"/>
              </a:rPr>
              <a:t>人造物：包括產品和服務、有形和無形資源、技術資源和非技術資源等</a:t>
            </a:r>
            <a:endParaRPr lang="en-US" altLang="zh-TW" sz="1600" dirty="0">
              <a:latin typeface="Microsoft YaHei" panose="020B0503020204020204" pitchFamily="34" charset="-122"/>
              <a:ea typeface="Microsoft YaHei" panose="020B0503020204020204" pitchFamily="34" charset="-122"/>
            </a:endParaRPr>
          </a:p>
          <a:p>
            <a:endParaRPr lang="en-US" altLang="zh-TW" sz="1600" dirty="0">
              <a:latin typeface="Microsoft YaHei" panose="020B0503020204020204" pitchFamily="34" charset="-122"/>
              <a:ea typeface="Microsoft YaHei" panose="020B0503020204020204" pitchFamily="34" charset="-122"/>
            </a:endParaRPr>
          </a:p>
          <a:p>
            <a:r>
              <a:rPr lang="zh-TW" altLang="en-US" sz="1600" dirty="0">
                <a:latin typeface="Microsoft YaHei" panose="020B0503020204020204" pitchFamily="34" charset="-122"/>
                <a:ea typeface="Microsoft YaHei" panose="020B0503020204020204" pitchFamily="34" charset="-122"/>
              </a:rPr>
              <a:t>制度：指影響該系統中創新表現之遊戲規則</a:t>
            </a:r>
            <a:endParaRPr lang="en-US" altLang="zh-TW" sz="1600" dirty="0">
              <a:latin typeface="Microsoft YaHei" panose="020B0503020204020204" pitchFamily="34" charset="-122"/>
              <a:ea typeface="Microsoft YaHei" panose="020B0503020204020204" pitchFamily="34" charset="-122"/>
            </a:endParaRPr>
          </a:p>
          <a:p>
            <a:endParaRPr lang="en-US" altLang="zh-TW" sz="1600" dirty="0">
              <a:latin typeface="Microsoft YaHei" panose="020B0503020204020204" pitchFamily="34" charset="-122"/>
              <a:ea typeface="Microsoft YaHei" panose="020B0503020204020204" pitchFamily="34" charset="-122"/>
            </a:endParaRPr>
          </a:p>
          <a:p>
            <a:r>
              <a:rPr lang="zh-TW" altLang="en-US" sz="1600" dirty="0">
                <a:latin typeface="Microsoft YaHei" panose="020B0503020204020204" pitchFamily="34" charset="-122"/>
                <a:ea typeface="Microsoft YaHei" panose="020B0503020204020204" pitchFamily="34" charset="-122"/>
              </a:rPr>
              <a:t>關係：以圖中各種箭號表示，協作（互補）關係和競爭（替代）關係</a:t>
            </a:r>
          </a:p>
        </p:txBody>
      </p:sp>
    </p:spTree>
    <p:extLst>
      <p:ext uri="{BB962C8B-B14F-4D97-AF65-F5344CB8AC3E}">
        <p14:creationId xmlns:p14="http://schemas.microsoft.com/office/powerpoint/2010/main" val="789141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創業生態系</a:t>
            </a:r>
          </a:p>
        </p:txBody>
      </p:sp>
      <p:pic>
        <p:nvPicPr>
          <p:cNvPr id="30" name="圖片 29"/>
          <p:cNvPicPr>
            <a:picLocks noChangeAspect="1"/>
          </p:cNvPicPr>
          <p:nvPr/>
        </p:nvPicPr>
        <p:blipFill>
          <a:blip r:embed="rId2"/>
          <a:stretch>
            <a:fillRect/>
          </a:stretch>
        </p:blipFill>
        <p:spPr>
          <a:xfrm>
            <a:off x="76200" y="2311126"/>
            <a:ext cx="7164087" cy="3312925"/>
          </a:xfrm>
          <a:prstGeom prst="rect">
            <a:avLst/>
          </a:prstGeom>
        </p:spPr>
      </p:pic>
      <p:sp>
        <p:nvSpPr>
          <p:cNvPr id="31" name="矩形 30"/>
          <p:cNvSpPr/>
          <p:nvPr/>
        </p:nvSpPr>
        <p:spPr>
          <a:xfrm>
            <a:off x="76200" y="6300959"/>
            <a:ext cx="12024538" cy="523220"/>
          </a:xfrm>
          <a:prstGeom prst="rect">
            <a:avLst/>
          </a:prstGeom>
        </p:spPr>
        <p:txBody>
          <a:bodyPr wrap="square">
            <a:spAutoFit/>
          </a:bodyPr>
          <a:lstStyle/>
          <a:p>
            <a:r>
              <a:rPr lang="en-US" altLang="zh-TW" sz="1400" dirty="0">
                <a:latin typeface="Times New Roman" panose="02020603050405020304" pitchFamily="18" charset="0"/>
                <a:cs typeface="Times New Roman" panose="02020603050405020304" pitchFamily="18" charset="0"/>
              </a:rPr>
              <a:t>Source: Stam, E., &amp; </a:t>
            </a:r>
            <a:r>
              <a:rPr lang="en-US" altLang="zh-TW" sz="1400" dirty="0" err="1">
                <a:latin typeface="Times New Roman" panose="02020603050405020304" pitchFamily="18" charset="0"/>
                <a:cs typeface="Times New Roman" panose="02020603050405020304" pitchFamily="18" charset="0"/>
              </a:rPr>
              <a:t>Spigel</a:t>
            </a:r>
            <a:r>
              <a:rPr lang="en-US" altLang="zh-TW" sz="1400" dirty="0">
                <a:latin typeface="Times New Roman" panose="02020603050405020304" pitchFamily="18" charset="0"/>
                <a:cs typeface="Times New Roman" panose="02020603050405020304" pitchFamily="18" charset="0"/>
              </a:rPr>
              <a:t>, B. (2018). Entrepreneurial ecosystems. In R. Blackburn, D. De </a:t>
            </a:r>
            <a:r>
              <a:rPr lang="en-US" altLang="zh-TW" sz="1400" dirty="0" err="1">
                <a:latin typeface="Times New Roman" panose="02020603050405020304" pitchFamily="18" charset="0"/>
                <a:cs typeface="Times New Roman" panose="02020603050405020304" pitchFamily="18" charset="0"/>
              </a:rPr>
              <a:t>Clercq</a:t>
            </a:r>
            <a:r>
              <a:rPr lang="en-US" altLang="zh-TW" sz="1400" dirty="0">
                <a:latin typeface="Times New Roman" panose="02020603050405020304" pitchFamily="18" charset="0"/>
                <a:cs typeface="Times New Roman" panose="02020603050405020304" pitchFamily="18" charset="0"/>
              </a:rPr>
              <a:t>, &amp; J. </a:t>
            </a:r>
            <a:r>
              <a:rPr lang="en-US" altLang="zh-TW" sz="1400" dirty="0" err="1">
                <a:latin typeface="Times New Roman" panose="02020603050405020304" pitchFamily="18" charset="0"/>
                <a:cs typeface="Times New Roman" panose="02020603050405020304" pitchFamily="18" charset="0"/>
              </a:rPr>
              <a:t>Heinonen</a:t>
            </a:r>
            <a:r>
              <a:rPr lang="en-US" altLang="zh-TW" sz="1400" dirty="0">
                <a:latin typeface="Times New Roman" panose="02020603050405020304" pitchFamily="18" charset="0"/>
                <a:cs typeface="Times New Roman" panose="02020603050405020304" pitchFamily="18" charset="0"/>
              </a:rPr>
              <a:t> (Eds.), </a:t>
            </a:r>
            <a:r>
              <a:rPr lang="en-US" altLang="zh-TW" sz="1400" i="1" dirty="0">
                <a:latin typeface="Times New Roman" panose="02020603050405020304" pitchFamily="18" charset="0"/>
                <a:cs typeface="Times New Roman" panose="02020603050405020304" pitchFamily="18" charset="0"/>
              </a:rPr>
              <a:t>The SAGE handbook of small business and entrepreneurship</a:t>
            </a:r>
            <a:r>
              <a:rPr lang="en-US" altLang="zh-TW" sz="1400" dirty="0">
                <a:latin typeface="Times New Roman" panose="02020603050405020304" pitchFamily="18" charset="0"/>
                <a:cs typeface="Times New Roman" panose="02020603050405020304" pitchFamily="18" charset="0"/>
              </a:rPr>
              <a:t>. London: SAGE.</a:t>
            </a:r>
            <a:endParaRPr lang="zh-TW" altLang="en-US" sz="1400" dirty="0">
              <a:latin typeface="Times New Roman" panose="02020603050405020304" pitchFamily="18" charset="0"/>
              <a:cs typeface="Times New Roman" panose="02020603050405020304" pitchFamily="18" charset="0"/>
            </a:endParaRPr>
          </a:p>
        </p:txBody>
      </p:sp>
      <p:sp>
        <p:nvSpPr>
          <p:cNvPr id="32" name="矩形 31"/>
          <p:cNvSpPr/>
          <p:nvPr/>
        </p:nvSpPr>
        <p:spPr>
          <a:xfrm>
            <a:off x="6595534" y="1872165"/>
            <a:ext cx="5198534" cy="4201150"/>
          </a:xfrm>
          <a:prstGeom prst="rect">
            <a:avLst/>
          </a:prstGeom>
        </p:spPr>
        <p:txBody>
          <a:bodyPr wrap="square">
            <a:spAutoFit/>
          </a:bodyPr>
          <a:lstStyle/>
          <a:p>
            <a:pPr marL="742950" lvl="1" indent="-285750">
              <a:lnSpc>
                <a:spcPct val="100000"/>
              </a:lnSpc>
              <a:spcBef>
                <a:spcPts val="600"/>
              </a:spcBef>
              <a:buFont typeface="Arial" panose="020B0604020202020204" pitchFamily="34" charset="0"/>
              <a:buChar char="•"/>
            </a:pPr>
            <a:r>
              <a:rPr lang="zh-TW" altLang="en-US" b="1" dirty="0">
                <a:solidFill>
                  <a:srgbClr val="7030A0"/>
                </a:solidFill>
                <a:latin typeface="Microsoft YaHei" panose="020B0503020204020204" pitchFamily="34" charset="-122"/>
                <a:ea typeface="Microsoft YaHei" panose="020B0503020204020204" pitchFamily="34" charset="-122"/>
              </a:rPr>
              <a:t>框架條件</a:t>
            </a:r>
            <a:r>
              <a:rPr lang="zh-TW" altLang="en-US" dirty="0">
                <a:latin typeface="Microsoft YaHei" panose="020B0503020204020204" pitchFamily="34" charset="-122"/>
                <a:ea typeface="Microsoft YaHei" panose="020B0503020204020204" pitchFamily="34" charset="-122"/>
              </a:rPr>
              <a:t>包含可強化或限制人們互動的社會條件（正式與非正式制度）與物理條件；此外，對新商品與新服務的外生需求也具有相當的重要性；這些框架條件可視為是創業生態系統中價值創造的根本因</a:t>
            </a:r>
            <a:endParaRPr lang="en-US" altLang="zh-TW" dirty="0">
              <a:latin typeface="Microsoft YaHei" panose="020B0503020204020204" pitchFamily="34" charset="-122"/>
              <a:ea typeface="Microsoft YaHei" panose="020B0503020204020204" pitchFamily="34" charset="-122"/>
            </a:endParaRPr>
          </a:p>
          <a:p>
            <a:pPr marL="742950" lvl="1" indent="-285750">
              <a:lnSpc>
                <a:spcPct val="100000"/>
              </a:lnSpc>
              <a:spcBef>
                <a:spcPts val="600"/>
              </a:spcBef>
              <a:buFont typeface="Arial" panose="020B0604020202020204" pitchFamily="34" charset="0"/>
              <a:buChar char="•"/>
            </a:pPr>
            <a:r>
              <a:rPr lang="zh-TW" altLang="en-US" b="1" dirty="0">
                <a:solidFill>
                  <a:srgbClr val="7030A0"/>
                </a:solidFill>
                <a:latin typeface="Microsoft YaHei" panose="020B0503020204020204" pitchFamily="34" charset="-122"/>
                <a:ea typeface="Microsoft YaHei" panose="020B0503020204020204" pitchFamily="34" charset="-122"/>
              </a:rPr>
              <a:t>系統條件</a:t>
            </a:r>
            <a:r>
              <a:rPr lang="zh-TW" altLang="en-US" dirty="0">
                <a:latin typeface="Microsoft YaHei" panose="020B0503020204020204" pitchFamily="34" charset="-122"/>
                <a:ea typeface="Microsoft YaHei" panose="020B0503020204020204" pitchFamily="34" charset="-122"/>
              </a:rPr>
              <a:t>則為生態系統的核心，包含創業者網絡、領導力、資金、人才、知識、支持性服務等；這些要素的有無與交互作用會決定創新系統的成敗</a:t>
            </a:r>
            <a:endParaRPr lang="en-US" altLang="zh-TW" dirty="0">
              <a:latin typeface="Microsoft YaHei" panose="020B0503020204020204" pitchFamily="34" charset="-122"/>
              <a:ea typeface="Microsoft YaHei" panose="020B0503020204020204" pitchFamily="34" charset="-122"/>
            </a:endParaRPr>
          </a:p>
          <a:p>
            <a:pPr marL="742950" lvl="1" indent="-285750">
              <a:lnSpc>
                <a:spcPct val="100000"/>
              </a:lnSpc>
              <a:spcBef>
                <a:spcPts val="600"/>
              </a:spcBef>
              <a:buFont typeface="Arial" panose="020B0604020202020204" pitchFamily="34" charset="0"/>
              <a:buChar char="•"/>
            </a:pPr>
            <a:r>
              <a:rPr lang="zh-TW" altLang="en-US" dirty="0">
                <a:latin typeface="Microsoft YaHei" panose="020B0503020204020204" pitchFamily="34" charset="-122"/>
                <a:ea typeface="Microsoft YaHei" panose="020B0503020204020204" pitchFamily="34" charset="-122"/>
              </a:rPr>
              <a:t>創新終將衍生出社會中的新價值，因此也是創業生態系統的「最終</a:t>
            </a:r>
            <a:r>
              <a:rPr lang="zh-TW" altLang="en-US" b="1" dirty="0">
                <a:solidFill>
                  <a:srgbClr val="7030A0"/>
                </a:solidFill>
                <a:latin typeface="Microsoft YaHei" panose="020B0503020204020204" pitchFamily="34" charset="-122"/>
                <a:ea typeface="Microsoft YaHei" panose="020B0503020204020204" pitchFamily="34" charset="-122"/>
              </a:rPr>
              <a:t>成果</a:t>
            </a:r>
            <a:r>
              <a:rPr lang="en-US" altLang="zh-TW" dirty="0">
                <a:latin typeface="Microsoft YaHei" panose="020B0503020204020204" pitchFamily="34" charset="-122"/>
                <a:ea typeface="Microsoft YaHei" panose="020B0503020204020204" pitchFamily="34" charset="-122"/>
              </a:rPr>
              <a:t>(ultimate outcome)</a:t>
            </a:r>
            <a:r>
              <a:rPr lang="zh-TW" altLang="en-US" dirty="0">
                <a:latin typeface="Microsoft YaHei" panose="020B0503020204020204" pitchFamily="34" charset="-122"/>
                <a:ea typeface="Microsoft YaHei" panose="020B0503020204020204" pitchFamily="34" charset="-122"/>
              </a:rPr>
              <a:t>」；而創業活動則比較像是該系統的「中介</a:t>
            </a:r>
            <a:r>
              <a:rPr lang="zh-TW" altLang="en-US" b="1" dirty="0">
                <a:solidFill>
                  <a:srgbClr val="7030A0"/>
                </a:solidFill>
                <a:latin typeface="Microsoft YaHei" panose="020B0503020204020204" pitchFamily="34" charset="-122"/>
                <a:ea typeface="Microsoft YaHei" panose="020B0503020204020204" pitchFamily="34" charset="-122"/>
              </a:rPr>
              <a:t>產出</a:t>
            </a:r>
            <a:r>
              <a:rPr lang="en-US" altLang="zh-TW" dirty="0">
                <a:latin typeface="Microsoft YaHei" panose="020B0503020204020204" pitchFamily="34" charset="-122"/>
                <a:ea typeface="Microsoft YaHei" panose="020B0503020204020204" pitchFamily="34" charset="-122"/>
              </a:rPr>
              <a:t>(intermediary output)</a:t>
            </a:r>
            <a:r>
              <a:rPr lang="zh-TW" altLang="en-US" dirty="0">
                <a:latin typeface="Microsoft YaHei" panose="020B0503020204020204" pitchFamily="34" charset="-122"/>
                <a:ea typeface="Microsoft YaHei" panose="020B0503020204020204" pitchFamily="34" charset="-122"/>
              </a:rPr>
              <a:t>」</a:t>
            </a:r>
          </a:p>
          <a:p>
            <a:pPr marL="742950" lvl="1" indent="-285750">
              <a:lnSpc>
                <a:spcPct val="100000"/>
              </a:lnSpc>
              <a:spcBef>
                <a:spcPts val="600"/>
              </a:spcBef>
              <a:buFont typeface="Arial" panose="020B0604020202020204" pitchFamily="34" charset="0"/>
              <a:buChar char="•"/>
            </a:pPr>
            <a:endParaRPr lang="en-US" altLang="zh-TW"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07537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創新系統理論之特色</a:t>
            </a:r>
          </a:p>
        </p:txBody>
      </p:sp>
      <p:sp>
        <p:nvSpPr>
          <p:cNvPr id="30" name="內容版面配置區 2"/>
          <p:cNvSpPr>
            <a:spLocks noGrp="1"/>
          </p:cNvSpPr>
          <p:nvPr>
            <p:ph idx="1"/>
          </p:nvPr>
        </p:nvSpPr>
        <p:spPr>
          <a:xfrm>
            <a:off x="838200" y="1825625"/>
            <a:ext cx="10515600" cy="4351338"/>
          </a:xfrm>
        </p:spPr>
        <p:txBody>
          <a:bodyPr>
            <a:normAutofit fontScale="92500" lnSpcReduction="20000"/>
          </a:bodyPr>
          <a:lstStyle/>
          <a:p>
            <a:pPr>
              <a:lnSpc>
                <a:spcPct val="120000"/>
              </a:lnSpc>
            </a:pPr>
            <a:r>
              <a:rPr lang="zh-TW" altLang="en-US" dirty="0">
                <a:latin typeface="Microsoft YaHei" panose="020B0503020204020204" pitchFamily="34" charset="-122"/>
                <a:ea typeface="Microsoft YaHei" panose="020B0503020204020204" pitchFamily="34" charset="-122"/>
              </a:rPr>
              <a:t>強調影響科技創新的決定因素不僅存在於個別企業或研究機構中，且亦存在於企業與研究機構都嵌入其中的廣泛社會結構中。</a:t>
            </a:r>
            <a:endParaRPr lang="en-US" altLang="zh-TW" dirty="0">
              <a:latin typeface="Microsoft YaHei" panose="020B0503020204020204" pitchFamily="34" charset="-122"/>
              <a:ea typeface="Microsoft YaHei" panose="020B0503020204020204" pitchFamily="34" charset="-122"/>
            </a:endParaRPr>
          </a:p>
          <a:p>
            <a:pPr>
              <a:lnSpc>
                <a:spcPct val="120000"/>
              </a:lnSpc>
            </a:pPr>
            <a:r>
              <a:rPr lang="zh-TW" altLang="en-US" dirty="0">
                <a:latin typeface="Microsoft YaHei" panose="020B0503020204020204" pitchFamily="34" charset="-122"/>
                <a:ea typeface="Microsoft YaHei" panose="020B0503020204020204" pitchFamily="34" charset="-122"/>
              </a:rPr>
              <a:t>主張創新是一個</a:t>
            </a:r>
            <a:r>
              <a:rPr lang="zh-TW" altLang="en-US" b="1" dirty="0">
                <a:solidFill>
                  <a:srgbClr val="7030A0"/>
                </a:solidFill>
                <a:latin typeface="Microsoft YaHei" panose="020B0503020204020204" pitchFamily="34" charset="-122"/>
                <a:ea typeface="Microsoft YaHei" panose="020B0503020204020204" pitchFamily="34" charset="-122"/>
              </a:rPr>
              <a:t>非線性過程</a:t>
            </a:r>
            <a:r>
              <a:rPr lang="zh-TW" altLang="en-US" dirty="0">
                <a:latin typeface="Microsoft YaHei" panose="020B0503020204020204" pitchFamily="34" charset="-122"/>
                <a:ea typeface="Microsoft YaHei" panose="020B0503020204020204" pitchFamily="34" charset="-122"/>
              </a:rPr>
              <a:t>，在此過程中行動者（如企業）與眾多其他組織（例如研究機構、顧客、政府部門、金融組織）和制度（如知識產權、法規、文化）相互互動。這個以互惠和反饋機制為特徵的複雜過程決定了創新的成功。</a:t>
            </a:r>
            <a:endParaRPr lang="en-US" altLang="zh-TW" dirty="0">
              <a:latin typeface="Microsoft YaHei" panose="020B0503020204020204" pitchFamily="34" charset="-122"/>
              <a:ea typeface="Microsoft YaHei" panose="020B0503020204020204" pitchFamily="34" charset="-122"/>
            </a:endParaRPr>
          </a:p>
          <a:p>
            <a:pPr>
              <a:lnSpc>
                <a:spcPct val="120000"/>
              </a:lnSpc>
            </a:pPr>
            <a:r>
              <a:rPr lang="zh-TW" altLang="en-US" dirty="0">
                <a:latin typeface="Microsoft YaHei" panose="020B0503020204020204" pitchFamily="34" charset="-122"/>
                <a:ea typeface="Microsoft YaHei" panose="020B0503020204020204" pitchFamily="34" charset="-122"/>
              </a:rPr>
              <a:t>以</a:t>
            </a:r>
            <a:r>
              <a:rPr lang="zh-TW" altLang="en-US" sz="2700" b="1" dirty="0">
                <a:solidFill>
                  <a:srgbClr val="7030A0"/>
                </a:solidFill>
                <a:latin typeface="Microsoft YaHei" panose="020B0503020204020204" pitchFamily="34" charset="-122"/>
                <a:ea typeface="Microsoft YaHei" panose="020B0503020204020204" pitchFamily="34" charset="-122"/>
              </a:rPr>
              <a:t>系統失靈</a:t>
            </a:r>
            <a:r>
              <a:rPr lang="en-US" altLang="zh-TW" dirty="0">
                <a:latin typeface="Microsoft YaHei" panose="020B0503020204020204" pitchFamily="34" charset="-122"/>
                <a:ea typeface="Microsoft YaHei" panose="020B0503020204020204" pitchFamily="34" charset="-122"/>
              </a:rPr>
              <a:t>(system failure)</a:t>
            </a:r>
            <a:r>
              <a:rPr lang="zh-TW" altLang="en-US" dirty="0">
                <a:latin typeface="Microsoft YaHei" panose="020B0503020204020204" pitchFamily="34" charset="-122"/>
                <a:ea typeface="Microsoft YaHei" panose="020B0503020204020204" pitchFamily="34" charset="-122"/>
              </a:rPr>
              <a:t>的角度來看問題：</a:t>
            </a:r>
            <a:endParaRPr lang="en-US" altLang="zh-TW" dirty="0">
              <a:latin typeface="Microsoft YaHei" panose="020B0503020204020204" pitchFamily="34" charset="-122"/>
              <a:ea typeface="Microsoft YaHei" panose="020B0503020204020204" pitchFamily="34" charset="-122"/>
            </a:endParaRPr>
          </a:p>
          <a:p>
            <a:pPr lvl="1">
              <a:lnSpc>
                <a:spcPct val="120000"/>
              </a:lnSpc>
            </a:pPr>
            <a:r>
              <a:rPr lang="zh-TW" altLang="en-US" dirty="0">
                <a:latin typeface="Microsoft YaHei" panose="020B0503020204020204" pitchFamily="34" charset="-122"/>
                <a:ea typeface="Microsoft YaHei" panose="020B0503020204020204" pitchFamily="34" charset="-122"/>
              </a:rPr>
              <a:t>創新表現不佳是由於系統未能良好發展或發展緩慢</a:t>
            </a:r>
            <a:endParaRPr lang="en-US" altLang="zh-TW" dirty="0">
              <a:latin typeface="Microsoft YaHei" panose="020B0503020204020204" pitchFamily="34" charset="-122"/>
              <a:ea typeface="Microsoft YaHei" panose="020B0503020204020204" pitchFamily="34" charset="-122"/>
            </a:endParaRPr>
          </a:p>
          <a:p>
            <a:pPr lvl="1">
              <a:lnSpc>
                <a:spcPct val="120000"/>
              </a:lnSpc>
            </a:pPr>
            <a:r>
              <a:rPr lang="zh-TW" altLang="en-US" dirty="0">
                <a:latin typeface="Microsoft YaHei" panose="020B0503020204020204" pitchFamily="34" charset="-122"/>
                <a:ea typeface="Microsoft YaHei" panose="020B0503020204020204" pitchFamily="34" charset="-122"/>
              </a:rPr>
              <a:t>包含基礎設施失靈、制度失靈、互動失靈（與網絡有關）及能力</a:t>
            </a:r>
            <a:r>
              <a:rPr lang="en-US" altLang="zh-TW" dirty="0">
                <a:latin typeface="Microsoft YaHei" panose="020B0503020204020204" pitchFamily="34" charset="-122"/>
                <a:ea typeface="Microsoft YaHei" panose="020B0503020204020204" pitchFamily="34" charset="-122"/>
              </a:rPr>
              <a:t>(capabilities)</a:t>
            </a:r>
            <a:r>
              <a:rPr lang="zh-TW" altLang="en-US" dirty="0">
                <a:latin typeface="Microsoft YaHei" panose="020B0503020204020204" pitchFamily="34" charset="-122"/>
                <a:ea typeface="Microsoft YaHei" panose="020B0503020204020204" pitchFamily="34" charset="-122"/>
              </a:rPr>
              <a:t>失靈 （與行動者有關）</a:t>
            </a:r>
            <a:endParaRPr lang="en-US" altLang="zh-TW" dirty="0">
              <a:latin typeface="Microsoft YaHei" panose="020B0503020204020204" pitchFamily="34" charset="-122"/>
              <a:ea typeface="Microsoft YaHei" panose="020B0503020204020204" pitchFamily="34" charset="-122"/>
            </a:endParaRPr>
          </a:p>
          <a:p>
            <a:pPr>
              <a:lnSpc>
                <a:spcPct val="120000"/>
              </a:lnSpc>
            </a:pPr>
            <a:endParaRPr lang="zh-TW" altLang="en-US" dirty="0">
              <a:latin typeface="Microsoft YaHei" panose="020B0503020204020204" pitchFamily="34" charset="-122"/>
              <a:ea typeface="Microsoft YaHei" panose="020B0503020204020204" pitchFamily="34" charset="-122"/>
            </a:endParaRPr>
          </a:p>
        </p:txBody>
      </p:sp>
      <p:sp>
        <p:nvSpPr>
          <p:cNvPr id="31" name="矩形 30"/>
          <p:cNvSpPr/>
          <p:nvPr/>
        </p:nvSpPr>
        <p:spPr>
          <a:xfrm>
            <a:off x="147484" y="6501426"/>
            <a:ext cx="11739716" cy="307777"/>
          </a:xfrm>
          <a:prstGeom prst="rect">
            <a:avLst/>
          </a:prstGeom>
        </p:spPr>
        <p:txBody>
          <a:bodyPr wrap="square">
            <a:spAutoFit/>
          </a:bodyPr>
          <a:lstStyle/>
          <a:p>
            <a:r>
              <a:rPr lang="en-US" altLang="zh-TW" sz="1400" dirty="0">
                <a:latin typeface="Times New Roman" panose="02020603050405020304" pitchFamily="18" charset="0"/>
                <a:cs typeface="Times New Roman" panose="02020603050405020304" pitchFamily="18" charset="0"/>
              </a:rPr>
              <a:t>Source: </a:t>
            </a:r>
            <a:r>
              <a:rPr lang="nl-NL" altLang="zh-TW" sz="1400" dirty="0">
                <a:latin typeface="Times New Roman" panose="02020603050405020304" pitchFamily="18" charset="0"/>
                <a:cs typeface="Times New Roman" panose="02020603050405020304" pitchFamily="18" charset="0"/>
              </a:rPr>
              <a:t>Klein Woolthuis, R., Lankhuizen, M., Gilsing, V., 2005. A system</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failure framework for innovation policy design. </a:t>
            </a:r>
            <a:r>
              <a:rPr lang="en-US" altLang="zh-TW" sz="1400" dirty="0" err="1">
                <a:latin typeface="Times New Roman" panose="02020603050405020304" pitchFamily="18" charset="0"/>
                <a:cs typeface="Times New Roman" panose="02020603050405020304" pitchFamily="18" charset="0"/>
              </a:rPr>
              <a:t>Technovation</a:t>
            </a:r>
            <a:r>
              <a:rPr lang="en-US" altLang="zh-TW" sz="1400" dirty="0">
                <a:latin typeface="Times New Roman" panose="02020603050405020304" pitchFamily="18" charset="0"/>
                <a:cs typeface="Times New Roman" panose="02020603050405020304" pitchFamily="18" charset="0"/>
              </a:rPr>
              <a:t> 25,</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609–619.</a:t>
            </a:r>
            <a:endParaRPr lang="zh-TW"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20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橢圓 30">
            <a:extLst>
              <a:ext uri="{FF2B5EF4-FFF2-40B4-BE49-F238E27FC236}">
                <a16:creationId xmlns:a16="http://schemas.microsoft.com/office/drawing/2014/main" id="{C56793AE-1071-0E99-E081-A210C89F5C30}"/>
              </a:ext>
            </a:extLst>
          </p:cNvPr>
          <p:cNvSpPr/>
          <p:nvPr/>
        </p:nvSpPr>
        <p:spPr>
          <a:xfrm>
            <a:off x="1206021" y="2012513"/>
            <a:ext cx="3214010" cy="3214010"/>
          </a:xfrm>
          <a:prstGeom prst="ellipse">
            <a:avLst/>
          </a:prstGeom>
          <a:gradFill flip="none" rotWithShape="1">
            <a:gsLst>
              <a:gs pos="47000">
                <a:srgbClr val="97A5B8">
                  <a:alpha val="0"/>
                </a:srgbClr>
              </a:gs>
              <a:gs pos="1000">
                <a:srgbClr val="97A5B8">
                  <a:alpha val="70037"/>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矩形 3">
            <a:extLst>
              <a:ext uri="{FF2B5EF4-FFF2-40B4-BE49-F238E27FC236}">
                <a16:creationId xmlns:a16="http://schemas.microsoft.com/office/drawing/2014/main" id="{35C477FC-9B46-8B90-A6B3-645446453417}"/>
              </a:ext>
            </a:extLst>
          </p:cNvPr>
          <p:cNvSpPr/>
          <p:nvPr/>
        </p:nvSpPr>
        <p:spPr>
          <a:xfrm>
            <a:off x="5281901" y="2939690"/>
            <a:ext cx="6391493" cy="769441"/>
          </a:xfrm>
          <a:prstGeom prst="rect">
            <a:avLst/>
          </a:prstGeom>
        </p:spPr>
        <p:txBody>
          <a:bodyPr wrap="none">
            <a:spAutoFit/>
          </a:bodyPr>
          <a:lstStyle/>
          <a:p>
            <a:r>
              <a:rPr kumimoji="1" lang="zh-TW" altLang="en-US" sz="4400" b="1" dirty="0">
                <a:solidFill>
                  <a:srgbClr val="0B2A43"/>
                </a:solidFill>
                <a:latin typeface="Microsoft YaHei UI" panose="020B0503020204020204" pitchFamily="34" charset="-122"/>
                <a:ea typeface="Microsoft YaHei UI" panose="020B0503020204020204" pitchFamily="34" charset="-122"/>
              </a:rPr>
              <a:t>我國研發投入與產出現況</a:t>
            </a:r>
          </a:p>
        </p:txBody>
      </p:sp>
      <p:grpSp>
        <p:nvGrpSpPr>
          <p:cNvPr id="5" name="群組 4">
            <a:extLst>
              <a:ext uri="{FF2B5EF4-FFF2-40B4-BE49-F238E27FC236}">
                <a16:creationId xmlns:a16="http://schemas.microsoft.com/office/drawing/2014/main" id="{3AD804F6-2847-3095-32F0-422554F76D65}"/>
              </a:ext>
            </a:extLst>
          </p:cNvPr>
          <p:cNvGrpSpPr/>
          <p:nvPr/>
        </p:nvGrpSpPr>
        <p:grpSpPr>
          <a:xfrm>
            <a:off x="1402476" y="1887463"/>
            <a:ext cx="2821104" cy="2524148"/>
            <a:chOff x="430794" y="419773"/>
            <a:chExt cx="859880" cy="769367"/>
          </a:xfrm>
        </p:grpSpPr>
        <p:grpSp>
          <p:nvGrpSpPr>
            <p:cNvPr id="7" name="群組 6">
              <a:extLst>
                <a:ext uri="{FF2B5EF4-FFF2-40B4-BE49-F238E27FC236}">
                  <a16:creationId xmlns:a16="http://schemas.microsoft.com/office/drawing/2014/main" id="{8ED1321F-A86E-0FB9-B9FC-22D393C807E2}"/>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FB805792-126C-CA3C-D852-4E98309C50C0}"/>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E83E6C8D-CCA6-BF7F-B250-D4C2C185F39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E5582DFD-F3A7-815C-20A4-AC74ACDEAB9B}"/>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D86B2FBF-5D12-56D5-87BB-0EA89D4E342C}"/>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4453B4E8-3A09-744B-195F-E5E4520BEE3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7EB6E906-EB27-0991-2401-3EE458E9566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81C84A45-C85F-E9D3-441D-A1512E074E5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1865B537-8078-A9F0-1C82-D15E649C181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D5445D05-9EE8-6522-A299-D5D0FE2D815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0A556D37-F5C4-D804-D7EB-8B6129E041B2}"/>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7A9D3372-0EDB-37B4-2D1D-4B1C08AD70F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106F4DF4-58C9-6B5C-193C-33333D386D5D}"/>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7A6FC68A-FA9C-A631-CBEF-33AA4642C024}"/>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6FF303FF-EBF0-A40D-7F49-3CF2B48C629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62BE5F02-5A93-6A38-1D3F-A5C33852147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9C9F471A-5331-0FC1-3717-023BC5694A7C}"/>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6E80302C-B395-2A5D-09FA-3E18A5C0C0A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3671DE43-0859-866C-B0FE-D48158158BC3}"/>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1835B174-2F3B-0CBA-3DFD-20919096BA7A}"/>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4697AD39-F58B-C6D4-F470-BF07B00627A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E2E9E8E8-BE76-A333-A092-266FCFECC8C9}"/>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F2197B8B-3F72-3C5F-32D4-2C6B63D8FF29}"/>
                </a:ext>
              </a:extLst>
            </p:cNvPr>
            <p:cNvSpPr/>
            <p:nvPr/>
          </p:nvSpPr>
          <p:spPr>
            <a:xfrm>
              <a:off x="430794"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13800" b="1" i="1" kern="0" dirty="0">
                  <a:ln w="6350">
                    <a:noFill/>
                  </a:ln>
                  <a:solidFill>
                    <a:srgbClr val="0B2A43"/>
                  </a:solidFill>
                  <a:latin typeface="Arial Black" panose="020B0A04020102020204" pitchFamily="34" charset="0"/>
                  <a:ea typeface="Source Han Sans TW" pitchFamily="34" charset="-120"/>
                  <a:cs typeface="Arial"/>
                  <a:sym typeface="Arial"/>
                </a:rPr>
                <a:t>1</a:t>
              </a:r>
            </a:p>
          </p:txBody>
        </p:sp>
      </p:grpSp>
      <p:grpSp>
        <p:nvGrpSpPr>
          <p:cNvPr id="50" name="群組 49">
            <a:extLst>
              <a:ext uri="{FF2B5EF4-FFF2-40B4-BE49-F238E27FC236}">
                <a16:creationId xmlns:a16="http://schemas.microsoft.com/office/drawing/2014/main" id="{9201E5F5-ADD2-A8FD-1CDE-0EBBD3750E8F}"/>
              </a:ext>
            </a:extLst>
          </p:cNvPr>
          <p:cNvGrpSpPr/>
          <p:nvPr/>
        </p:nvGrpSpPr>
        <p:grpSpPr>
          <a:xfrm>
            <a:off x="2006004" y="1539680"/>
            <a:ext cx="3127092" cy="3266043"/>
            <a:chOff x="2363812" y="1519802"/>
            <a:chExt cx="3127092" cy="3266043"/>
          </a:xfrm>
        </p:grpSpPr>
        <p:sp>
          <p:nvSpPr>
            <p:cNvPr id="49" name="手繪多邊形 48">
              <a:extLst>
                <a:ext uri="{FF2B5EF4-FFF2-40B4-BE49-F238E27FC236}">
                  <a16:creationId xmlns:a16="http://schemas.microsoft.com/office/drawing/2014/main" id="{2667B61B-42D4-9140-C70C-9172AB5C3CD5}"/>
                </a:ext>
              </a:extLst>
            </p:cNvPr>
            <p:cNvSpPr/>
            <p:nvPr/>
          </p:nvSpPr>
          <p:spPr>
            <a:xfrm>
              <a:off x="2363812" y="2249947"/>
              <a:ext cx="3127092" cy="1258642"/>
            </a:xfrm>
            <a:custGeom>
              <a:avLst/>
              <a:gdLst>
                <a:gd name="connsiteX0" fmla="*/ 0 w 2887342"/>
                <a:gd name="connsiteY0" fmla="*/ 1162144 h 1162144"/>
                <a:gd name="connsiteX1" fmla="*/ 2887342 w 2887342"/>
                <a:gd name="connsiteY1" fmla="*/ 0 h 1162144"/>
              </a:gdLst>
              <a:ahLst/>
              <a:cxnLst>
                <a:cxn ang="0">
                  <a:pos x="connsiteX0" y="connsiteY0"/>
                </a:cxn>
                <a:cxn ang="0">
                  <a:pos x="connsiteX1" y="connsiteY1"/>
                </a:cxn>
              </a:cxnLst>
              <a:rect l="l" t="t" r="r" b="b"/>
              <a:pathLst>
                <a:path w="2887342" h="1162144">
                  <a:moveTo>
                    <a:pt x="0" y="1162144"/>
                  </a:moveTo>
                  <a:lnTo>
                    <a:pt x="2887342" y="0"/>
                  </a:lnTo>
                </a:path>
              </a:pathLst>
            </a:custGeom>
            <a:gradFill flip="none" rotWithShape="1">
              <a:gsLst>
                <a:gs pos="34000">
                  <a:srgbClr val="97A5B8"/>
                </a:gs>
                <a:gs pos="100000">
                  <a:srgbClr val="D9DFE8"/>
                </a:gs>
              </a:gsLst>
              <a:lin ang="18900000" scaled="1"/>
              <a:tileRect/>
            </a:gradFill>
            <a:ln w="28575">
              <a:gradFill>
                <a:gsLst>
                  <a:gs pos="0">
                    <a:srgbClr val="0B2A43"/>
                  </a:gs>
                  <a:gs pos="79000">
                    <a:schemeClr val="bg1">
                      <a:alpha val="0"/>
                    </a:schemeClr>
                  </a:gs>
                </a:gsLst>
                <a:lin ang="5400000" scaled="1"/>
              </a:gradFill>
              <a:headEnd type="stealth"/>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0" name="甜甜圈 29">
              <a:extLst>
                <a:ext uri="{FF2B5EF4-FFF2-40B4-BE49-F238E27FC236}">
                  <a16:creationId xmlns:a16="http://schemas.microsoft.com/office/drawing/2014/main" id="{23DBF9FC-C2A8-73B2-FE60-13A0EB394F19}"/>
                </a:ext>
              </a:extLst>
            </p:cNvPr>
            <p:cNvSpPr/>
            <p:nvPr/>
          </p:nvSpPr>
          <p:spPr>
            <a:xfrm rot="20197560">
              <a:off x="2687185" y="1750940"/>
              <a:ext cx="906304" cy="3034905"/>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7" name="甜甜圈 36">
              <a:extLst>
                <a:ext uri="{FF2B5EF4-FFF2-40B4-BE49-F238E27FC236}">
                  <a16:creationId xmlns:a16="http://schemas.microsoft.com/office/drawing/2014/main" id="{D79EF10D-D4B9-AFAC-7580-C3CBCD71D977}"/>
                </a:ext>
              </a:extLst>
            </p:cNvPr>
            <p:cNvSpPr/>
            <p:nvPr/>
          </p:nvSpPr>
          <p:spPr>
            <a:xfrm rot="20197560">
              <a:off x="2854523" y="1648588"/>
              <a:ext cx="922347" cy="3088627"/>
            </a:xfrm>
            <a:prstGeom prst="donut">
              <a:avLst>
                <a:gd name="adj" fmla="val 1285"/>
              </a:avLst>
            </a:prstGeom>
            <a:gradFill flip="none" rotWithShape="1">
              <a:gsLst>
                <a:gs pos="34000">
                  <a:srgbClr val="D9DFE8">
                    <a:alpha val="64768"/>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8" name="甜甜圈 37">
              <a:extLst>
                <a:ext uri="{FF2B5EF4-FFF2-40B4-BE49-F238E27FC236}">
                  <a16:creationId xmlns:a16="http://schemas.microsoft.com/office/drawing/2014/main" id="{AEE446CF-3080-03E5-0A1D-097DFB46BC64}"/>
                </a:ext>
              </a:extLst>
            </p:cNvPr>
            <p:cNvSpPr/>
            <p:nvPr/>
          </p:nvSpPr>
          <p:spPr>
            <a:xfrm rot="20197560">
              <a:off x="3025932" y="1591066"/>
              <a:ext cx="921238" cy="3084914"/>
            </a:xfrm>
            <a:prstGeom prst="donut">
              <a:avLst>
                <a:gd name="adj" fmla="val 1285"/>
              </a:avLst>
            </a:prstGeom>
            <a:gradFill flip="none" rotWithShape="1">
              <a:gsLst>
                <a:gs pos="34000">
                  <a:srgbClr val="D9DFE8">
                    <a:alpha val="6400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0" name="甜甜圈 39">
              <a:extLst>
                <a:ext uri="{FF2B5EF4-FFF2-40B4-BE49-F238E27FC236}">
                  <a16:creationId xmlns:a16="http://schemas.microsoft.com/office/drawing/2014/main" id="{831CFCD3-30D5-EF43-D91B-D5DC11A95AE9}"/>
                </a:ext>
              </a:extLst>
            </p:cNvPr>
            <p:cNvSpPr/>
            <p:nvPr/>
          </p:nvSpPr>
          <p:spPr>
            <a:xfrm rot="20197560">
              <a:off x="3215971" y="1541438"/>
              <a:ext cx="906230" cy="3034657"/>
            </a:xfrm>
            <a:prstGeom prst="donut">
              <a:avLst>
                <a:gd name="adj" fmla="val 1285"/>
              </a:avLst>
            </a:prstGeom>
            <a:gradFill flip="none" rotWithShape="1">
              <a:gsLst>
                <a:gs pos="34000">
                  <a:srgbClr val="D9DFE8">
                    <a:alpha val="6128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1" name="甜甜圈 40">
              <a:extLst>
                <a:ext uri="{FF2B5EF4-FFF2-40B4-BE49-F238E27FC236}">
                  <a16:creationId xmlns:a16="http://schemas.microsoft.com/office/drawing/2014/main" id="{CC0943C8-65C8-0F9C-AFBC-721C6F0CF194}"/>
                </a:ext>
              </a:extLst>
            </p:cNvPr>
            <p:cNvSpPr/>
            <p:nvPr/>
          </p:nvSpPr>
          <p:spPr>
            <a:xfrm rot="20197560">
              <a:off x="3406549" y="1519802"/>
              <a:ext cx="869650" cy="2912163"/>
            </a:xfrm>
            <a:prstGeom prst="donut">
              <a:avLst>
                <a:gd name="adj" fmla="val 1285"/>
              </a:avLst>
            </a:prstGeom>
            <a:gradFill flip="none" rotWithShape="1">
              <a:gsLst>
                <a:gs pos="34000">
                  <a:srgbClr val="D9DFE8">
                    <a:alpha val="47210"/>
                  </a:srgbClr>
                </a:gs>
                <a:gs pos="92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2" name="甜甜圈 41">
              <a:extLst>
                <a:ext uri="{FF2B5EF4-FFF2-40B4-BE49-F238E27FC236}">
                  <a16:creationId xmlns:a16="http://schemas.microsoft.com/office/drawing/2014/main" id="{C260AB08-C497-6A0C-2B00-7BE9EE7AC168}"/>
                </a:ext>
              </a:extLst>
            </p:cNvPr>
            <p:cNvSpPr/>
            <p:nvPr/>
          </p:nvSpPr>
          <p:spPr>
            <a:xfrm rot="20197560">
              <a:off x="3616893" y="1540849"/>
              <a:ext cx="806970" cy="2702268"/>
            </a:xfrm>
            <a:prstGeom prst="donut">
              <a:avLst>
                <a:gd name="adj" fmla="val 1285"/>
              </a:avLst>
            </a:prstGeom>
            <a:gradFill flip="none" rotWithShape="1">
              <a:gsLst>
                <a:gs pos="34000">
                  <a:srgbClr val="D9DFE8">
                    <a:alpha val="39397"/>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3" name="甜甜圈 42">
              <a:extLst>
                <a:ext uri="{FF2B5EF4-FFF2-40B4-BE49-F238E27FC236}">
                  <a16:creationId xmlns:a16="http://schemas.microsoft.com/office/drawing/2014/main" id="{A3F85272-9382-4AE7-987F-F2631BAA3FB5}"/>
                </a:ext>
              </a:extLst>
            </p:cNvPr>
            <p:cNvSpPr/>
            <p:nvPr/>
          </p:nvSpPr>
          <p:spPr>
            <a:xfrm rot="20197560">
              <a:off x="3823306" y="1589203"/>
              <a:ext cx="742700" cy="2487048"/>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4" name="甜甜圈 43">
              <a:extLst>
                <a:ext uri="{FF2B5EF4-FFF2-40B4-BE49-F238E27FC236}">
                  <a16:creationId xmlns:a16="http://schemas.microsoft.com/office/drawing/2014/main" id="{802AC736-B06A-E629-E124-19B62279488F}"/>
                </a:ext>
              </a:extLst>
            </p:cNvPr>
            <p:cNvSpPr/>
            <p:nvPr/>
          </p:nvSpPr>
          <p:spPr>
            <a:xfrm rot="20197560">
              <a:off x="4006922" y="1656856"/>
              <a:ext cx="663024" cy="2220242"/>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6" name="甜甜圈 45">
              <a:extLst>
                <a:ext uri="{FF2B5EF4-FFF2-40B4-BE49-F238E27FC236}">
                  <a16:creationId xmlns:a16="http://schemas.microsoft.com/office/drawing/2014/main" id="{8A22586C-4914-BE48-7F8E-8F60943C0FCA}"/>
                </a:ext>
              </a:extLst>
            </p:cNvPr>
            <p:cNvSpPr/>
            <p:nvPr/>
          </p:nvSpPr>
          <p:spPr>
            <a:xfrm rot="20197560">
              <a:off x="4170754" y="1755017"/>
              <a:ext cx="565502" cy="1893673"/>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7" name="甜甜圈 46">
              <a:extLst>
                <a:ext uri="{FF2B5EF4-FFF2-40B4-BE49-F238E27FC236}">
                  <a16:creationId xmlns:a16="http://schemas.microsoft.com/office/drawing/2014/main" id="{355A9BCB-B564-C11B-04C1-D6A25A594D22}"/>
                </a:ext>
              </a:extLst>
            </p:cNvPr>
            <p:cNvSpPr/>
            <p:nvPr/>
          </p:nvSpPr>
          <p:spPr>
            <a:xfrm rot="20197560">
              <a:off x="4324208" y="1932678"/>
              <a:ext cx="451803" cy="1512933"/>
            </a:xfrm>
            <a:prstGeom prst="donut">
              <a:avLst>
                <a:gd name="adj" fmla="val 1285"/>
              </a:avLst>
            </a:prstGeom>
            <a:gradFill flip="none" rotWithShape="1">
              <a:gsLst>
                <a:gs pos="33000">
                  <a:srgbClr val="97A5B8"/>
                </a:gs>
                <a:gs pos="90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8" name="甜甜圈 47">
              <a:extLst>
                <a:ext uri="{FF2B5EF4-FFF2-40B4-BE49-F238E27FC236}">
                  <a16:creationId xmlns:a16="http://schemas.microsoft.com/office/drawing/2014/main" id="{0B7D1FE9-0709-A777-B2BC-0B6E07A90F03}"/>
                </a:ext>
              </a:extLst>
            </p:cNvPr>
            <p:cNvSpPr/>
            <p:nvPr/>
          </p:nvSpPr>
          <p:spPr>
            <a:xfrm rot="20197560">
              <a:off x="4436568" y="2211173"/>
              <a:ext cx="258804" cy="866648"/>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grpSp>
    </p:spTree>
    <p:extLst>
      <p:ext uri="{BB962C8B-B14F-4D97-AF65-F5344CB8AC3E}">
        <p14:creationId xmlns:p14="http://schemas.microsoft.com/office/powerpoint/2010/main" val="2580428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生態系之精神</a:t>
            </a:r>
          </a:p>
        </p:txBody>
      </p:sp>
      <p:sp>
        <p:nvSpPr>
          <p:cNvPr id="30" name="內容版面配置區 2"/>
          <p:cNvSpPr>
            <a:spLocks noGrp="1"/>
          </p:cNvSpPr>
          <p:nvPr>
            <p:ph idx="1"/>
          </p:nvPr>
        </p:nvSpPr>
        <p:spPr>
          <a:xfrm>
            <a:off x="838200" y="1825625"/>
            <a:ext cx="10515600" cy="4351338"/>
          </a:xfrm>
        </p:spPr>
        <p:txBody>
          <a:bodyPr/>
          <a:lstStyle/>
          <a:p>
            <a:pPr>
              <a:lnSpc>
                <a:spcPct val="100000"/>
              </a:lnSpc>
              <a:spcBef>
                <a:spcPts val="1200"/>
              </a:spcBef>
            </a:pPr>
            <a:r>
              <a:rPr lang="zh-TW" altLang="en-US" dirty="0">
                <a:latin typeface="Microsoft YaHei" panose="020B0503020204020204" pitchFamily="34" charset="-122"/>
                <a:ea typeface="Microsoft YaHei" panose="020B0503020204020204" pitchFamily="34" charset="-122"/>
              </a:rPr>
              <a:t>更加強調系統內各構成要素間的關係與交互作用，進而延伸出</a:t>
            </a:r>
            <a:r>
              <a:rPr lang="zh-TW" altLang="en-US" b="1" dirty="0">
                <a:solidFill>
                  <a:srgbClr val="FF9933"/>
                </a:solidFill>
                <a:latin typeface="Microsoft YaHei" panose="020B0503020204020204" pitchFamily="34" charset="-122"/>
                <a:ea typeface="Microsoft YaHei" panose="020B0503020204020204" pitchFamily="34" charset="-122"/>
              </a:rPr>
              <a:t>價值共創</a:t>
            </a:r>
            <a:r>
              <a:rPr lang="zh-TW" altLang="en-US" dirty="0">
                <a:latin typeface="Microsoft YaHei" panose="020B0503020204020204" pitchFamily="34" charset="-122"/>
                <a:ea typeface="Microsoft YaHei" panose="020B0503020204020204" pitchFamily="34" charset="-122"/>
              </a:rPr>
              <a:t>與</a:t>
            </a:r>
            <a:r>
              <a:rPr lang="zh-TW" altLang="en-US" b="1" dirty="0">
                <a:solidFill>
                  <a:srgbClr val="FF9933"/>
                </a:solidFill>
                <a:latin typeface="Microsoft YaHei" panose="020B0503020204020204" pitchFamily="34" charset="-122"/>
                <a:ea typeface="Microsoft YaHei" panose="020B0503020204020204" pitchFamily="34" charset="-122"/>
              </a:rPr>
              <a:t>開放式創新</a:t>
            </a:r>
            <a:r>
              <a:rPr lang="en-US" altLang="zh-TW" dirty="0">
                <a:latin typeface="Microsoft YaHei" panose="020B0503020204020204" pitchFamily="34" charset="-122"/>
                <a:ea typeface="Microsoft YaHei" panose="020B0503020204020204" pitchFamily="34" charset="-122"/>
              </a:rPr>
              <a:t>(open innovation)</a:t>
            </a:r>
            <a:r>
              <a:rPr lang="zh-TW" altLang="en-US" dirty="0">
                <a:latin typeface="Microsoft YaHei" panose="020B0503020204020204" pitchFamily="34" charset="-122"/>
                <a:ea typeface="Microsoft YaHei" panose="020B0503020204020204" pitchFamily="34" charset="-122"/>
              </a:rPr>
              <a:t>等意涵</a:t>
            </a:r>
            <a:endParaRPr lang="en-US" altLang="zh-TW" dirty="0">
              <a:latin typeface="Microsoft YaHei" panose="020B0503020204020204" pitchFamily="34" charset="-122"/>
              <a:ea typeface="Microsoft YaHei" panose="020B0503020204020204" pitchFamily="34" charset="-122"/>
            </a:endParaRPr>
          </a:p>
          <a:p>
            <a:pPr>
              <a:lnSpc>
                <a:spcPct val="100000"/>
              </a:lnSpc>
              <a:spcBef>
                <a:spcPts val="1200"/>
              </a:spcBef>
            </a:pPr>
            <a:r>
              <a:rPr lang="zh-TW" altLang="en-US" dirty="0">
                <a:latin typeface="Microsoft YaHei" panose="020B0503020204020204" pitchFamily="34" charset="-122"/>
                <a:ea typeface="Microsoft YaHei" panose="020B0503020204020204" pitchFamily="34" charset="-122"/>
              </a:rPr>
              <a:t>強調系統的動態變化，也就是說並不以各系統成員當前時點的創新產出來評價該系統的創新潛質，而是透過捕捉過去系統成員間以及系統成員與其外部環境間的</a:t>
            </a:r>
            <a:r>
              <a:rPr lang="zh-TW" altLang="en-US" b="1" dirty="0">
                <a:solidFill>
                  <a:srgbClr val="FF9933"/>
                </a:solidFill>
                <a:latin typeface="Microsoft YaHei" panose="020B0503020204020204" pitchFamily="34" charset="-122"/>
                <a:ea typeface="Microsoft YaHei" panose="020B0503020204020204" pitchFamily="34" charset="-122"/>
              </a:rPr>
              <a:t>共演化歷程</a:t>
            </a:r>
            <a:r>
              <a:rPr lang="zh-TW" altLang="en-US" dirty="0">
                <a:latin typeface="Microsoft YaHei" panose="020B0503020204020204" pitchFamily="34" charset="-122"/>
                <a:ea typeface="Microsoft YaHei" panose="020B0503020204020204" pitchFamily="34" charset="-122"/>
              </a:rPr>
              <a:t>，來評估整個生態系統是將日益繁茂還是日趨衰敗</a:t>
            </a:r>
            <a:endParaRPr lang="en-US" altLang="zh-TW"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32549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02962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應用到精準研發</a:t>
            </a:r>
          </a:p>
        </p:txBody>
      </p:sp>
      <p:sp>
        <p:nvSpPr>
          <p:cNvPr id="30" name="內容版面配置區 2">
            <a:extLst>
              <a:ext uri="{FF2B5EF4-FFF2-40B4-BE49-F238E27FC236}">
                <a16:creationId xmlns:a16="http://schemas.microsoft.com/office/drawing/2014/main" id="{64831F0B-2D06-EB1C-70AD-6E1555B08BC0}"/>
              </a:ext>
            </a:extLst>
          </p:cNvPr>
          <p:cNvSpPr>
            <a:spLocks noGrp="1"/>
          </p:cNvSpPr>
          <p:nvPr>
            <p:ph idx="1"/>
          </p:nvPr>
        </p:nvSpPr>
        <p:spPr>
          <a:xfrm>
            <a:off x="838200" y="1825625"/>
            <a:ext cx="10515600" cy="4351338"/>
          </a:xfrm>
        </p:spPr>
        <p:txBody>
          <a:bodyPr>
            <a:normAutofit/>
          </a:bodyPr>
          <a:lstStyle/>
          <a:p>
            <a:pPr marL="0" indent="0">
              <a:buNone/>
            </a:pPr>
            <a:r>
              <a:rPr lang="zh-TW" altLang="en-US" dirty="0">
                <a:latin typeface="Microsoft YaHei" panose="020B0503020204020204" pitchFamily="34" charset="-122"/>
                <a:ea typeface="Microsoft YaHei" panose="020B0503020204020204" pitchFamily="34" charset="-122"/>
              </a:rPr>
              <a:t>思考學研成果的產業效益如何發酵</a:t>
            </a:r>
            <a:r>
              <a:rPr lang="en-US" altLang="zh-TW" dirty="0">
                <a:latin typeface="Microsoft YaHei" panose="020B0503020204020204" pitchFamily="34" charset="-122"/>
                <a:ea typeface="Microsoft YaHei" panose="020B0503020204020204" pitchFamily="34" charset="-122"/>
              </a:rPr>
              <a:t>?</a:t>
            </a:r>
          </a:p>
          <a:p>
            <a:r>
              <a:rPr lang="zh-TW" altLang="en-US" dirty="0">
                <a:latin typeface="微軟正黑體" panose="020B0604030504040204" pitchFamily="34" charset="-120"/>
                <a:ea typeface="微軟正黑體" panose="020B0604030504040204" pitchFamily="34" charset="-120"/>
              </a:rPr>
              <a:t>觀念需革新</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引導研發人員自學術到應用的思維演變</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引導學界、法人更重視產業需求與效益</a:t>
            </a:r>
            <a:endParaRPr lang="en-US" altLang="zh-TW" sz="28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生態系中各角色從單打獨鬥到聯盟合作</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sym typeface="Wingdings" panose="05000000000000000000" pitchFamily="2" charset="2"/>
              </a:rPr>
              <a:t>跨領域溝通</a:t>
            </a:r>
            <a:r>
              <a:rPr lang="en-US" altLang="zh-TW" sz="28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dirty="0">
                <a:latin typeface="微軟正黑體" panose="020B0604030504040204" pitchFamily="34" charset="-120"/>
                <a:ea typeface="微軟正黑體" panose="020B0604030504040204" pitchFamily="34" charset="-120"/>
              </a:rPr>
              <a:t>平台</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媒合需求</a:t>
            </a:r>
            <a:r>
              <a:rPr lang="en-US" altLang="zh-TW"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dirty="0">
                <a:latin typeface="微軟正黑體" panose="020B0604030504040204" pitchFamily="34" charset="-120"/>
                <a:ea typeface="微軟正黑體" panose="020B0604030504040204" pitchFamily="34" charset="-120"/>
                <a:sym typeface="Wingdings" panose="05000000000000000000" pitchFamily="2" charset="2"/>
              </a:rPr>
              <a:t>共創價值</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74536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477936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從生態系統角度來看精準研發</a:t>
            </a:r>
          </a:p>
        </p:txBody>
      </p:sp>
      <p:sp>
        <p:nvSpPr>
          <p:cNvPr id="30" name="內容版面配置區 39"/>
          <p:cNvSpPr>
            <a:spLocks noGrp="1"/>
          </p:cNvSpPr>
          <p:nvPr>
            <p:ph idx="1"/>
          </p:nvPr>
        </p:nvSpPr>
        <p:spPr>
          <a:xfrm>
            <a:off x="130276" y="3215147"/>
            <a:ext cx="3566652" cy="2863493"/>
          </a:xfrm>
        </p:spPr>
        <p:txBody>
          <a:bodyPr>
            <a:normAutofit/>
          </a:bodyPr>
          <a:lstStyle/>
          <a:p>
            <a:pPr marL="0" indent="0">
              <a:buNone/>
            </a:pPr>
            <a:r>
              <a:rPr lang="zh-TW" altLang="en-US" sz="2400" dirty="0">
                <a:solidFill>
                  <a:srgbClr val="002060"/>
                </a:solidFill>
                <a:latin typeface="Microsoft YaHei" panose="020B0503020204020204" pitchFamily="34" charset="-122"/>
                <a:ea typeface="Microsoft YaHei" panose="020B0503020204020204" pitchFamily="34" charset="-122"/>
              </a:rPr>
              <a:t>在研發過程中，持續與校內校外的各方行動者進行互動，以促成</a:t>
            </a:r>
            <a:r>
              <a:rPr lang="zh-TW" altLang="en-US" sz="2400" dirty="0">
                <a:solidFill>
                  <a:srgbClr val="00B050"/>
                </a:solidFill>
                <a:latin typeface="Microsoft YaHei" panose="020B0503020204020204" pitchFamily="34" charset="-122"/>
                <a:ea typeface="Microsoft YaHei" panose="020B0503020204020204" pitchFamily="34" charset="-122"/>
              </a:rPr>
              <a:t>資訊流</a:t>
            </a:r>
            <a:r>
              <a:rPr lang="zh-TW" altLang="en-US" sz="2400" dirty="0">
                <a:solidFill>
                  <a:srgbClr val="002060"/>
                </a:solidFill>
                <a:latin typeface="Microsoft YaHei" panose="020B0503020204020204" pitchFamily="34" charset="-122"/>
                <a:ea typeface="Microsoft YaHei" panose="020B0503020204020204" pitchFamily="34" charset="-122"/>
              </a:rPr>
              <a:t>、</a:t>
            </a:r>
            <a:r>
              <a:rPr lang="zh-TW" altLang="en-US" sz="2400" dirty="0">
                <a:solidFill>
                  <a:srgbClr val="00B050"/>
                </a:solidFill>
                <a:latin typeface="Microsoft YaHei" panose="020B0503020204020204" pitchFamily="34" charset="-122"/>
                <a:ea typeface="Microsoft YaHei" panose="020B0503020204020204" pitchFamily="34" charset="-122"/>
              </a:rPr>
              <a:t>人才流</a:t>
            </a:r>
            <a:r>
              <a:rPr lang="zh-TW" altLang="en-US" sz="2400" dirty="0">
                <a:solidFill>
                  <a:srgbClr val="002060"/>
                </a:solidFill>
                <a:latin typeface="Microsoft YaHei" panose="020B0503020204020204" pitchFamily="34" charset="-122"/>
                <a:ea typeface="Microsoft YaHei" panose="020B0503020204020204" pitchFamily="34" charset="-122"/>
              </a:rPr>
              <a:t>、</a:t>
            </a:r>
            <a:r>
              <a:rPr lang="zh-TW" altLang="en-US" sz="2400" dirty="0">
                <a:solidFill>
                  <a:srgbClr val="00B050"/>
                </a:solidFill>
                <a:latin typeface="Microsoft YaHei" panose="020B0503020204020204" pitchFamily="34" charset="-122"/>
                <a:ea typeface="Microsoft YaHei" panose="020B0503020204020204" pitchFamily="34" charset="-122"/>
              </a:rPr>
              <a:t>資金流</a:t>
            </a:r>
            <a:r>
              <a:rPr lang="zh-TW" altLang="en-US" sz="2400" dirty="0">
                <a:solidFill>
                  <a:srgbClr val="002060"/>
                </a:solidFill>
                <a:latin typeface="Microsoft YaHei" panose="020B0503020204020204" pitchFamily="34" charset="-122"/>
                <a:ea typeface="Microsoft YaHei" panose="020B0503020204020204" pitchFamily="34" charset="-122"/>
              </a:rPr>
              <a:t>的充分流通</a:t>
            </a:r>
          </a:p>
        </p:txBody>
      </p:sp>
      <p:grpSp>
        <p:nvGrpSpPr>
          <p:cNvPr id="31" name="群組 30"/>
          <p:cNvGrpSpPr/>
          <p:nvPr/>
        </p:nvGrpSpPr>
        <p:grpSpPr>
          <a:xfrm>
            <a:off x="4257368" y="1406874"/>
            <a:ext cx="7604676" cy="5283768"/>
            <a:chOff x="4257368" y="1406874"/>
            <a:chExt cx="7604676" cy="5283768"/>
          </a:xfrm>
        </p:grpSpPr>
        <p:pic>
          <p:nvPicPr>
            <p:cNvPr id="32" name="圖片 31"/>
            <p:cNvPicPr>
              <a:picLocks noChangeAspect="1"/>
            </p:cNvPicPr>
            <p:nvPr/>
          </p:nvPicPr>
          <p:blipFill>
            <a:blip r:embed="rId2"/>
            <a:stretch>
              <a:fillRect/>
            </a:stretch>
          </p:blipFill>
          <p:spPr>
            <a:xfrm>
              <a:off x="4257368" y="1406874"/>
              <a:ext cx="7604676" cy="5283768"/>
            </a:xfrm>
            <a:prstGeom prst="rect">
              <a:avLst/>
            </a:prstGeom>
          </p:spPr>
        </p:pic>
        <p:sp>
          <p:nvSpPr>
            <p:cNvPr id="33" name="矩形 32"/>
            <p:cNvSpPr/>
            <p:nvPr/>
          </p:nvSpPr>
          <p:spPr>
            <a:xfrm>
              <a:off x="5090847" y="3570155"/>
              <a:ext cx="1620957" cy="307777"/>
            </a:xfrm>
            <a:prstGeom prst="rect">
              <a:avLst/>
            </a:prstGeom>
          </p:spPr>
          <p:txBody>
            <a:bodyPr wrap="none">
              <a:spAutoFit/>
            </a:bodyPr>
            <a:lstStyle/>
            <a:p>
              <a:r>
                <a:rPr lang="zh-TW" altLang="en-US" sz="1400" dirty="0">
                  <a:latin typeface="Microsoft YaHei" panose="020B0503020204020204" pitchFamily="34" charset="-122"/>
                  <a:ea typeface="Microsoft YaHei" panose="020B0503020204020204" pitchFamily="34" charset="-122"/>
                </a:rPr>
                <a:t>前瞻產業聯絡中心</a:t>
              </a:r>
            </a:p>
          </p:txBody>
        </p:sp>
      </p:grpSp>
    </p:spTree>
    <p:extLst>
      <p:ext uri="{BB962C8B-B14F-4D97-AF65-F5344CB8AC3E}">
        <p14:creationId xmlns:p14="http://schemas.microsoft.com/office/powerpoint/2010/main" val="1995822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字方塊 30">
            <a:extLst>
              <a:ext uri="{FF2B5EF4-FFF2-40B4-BE49-F238E27FC236}">
                <a16:creationId xmlns:a16="http://schemas.microsoft.com/office/drawing/2014/main" id="{F018B7FE-1D2B-49EC-9F5D-44769FDE2557}"/>
              </a:ext>
            </a:extLst>
          </p:cNvPr>
          <p:cNvSpPr txBox="1"/>
          <p:nvPr/>
        </p:nvSpPr>
        <p:spPr>
          <a:xfrm>
            <a:off x="1209212" y="1177734"/>
            <a:ext cx="2588910"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a:t>
            </a:r>
            <a:endParaRPr kumimoji="1" lang="en-US" altLang="zh-TW" sz="2400" b="1" dirty="0">
              <a:solidFill>
                <a:srgbClr val="0B2A43"/>
              </a:solidFill>
              <a:latin typeface="Microsoft YaHei UI" panose="020B0503020204020204" pitchFamily="34" charset="-122"/>
              <a:ea typeface="Microsoft YaHei UI" panose="020B0503020204020204" pitchFamily="34" charset="-122"/>
            </a:endParaRPr>
          </a:p>
        </p:txBody>
      </p:sp>
      <p:sp>
        <p:nvSpPr>
          <p:cNvPr id="3" name="文字方塊 2">
            <a:extLst>
              <a:ext uri="{FF2B5EF4-FFF2-40B4-BE49-F238E27FC236}">
                <a16:creationId xmlns:a16="http://schemas.microsoft.com/office/drawing/2014/main" id="{F6C0CA51-5CE6-E914-D6EC-AE2F9E997039}"/>
              </a:ext>
            </a:extLst>
          </p:cNvPr>
          <p:cNvSpPr txBox="1"/>
          <p:nvPr/>
        </p:nvSpPr>
        <p:spPr>
          <a:xfrm>
            <a:off x="1430415" y="-625317"/>
            <a:ext cx="9937336" cy="348813"/>
          </a:xfrm>
          <a:prstGeom prst="rect">
            <a:avLst/>
          </a:prstGeom>
          <a:noFill/>
        </p:spPr>
        <p:txBody>
          <a:bodyPr wrap="none" rtlCol="0">
            <a:spAutoFit/>
          </a:bodyPr>
          <a:lstStyle/>
          <a:p>
            <a:pPr marL="285750" indent="-285750">
              <a:lnSpc>
                <a:spcPts val="2000"/>
              </a:lnSpc>
              <a:spcBef>
                <a:spcPts val="600"/>
              </a:spcBef>
              <a:buFont typeface="Arial" panose="020B0604020202020204" pitchFamily="34" charset="0"/>
              <a:buChar char="•"/>
            </a:pPr>
            <a:r>
              <a:rPr lang="zh-TW" altLang="en-US" dirty="0">
                <a:solidFill>
                  <a:schemeClr val="tx1">
                    <a:lumMod val="65000"/>
                    <a:lumOff val="35000"/>
                  </a:schemeClr>
                </a:solidFill>
                <a:ea typeface="微軟正黑體" panose="020B0604030504040204" pitchFamily="34" charset="-120"/>
                <a:cs typeface="Times New Roman" panose="02020603050405020304" pitchFamily="18" charset="0"/>
              </a:rPr>
              <a:t>提升效率、消除浪費、增加市場效益、強化合作關係、發揮人力資源潛能、充分利用外部資源</a:t>
            </a:r>
          </a:p>
        </p:txBody>
      </p:sp>
      <p:sp>
        <p:nvSpPr>
          <p:cNvPr id="4" name="文字方塊 3">
            <a:extLst>
              <a:ext uri="{FF2B5EF4-FFF2-40B4-BE49-F238E27FC236}">
                <a16:creationId xmlns:a16="http://schemas.microsoft.com/office/drawing/2014/main" id="{EE1FBE1B-DB5C-6E9B-A439-58F023EAD48D}"/>
              </a:ext>
            </a:extLst>
          </p:cNvPr>
          <p:cNvSpPr txBox="1"/>
          <p:nvPr/>
        </p:nvSpPr>
        <p:spPr>
          <a:xfrm>
            <a:off x="1281139" y="1706979"/>
            <a:ext cx="7622600" cy="400110"/>
          </a:xfrm>
          <a:prstGeom prst="rect">
            <a:avLst/>
          </a:prstGeom>
          <a:noFill/>
        </p:spPr>
        <p:txBody>
          <a:bodyPr wrap="none" rtlCol="0">
            <a:spAutoFit/>
          </a:bodyPr>
          <a:lstStyle/>
          <a:p>
            <a:r>
              <a:rPr lang="zh-TW" altLang="en-US" sz="2000" dirty="0">
                <a:solidFill>
                  <a:schemeClr val="tx1">
                    <a:lumMod val="65000"/>
                    <a:lumOff val="35000"/>
                  </a:schemeClr>
                </a:solidFill>
                <a:ea typeface="微軟正黑體" panose="020B0604030504040204" pitchFamily="34" charset="-120"/>
                <a:cs typeface="Times New Roman" panose="02020603050405020304" pitchFamily="18" charset="0"/>
              </a:rPr>
              <a:t>以最少的研發投入來獲得最多的創新成果，並創造最大的投資報酬</a:t>
            </a:r>
          </a:p>
        </p:txBody>
      </p:sp>
      <p:sp>
        <p:nvSpPr>
          <p:cNvPr id="38" name="文字方塊 37">
            <a:extLst>
              <a:ext uri="{FF2B5EF4-FFF2-40B4-BE49-F238E27FC236}">
                <a16:creationId xmlns:a16="http://schemas.microsoft.com/office/drawing/2014/main" id="{6ACE7762-427C-5F1D-A563-315398C8D6F4}"/>
              </a:ext>
            </a:extLst>
          </p:cNvPr>
          <p:cNvSpPr txBox="1"/>
          <p:nvPr/>
        </p:nvSpPr>
        <p:spPr>
          <a:xfrm>
            <a:off x="1430415" y="6979960"/>
            <a:ext cx="9654289" cy="646331"/>
          </a:xfrm>
          <a:prstGeom prst="rect">
            <a:avLst/>
          </a:prstGeom>
          <a:noFill/>
        </p:spPr>
        <p:txBody>
          <a:bodyPr wrap="square" rtlCol="0">
            <a:spAutoFit/>
          </a:bodyPr>
          <a:lstStyle/>
          <a:p>
            <a:r>
              <a:rPr lang="zh-TW" altLang="en-US" dirty="0">
                <a:solidFill>
                  <a:schemeClr val="tx1">
                    <a:lumMod val="65000"/>
                    <a:lumOff val="35000"/>
                  </a:schemeClr>
                </a:solidFill>
                <a:ea typeface="微軟正黑體" panose="020B0604030504040204" pitchFamily="34" charset="-120"/>
                <a:cs typeface="Times New Roman" panose="02020603050405020304" pitchFamily="18" charset="0"/>
              </a:rPr>
              <a:t>需採用開放創新的態度，也就是說，研發資源與創新構想不盡然需要來自於內部，可以採取合作研究，技術移轉等方法來取得所需的各項知識與技術</a:t>
            </a:r>
          </a:p>
        </p:txBody>
      </p:sp>
      <p:sp>
        <p:nvSpPr>
          <p:cNvPr id="39" name="文字方塊 38">
            <a:extLst>
              <a:ext uri="{FF2B5EF4-FFF2-40B4-BE49-F238E27FC236}">
                <a16:creationId xmlns:a16="http://schemas.microsoft.com/office/drawing/2014/main" id="{4C78A43D-0256-2DED-F8AF-C9CE4F236C1B}"/>
              </a:ext>
            </a:extLst>
          </p:cNvPr>
          <p:cNvSpPr txBox="1"/>
          <p:nvPr/>
        </p:nvSpPr>
        <p:spPr>
          <a:xfrm>
            <a:off x="1430415" y="7626291"/>
            <a:ext cx="9654289" cy="646331"/>
          </a:xfrm>
          <a:prstGeom prst="rect">
            <a:avLst/>
          </a:prstGeom>
          <a:noFill/>
        </p:spPr>
        <p:txBody>
          <a:bodyPr wrap="square" rtlCol="0">
            <a:spAutoFit/>
          </a:bodyPr>
          <a:lstStyle/>
          <a:p>
            <a:r>
              <a:rPr lang="zh-TW" altLang="en-US" dirty="0">
                <a:solidFill>
                  <a:schemeClr val="tx1">
                    <a:lumMod val="65000"/>
                    <a:lumOff val="35000"/>
                  </a:schemeClr>
                </a:solidFill>
                <a:ea typeface="微軟正黑體" panose="020B0604030504040204" pitchFamily="34" charset="-120"/>
                <a:cs typeface="Times New Roman" panose="02020603050405020304" pitchFamily="18" charset="0"/>
              </a:rPr>
              <a:t>機會：科技大廠逐漸放棄在基礎研究方面投入，而朝向與大學、研究機構合作的方式，取得基礎研究的知識成果</a:t>
            </a:r>
          </a:p>
        </p:txBody>
      </p:sp>
      <p:sp>
        <p:nvSpPr>
          <p:cNvPr id="5" name="圓角矩形 4">
            <a:extLst>
              <a:ext uri="{FF2B5EF4-FFF2-40B4-BE49-F238E27FC236}">
                <a16:creationId xmlns:a16="http://schemas.microsoft.com/office/drawing/2014/main" id="{FE442B56-5ECE-B0FF-8DAA-367373330C7A}"/>
              </a:ext>
            </a:extLst>
          </p:cNvPr>
          <p:cNvSpPr/>
          <p:nvPr/>
        </p:nvSpPr>
        <p:spPr>
          <a:xfrm>
            <a:off x="1649558" y="2833832"/>
            <a:ext cx="2676337" cy="1413703"/>
          </a:xfrm>
          <a:prstGeom prst="roundRect">
            <a:avLst/>
          </a:prstGeom>
          <a:solidFill>
            <a:srgbClr val="0B2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600"/>
          </a:p>
        </p:txBody>
      </p:sp>
      <p:sp>
        <p:nvSpPr>
          <p:cNvPr id="41" name="圓角矩形 40">
            <a:extLst>
              <a:ext uri="{FF2B5EF4-FFF2-40B4-BE49-F238E27FC236}">
                <a16:creationId xmlns:a16="http://schemas.microsoft.com/office/drawing/2014/main" id="{5EA6791A-B5E2-7E92-8FAF-DFD45E62DE50}"/>
              </a:ext>
            </a:extLst>
          </p:cNvPr>
          <p:cNvSpPr/>
          <p:nvPr/>
        </p:nvSpPr>
        <p:spPr>
          <a:xfrm>
            <a:off x="4670818" y="2841103"/>
            <a:ext cx="2676337" cy="1413703"/>
          </a:xfrm>
          <a:prstGeom prst="roundRect">
            <a:avLst/>
          </a:prstGeom>
          <a:solidFill>
            <a:srgbClr val="38D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600"/>
          </a:p>
        </p:txBody>
      </p:sp>
      <p:sp>
        <p:nvSpPr>
          <p:cNvPr id="69" name="圓角矩形 68">
            <a:extLst>
              <a:ext uri="{FF2B5EF4-FFF2-40B4-BE49-F238E27FC236}">
                <a16:creationId xmlns:a16="http://schemas.microsoft.com/office/drawing/2014/main" id="{8164CF6F-5A5D-B8FC-8687-86B2EDD7FC52}"/>
              </a:ext>
            </a:extLst>
          </p:cNvPr>
          <p:cNvSpPr/>
          <p:nvPr/>
        </p:nvSpPr>
        <p:spPr>
          <a:xfrm>
            <a:off x="7682246" y="2811520"/>
            <a:ext cx="2676337" cy="1413703"/>
          </a:xfrm>
          <a:prstGeom prst="roundRect">
            <a:avLst/>
          </a:prstGeom>
          <a:solidFill>
            <a:srgbClr val="0B2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600"/>
          </a:p>
        </p:txBody>
      </p:sp>
      <p:sp>
        <p:nvSpPr>
          <p:cNvPr id="70" name="圓角矩形 69">
            <a:extLst>
              <a:ext uri="{FF2B5EF4-FFF2-40B4-BE49-F238E27FC236}">
                <a16:creationId xmlns:a16="http://schemas.microsoft.com/office/drawing/2014/main" id="{925F20CA-A002-4EE1-F9DD-3E94D37EB652}"/>
              </a:ext>
            </a:extLst>
          </p:cNvPr>
          <p:cNvSpPr/>
          <p:nvPr/>
        </p:nvSpPr>
        <p:spPr>
          <a:xfrm>
            <a:off x="1649558" y="4505316"/>
            <a:ext cx="2676337" cy="1413703"/>
          </a:xfrm>
          <a:prstGeom prst="roundRect">
            <a:avLst/>
          </a:prstGeom>
          <a:solidFill>
            <a:srgbClr val="38D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600"/>
          </a:p>
        </p:txBody>
      </p:sp>
      <p:sp>
        <p:nvSpPr>
          <p:cNvPr id="71" name="圓角矩形 70">
            <a:extLst>
              <a:ext uri="{FF2B5EF4-FFF2-40B4-BE49-F238E27FC236}">
                <a16:creationId xmlns:a16="http://schemas.microsoft.com/office/drawing/2014/main" id="{2E0D469C-2BCD-8204-6F41-2BEBEC1830AF}"/>
              </a:ext>
            </a:extLst>
          </p:cNvPr>
          <p:cNvSpPr/>
          <p:nvPr/>
        </p:nvSpPr>
        <p:spPr>
          <a:xfrm>
            <a:off x="4670818" y="4512587"/>
            <a:ext cx="2676337" cy="1413703"/>
          </a:xfrm>
          <a:prstGeom prst="roundRect">
            <a:avLst/>
          </a:prstGeom>
          <a:solidFill>
            <a:srgbClr val="0B2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600"/>
          </a:p>
        </p:txBody>
      </p:sp>
      <p:sp>
        <p:nvSpPr>
          <p:cNvPr id="72" name="圓角矩形 71">
            <a:extLst>
              <a:ext uri="{FF2B5EF4-FFF2-40B4-BE49-F238E27FC236}">
                <a16:creationId xmlns:a16="http://schemas.microsoft.com/office/drawing/2014/main" id="{88E43B1E-B650-A274-0E5F-FC6DC49FF2F8}"/>
              </a:ext>
            </a:extLst>
          </p:cNvPr>
          <p:cNvSpPr/>
          <p:nvPr/>
        </p:nvSpPr>
        <p:spPr>
          <a:xfrm>
            <a:off x="7682246" y="4483004"/>
            <a:ext cx="2676337" cy="1413703"/>
          </a:xfrm>
          <a:prstGeom prst="roundRect">
            <a:avLst/>
          </a:prstGeom>
          <a:solidFill>
            <a:srgbClr val="38D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600"/>
          </a:p>
        </p:txBody>
      </p:sp>
      <p:sp>
        <p:nvSpPr>
          <p:cNvPr id="6" name="矩形 5">
            <a:extLst>
              <a:ext uri="{FF2B5EF4-FFF2-40B4-BE49-F238E27FC236}">
                <a16:creationId xmlns:a16="http://schemas.microsoft.com/office/drawing/2014/main" id="{0E9BCE95-2CB8-BB6B-5F08-7A293ED590C2}"/>
              </a:ext>
            </a:extLst>
          </p:cNvPr>
          <p:cNvSpPr/>
          <p:nvPr/>
        </p:nvSpPr>
        <p:spPr>
          <a:xfrm>
            <a:off x="2279840" y="3279073"/>
            <a:ext cx="1415772" cy="461665"/>
          </a:xfrm>
          <a:prstGeom prst="rect">
            <a:avLst/>
          </a:prstGeom>
          <a:noFill/>
        </p:spPr>
        <p:txBody>
          <a:bodyPr wrap="none">
            <a:spAutoFit/>
          </a:bodyPr>
          <a:lstStyle/>
          <a:p>
            <a:r>
              <a:rPr lang="zh-TW" altLang="en-US" sz="24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提升效率</a:t>
            </a:r>
            <a:endParaRPr lang="zh-TW"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73" name="矩形 72">
            <a:extLst>
              <a:ext uri="{FF2B5EF4-FFF2-40B4-BE49-F238E27FC236}">
                <a16:creationId xmlns:a16="http://schemas.microsoft.com/office/drawing/2014/main" id="{28D56A9A-391B-79E4-CDD5-840F322362ED}"/>
              </a:ext>
            </a:extLst>
          </p:cNvPr>
          <p:cNvSpPr/>
          <p:nvPr/>
        </p:nvSpPr>
        <p:spPr>
          <a:xfrm>
            <a:off x="5301100" y="3286344"/>
            <a:ext cx="1415772" cy="461665"/>
          </a:xfrm>
          <a:prstGeom prst="rect">
            <a:avLst/>
          </a:prstGeom>
          <a:noFill/>
        </p:spPr>
        <p:txBody>
          <a:bodyPr wrap="none">
            <a:spAutoFit/>
          </a:bodyPr>
          <a:lstStyle/>
          <a:p>
            <a:r>
              <a:rPr lang="zh-TW" altLang="en-US" sz="24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消除浪費</a:t>
            </a:r>
            <a:endParaRPr lang="zh-TW"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74" name="矩形 73">
            <a:extLst>
              <a:ext uri="{FF2B5EF4-FFF2-40B4-BE49-F238E27FC236}">
                <a16:creationId xmlns:a16="http://schemas.microsoft.com/office/drawing/2014/main" id="{A2C7DA65-A767-EEE5-694E-79498C7BC807}"/>
              </a:ext>
            </a:extLst>
          </p:cNvPr>
          <p:cNvSpPr/>
          <p:nvPr/>
        </p:nvSpPr>
        <p:spPr>
          <a:xfrm>
            <a:off x="8004752" y="3292178"/>
            <a:ext cx="2031325" cy="461665"/>
          </a:xfrm>
          <a:prstGeom prst="rect">
            <a:avLst/>
          </a:prstGeom>
          <a:noFill/>
        </p:spPr>
        <p:txBody>
          <a:bodyPr wrap="none">
            <a:spAutoFit/>
          </a:bodyPr>
          <a:lstStyle/>
          <a:p>
            <a:r>
              <a:rPr lang="zh-TW" altLang="en-US" sz="24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增加市場效益</a:t>
            </a:r>
            <a:endParaRPr lang="zh-TW"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75" name="矩形 74">
            <a:extLst>
              <a:ext uri="{FF2B5EF4-FFF2-40B4-BE49-F238E27FC236}">
                <a16:creationId xmlns:a16="http://schemas.microsoft.com/office/drawing/2014/main" id="{1A6F7B67-27EE-1F0B-1350-28C783D14FA8}"/>
              </a:ext>
            </a:extLst>
          </p:cNvPr>
          <p:cNvSpPr/>
          <p:nvPr/>
        </p:nvSpPr>
        <p:spPr>
          <a:xfrm>
            <a:off x="1972064" y="4965239"/>
            <a:ext cx="2031325" cy="461665"/>
          </a:xfrm>
          <a:prstGeom prst="rect">
            <a:avLst/>
          </a:prstGeom>
          <a:noFill/>
        </p:spPr>
        <p:txBody>
          <a:bodyPr wrap="none">
            <a:spAutoFit/>
          </a:bodyPr>
          <a:lstStyle/>
          <a:p>
            <a:r>
              <a:rPr lang="zh-TW" altLang="en-US" sz="24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強化合作關係</a:t>
            </a:r>
            <a:endParaRPr lang="zh-TW"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76" name="矩形 75">
            <a:extLst>
              <a:ext uri="{FF2B5EF4-FFF2-40B4-BE49-F238E27FC236}">
                <a16:creationId xmlns:a16="http://schemas.microsoft.com/office/drawing/2014/main" id="{F73A3023-7A1A-E63F-BC77-8D06D35F2062}"/>
              </a:ext>
            </a:extLst>
          </p:cNvPr>
          <p:cNvSpPr/>
          <p:nvPr/>
        </p:nvSpPr>
        <p:spPr>
          <a:xfrm>
            <a:off x="4993324" y="4837952"/>
            <a:ext cx="2031325" cy="830997"/>
          </a:xfrm>
          <a:prstGeom prst="rect">
            <a:avLst/>
          </a:prstGeom>
          <a:noFill/>
        </p:spPr>
        <p:txBody>
          <a:bodyPr wrap="none">
            <a:spAutoFit/>
          </a:bodyPr>
          <a:lstStyle/>
          <a:p>
            <a:pPr algn="ctr"/>
            <a:r>
              <a:rPr lang="zh-TW" altLang="en-US" sz="24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發揮人力資源</a:t>
            </a:r>
            <a:endParaRPr lang="en-US" altLang="zh-TW" sz="24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p>
            <a:pPr algn="ctr"/>
            <a:r>
              <a:rPr lang="zh-TW" altLang="en-US" sz="24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潛力</a:t>
            </a:r>
            <a:endParaRPr lang="zh-TW"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77" name="矩形 76">
            <a:extLst>
              <a:ext uri="{FF2B5EF4-FFF2-40B4-BE49-F238E27FC236}">
                <a16:creationId xmlns:a16="http://schemas.microsoft.com/office/drawing/2014/main" id="{F98528F2-F61B-8193-729C-4A3B9C42E09D}"/>
              </a:ext>
            </a:extLst>
          </p:cNvPr>
          <p:cNvSpPr/>
          <p:nvPr/>
        </p:nvSpPr>
        <p:spPr>
          <a:xfrm>
            <a:off x="8312528" y="4742384"/>
            <a:ext cx="1415772" cy="830997"/>
          </a:xfrm>
          <a:prstGeom prst="rect">
            <a:avLst/>
          </a:prstGeom>
          <a:noFill/>
        </p:spPr>
        <p:txBody>
          <a:bodyPr wrap="none">
            <a:spAutoFit/>
          </a:bodyPr>
          <a:lstStyle/>
          <a:p>
            <a:r>
              <a:rPr lang="zh-TW" altLang="en-US" sz="24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充分利用</a:t>
            </a:r>
            <a:endParaRPr lang="en-US" altLang="zh-TW" sz="24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p>
            <a:r>
              <a:rPr lang="zh-TW" altLang="en-US" sz="2400"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外部資源</a:t>
            </a:r>
            <a:endParaRPr lang="zh-TW" altLang="en-US" sz="2400" b="1" dirty="0">
              <a:solidFill>
                <a:schemeClr val="bg1"/>
              </a:solidFill>
              <a:latin typeface="Microsoft YaHei" panose="020B0503020204020204" pitchFamily="34" charset="-122"/>
              <a:ea typeface="Microsoft YaHei" panose="020B0503020204020204" pitchFamily="34" charset="-122"/>
            </a:endParaRPr>
          </a:p>
        </p:txBody>
      </p:sp>
      <p:grpSp>
        <p:nvGrpSpPr>
          <p:cNvPr id="78" name="群組 77">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79"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80" name="群組 79">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82" name="群組 81">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101" name="六邊形 100">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02" name="六邊形 101">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83" name="群組 82">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99" name="六邊形 98">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00" name="六邊形 99">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84" name="群組 83">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97" name="六邊形 96">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8" name="六邊形 97">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85" name="群組 84">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95" name="六邊形 94">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6" name="六邊形 95">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86" name="群組 85">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93" name="六邊形 92">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4" name="六邊形 93">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87" name="群組 86">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91" name="六邊形 90">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2" name="六邊形 91">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88" name="群組 87">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89" name="六邊形 88">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0" name="六邊形 89">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1"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3</a:t>
              </a:r>
            </a:p>
          </p:txBody>
        </p:sp>
      </p:grpSp>
      <p:sp>
        <p:nvSpPr>
          <p:cNvPr id="103" name="文字方塊 102">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從創新系統到精準研發生態系</a:t>
            </a:r>
          </a:p>
        </p:txBody>
      </p:sp>
    </p:spTree>
    <p:extLst>
      <p:ext uri="{BB962C8B-B14F-4D97-AF65-F5344CB8AC3E}">
        <p14:creationId xmlns:p14="http://schemas.microsoft.com/office/powerpoint/2010/main" val="3085732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C477FC-9B46-8B90-A6B3-645446453417}"/>
              </a:ext>
            </a:extLst>
          </p:cNvPr>
          <p:cNvSpPr/>
          <p:nvPr/>
        </p:nvSpPr>
        <p:spPr>
          <a:xfrm>
            <a:off x="5194495" y="3058766"/>
            <a:ext cx="3775393" cy="707886"/>
          </a:xfrm>
          <a:prstGeom prst="rect">
            <a:avLst/>
          </a:prstGeom>
        </p:spPr>
        <p:txBody>
          <a:bodyPr wrap="none">
            <a:spAutoFit/>
          </a:bodyPr>
          <a:lstStyle/>
          <a:p>
            <a:r>
              <a:rPr kumimoji="1" lang="zh-TW" altLang="en-US" sz="4000" b="1" dirty="0">
                <a:solidFill>
                  <a:srgbClr val="0B2A43"/>
                </a:solidFill>
                <a:latin typeface="Microsoft YaHei UI" panose="020B0503020204020204" pitchFamily="34" charset="-122"/>
                <a:ea typeface="Microsoft YaHei UI" panose="020B0503020204020204" pitchFamily="34" charset="-122"/>
              </a:rPr>
              <a:t>精準研發的方法</a:t>
            </a:r>
          </a:p>
        </p:txBody>
      </p:sp>
      <p:sp>
        <p:nvSpPr>
          <p:cNvPr id="45" name="橢圓 44">
            <a:extLst>
              <a:ext uri="{FF2B5EF4-FFF2-40B4-BE49-F238E27FC236}">
                <a16:creationId xmlns:a16="http://schemas.microsoft.com/office/drawing/2014/main" id="{9DC5A821-9DD6-5168-DDAD-EDEA26D1DEB6}"/>
              </a:ext>
            </a:extLst>
          </p:cNvPr>
          <p:cNvSpPr/>
          <p:nvPr/>
        </p:nvSpPr>
        <p:spPr>
          <a:xfrm>
            <a:off x="1186142" y="1992635"/>
            <a:ext cx="3214010" cy="3214010"/>
          </a:xfrm>
          <a:prstGeom prst="ellipse">
            <a:avLst/>
          </a:prstGeom>
          <a:gradFill flip="none" rotWithShape="1">
            <a:gsLst>
              <a:gs pos="47000">
                <a:srgbClr val="97A5B8">
                  <a:alpha val="0"/>
                </a:srgbClr>
              </a:gs>
              <a:gs pos="1000">
                <a:srgbClr val="97A5B8">
                  <a:alpha val="70037"/>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51" name="群組 50">
            <a:extLst>
              <a:ext uri="{FF2B5EF4-FFF2-40B4-BE49-F238E27FC236}">
                <a16:creationId xmlns:a16="http://schemas.microsoft.com/office/drawing/2014/main" id="{399CE83A-8FF0-122C-BE98-D2B59F5B9229}"/>
              </a:ext>
            </a:extLst>
          </p:cNvPr>
          <p:cNvGrpSpPr/>
          <p:nvPr/>
        </p:nvGrpSpPr>
        <p:grpSpPr>
          <a:xfrm>
            <a:off x="1382597" y="1867585"/>
            <a:ext cx="2821104" cy="2524148"/>
            <a:chOff x="430794" y="419773"/>
            <a:chExt cx="859880" cy="769367"/>
          </a:xfrm>
        </p:grpSpPr>
        <p:grpSp>
          <p:nvGrpSpPr>
            <p:cNvPr id="52" name="群組 51">
              <a:extLst>
                <a:ext uri="{FF2B5EF4-FFF2-40B4-BE49-F238E27FC236}">
                  <a16:creationId xmlns:a16="http://schemas.microsoft.com/office/drawing/2014/main" id="{BE524D64-94B1-124C-BBAE-668D79A92F51}"/>
                </a:ext>
              </a:extLst>
            </p:cNvPr>
            <p:cNvGrpSpPr/>
            <p:nvPr/>
          </p:nvGrpSpPr>
          <p:grpSpPr>
            <a:xfrm>
              <a:off x="491045" y="855377"/>
              <a:ext cx="746699" cy="313125"/>
              <a:chOff x="374573" y="862798"/>
              <a:chExt cx="863172" cy="361968"/>
            </a:xfrm>
          </p:grpSpPr>
          <p:grpSp>
            <p:nvGrpSpPr>
              <p:cNvPr id="54" name="群組 53">
                <a:extLst>
                  <a:ext uri="{FF2B5EF4-FFF2-40B4-BE49-F238E27FC236}">
                    <a16:creationId xmlns:a16="http://schemas.microsoft.com/office/drawing/2014/main" id="{CED73E2D-3C78-2D42-ED5A-9B812A560357}"/>
                  </a:ext>
                </a:extLst>
              </p:cNvPr>
              <p:cNvGrpSpPr/>
              <p:nvPr/>
            </p:nvGrpSpPr>
            <p:grpSpPr>
              <a:xfrm>
                <a:off x="374573" y="862798"/>
                <a:ext cx="161005" cy="132598"/>
                <a:chOff x="4377273" y="337546"/>
                <a:chExt cx="565439" cy="412425"/>
              </a:xfrm>
              <a:solidFill>
                <a:srgbClr val="5C7396"/>
              </a:solidFill>
            </p:grpSpPr>
            <p:sp>
              <p:nvSpPr>
                <p:cNvPr id="73" name="六邊形 72">
                  <a:extLst>
                    <a:ext uri="{FF2B5EF4-FFF2-40B4-BE49-F238E27FC236}">
                      <a16:creationId xmlns:a16="http://schemas.microsoft.com/office/drawing/2014/main" id="{8D6FC463-E1D0-DCEA-7BC2-54F4F3379A7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4" name="六邊形 73">
                  <a:extLst>
                    <a:ext uri="{FF2B5EF4-FFF2-40B4-BE49-F238E27FC236}">
                      <a16:creationId xmlns:a16="http://schemas.microsoft.com/office/drawing/2014/main" id="{1ADEBBB7-246E-380F-B859-95218F94291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5" name="群組 54">
                <a:extLst>
                  <a:ext uri="{FF2B5EF4-FFF2-40B4-BE49-F238E27FC236}">
                    <a16:creationId xmlns:a16="http://schemas.microsoft.com/office/drawing/2014/main" id="{0998812E-CAB6-4E2B-809C-A1FD575DC23A}"/>
                  </a:ext>
                </a:extLst>
              </p:cNvPr>
              <p:cNvGrpSpPr/>
              <p:nvPr/>
            </p:nvGrpSpPr>
            <p:grpSpPr>
              <a:xfrm>
                <a:off x="517575" y="936433"/>
                <a:ext cx="161005" cy="132598"/>
                <a:chOff x="4377273" y="337546"/>
                <a:chExt cx="565439" cy="412425"/>
              </a:xfrm>
              <a:solidFill>
                <a:srgbClr val="5C7396"/>
              </a:solidFill>
            </p:grpSpPr>
            <p:sp>
              <p:nvSpPr>
                <p:cNvPr id="71" name="六邊形 70">
                  <a:extLst>
                    <a:ext uri="{FF2B5EF4-FFF2-40B4-BE49-F238E27FC236}">
                      <a16:creationId xmlns:a16="http://schemas.microsoft.com/office/drawing/2014/main" id="{C36DA907-9DD5-5026-482F-439D05E93CF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2" name="六邊形 71">
                  <a:extLst>
                    <a:ext uri="{FF2B5EF4-FFF2-40B4-BE49-F238E27FC236}">
                      <a16:creationId xmlns:a16="http://schemas.microsoft.com/office/drawing/2014/main" id="{FE5A11AA-3B2E-9653-BF69-8BCA3E7AD73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6" name="群組 55">
                <a:extLst>
                  <a:ext uri="{FF2B5EF4-FFF2-40B4-BE49-F238E27FC236}">
                    <a16:creationId xmlns:a16="http://schemas.microsoft.com/office/drawing/2014/main" id="{9A0894F8-8D3D-2BEA-86E2-EACDCA4769F9}"/>
                  </a:ext>
                </a:extLst>
              </p:cNvPr>
              <p:cNvGrpSpPr/>
              <p:nvPr/>
            </p:nvGrpSpPr>
            <p:grpSpPr>
              <a:xfrm>
                <a:off x="660577" y="1009967"/>
                <a:ext cx="161005" cy="132598"/>
                <a:chOff x="4377273" y="337546"/>
                <a:chExt cx="565439" cy="412425"/>
              </a:xfrm>
              <a:solidFill>
                <a:srgbClr val="5C7396"/>
              </a:solidFill>
            </p:grpSpPr>
            <p:sp>
              <p:nvSpPr>
                <p:cNvPr id="69" name="六邊形 68">
                  <a:extLst>
                    <a:ext uri="{FF2B5EF4-FFF2-40B4-BE49-F238E27FC236}">
                      <a16:creationId xmlns:a16="http://schemas.microsoft.com/office/drawing/2014/main" id="{23B08E3F-413A-873B-AE4C-25108883128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0" name="六邊形 69">
                  <a:extLst>
                    <a:ext uri="{FF2B5EF4-FFF2-40B4-BE49-F238E27FC236}">
                      <a16:creationId xmlns:a16="http://schemas.microsoft.com/office/drawing/2014/main" id="{E8492178-E331-E6F8-B7AC-B582D03BB4E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57" name="群組 56">
                <a:extLst>
                  <a:ext uri="{FF2B5EF4-FFF2-40B4-BE49-F238E27FC236}">
                    <a16:creationId xmlns:a16="http://schemas.microsoft.com/office/drawing/2014/main" id="{9B90C6BA-DCE2-625E-6E46-B927BED05DE3}"/>
                  </a:ext>
                </a:extLst>
              </p:cNvPr>
              <p:cNvGrpSpPr/>
              <p:nvPr/>
            </p:nvGrpSpPr>
            <p:grpSpPr>
              <a:xfrm>
                <a:off x="938191" y="1008110"/>
                <a:ext cx="161005" cy="132598"/>
                <a:chOff x="4377273" y="337546"/>
                <a:chExt cx="565439" cy="412425"/>
              </a:xfrm>
              <a:solidFill>
                <a:srgbClr val="99A6BB"/>
              </a:solidFill>
            </p:grpSpPr>
            <p:sp>
              <p:nvSpPr>
                <p:cNvPr id="67" name="六邊形 66">
                  <a:extLst>
                    <a:ext uri="{FF2B5EF4-FFF2-40B4-BE49-F238E27FC236}">
                      <a16:creationId xmlns:a16="http://schemas.microsoft.com/office/drawing/2014/main" id="{6CE61943-0429-5E4D-DA46-B4EAFB36F3F2}"/>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8" name="六邊形 67">
                  <a:extLst>
                    <a:ext uri="{FF2B5EF4-FFF2-40B4-BE49-F238E27FC236}">
                      <a16:creationId xmlns:a16="http://schemas.microsoft.com/office/drawing/2014/main" id="{DE0F8B3A-0B1E-DE4D-34D8-9EBEB8E0060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8" name="群組 57">
                <a:extLst>
                  <a:ext uri="{FF2B5EF4-FFF2-40B4-BE49-F238E27FC236}">
                    <a16:creationId xmlns:a16="http://schemas.microsoft.com/office/drawing/2014/main" id="{506D5A23-EF7C-F9F3-F30E-B9348929B051}"/>
                  </a:ext>
                </a:extLst>
              </p:cNvPr>
              <p:cNvGrpSpPr/>
              <p:nvPr/>
            </p:nvGrpSpPr>
            <p:grpSpPr>
              <a:xfrm>
                <a:off x="1076740" y="1081444"/>
                <a:ext cx="161005" cy="132598"/>
                <a:chOff x="4377273" y="337546"/>
                <a:chExt cx="565439" cy="412425"/>
              </a:xfrm>
              <a:solidFill>
                <a:srgbClr val="99A6BB"/>
              </a:solidFill>
            </p:grpSpPr>
            <p:sp>
              <p:nvSpPr>
                <p:cNvPr id="65" name="六邊形 64">
                  <a:extLst>
                    <a:ext uri="{FF2B5EF4-FFF2-40B4-BE49-F238E27FC236}">
                      <a16:creationId xmlns:a16="http://schemas.microsoft.com/office/drawing/2014/main" id="{FD8BA9B4-DE72-B5ED-CCC0-342633ECD96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6" name="六邊形 65">
                  <a:extLst>
                    <a:ext uri="{FF2B5EF4-FFF2-40B4-BE49-F238E27FC236}">
                      <a16:creationId xmlns:a16="http://schemas.microsoft.com/office/drawing/2014/main" id="{479C0038-9AC3-943A-AC46-A460332E543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9" name="群組 58">
                <a:extLst>
                  <a:ext uri="{FF2B5EF4-FFF2-40B4-BE49-F238E27FC236}">
                    <a16:creationId xmlns:a16="http://schemas.microsoft.com/office/drawing/2014/main" id="{1E5D3B94-17A7-81BE-6B16-540B9E7C70EA}"/>
                  </a:ext>
                </a:extLst>
              </p:cNvPr>
              <p:cNvGrpSpPr/>
              <p:nvPr/>
            </p:nvGrpSpPr>
            <p:grpSpPr>
              <a:xfrm>
                <a:off x="518463" y="1092168"/>
                <a:ext cx="161005" cy="132598"/>
                <a:chOff x="4377273" y="337546"/>
                <a:chExt cx="565439" cy="412425"/>
              </a:xfrm>
              <a:solidFill>
                <a:srgbClr val="5C7396"/>
              </a:solidFill>
            </p:grpSpPr>
            <p:sp>
              <p:nvSpPr>
                <p:cNvPr id="63" name="六邊形 62">
                  <a:extLst>
                    <a:ext uri="{FF2B5EF4-FFF2-40B4-BE49-F238E27FC236}">
                      <a16:creationId xmlns:a16="http://schemas.microsoft.com/office/drawing/2014/main" id="{90898807-A228-F92F-7692-11DFB4793F1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4" name="六邊形 63">
                  <a:extLst>
                    <a:ext uri="{FF2B5EF4-FFF2-40B4-BE49-F238E27FC236}">
                      <a16:creationId xmlns:a16="http://schemas.microsoft.com/office/drawing/2014/main" id="{9D5E7534-065B-0ACE-F23C-10E02173507D}"/>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60" name="群組 59">
                <a:extLst>
                  <a:ext uri="{FF2B5EF4-FFF2-40B4-BE49-F238E27FC236}">
                    <a16:creationId xmlns:a16="http://schemas.microsoft.com/office/drawing/2014/main" id="{1B12ED91-5093-D552-86EB-30A44CE113FC}"/>
                  </a:ext>
                </a:extLst>
              </p:cNvPr>
              <p:cNvGrpSpPr/>
              <p:nvPr/>
            </p:nvGrpSpPr>
            <p:grpSpPr>
              <a:xfrm>
                <a:off x="801927" y="1092168"/>
                <a:ext cx="161004" cy="132598"/>
                <a:chOff x="4377273" y="337546"/>
                <a:chExt cx="565434" cy="412425"/>
              </a:xfrm>
              <a:solidFill>
                <a:srgbClr val="5C7396"/>
              </a:solidFill>
            </p:grpSpPr>
            <p:sp>
              <p:nvSpPr>
                <p:cNvPr id="61" name="六邊形 60">
                  <a:extLst>
                    <a:ext uri="{FF2B5EF4-FFF2-40B4-BE49-F238E27FC236}">
                      <a16:creationId xmlns:a16="http://schemas.microsoft.com/office/drawing/2014/main" id="{B8E20DFE-D46F-B773-BC11-92ED7AFCB76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2" name="六邊形 61">
                  <a:extLst>
                    <a:ext uri="{FF2B5EF4-FFF2-40B4-BE49-F238E27FC236}">
                      <a16:creationId xmlns:a16="http://schemas.microsoft.com/office/drawing/2014/main" id="{7CAE98BB-9A4A-7E48-8012-EAA714787B1D}"/>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53" name="Google Shape;179;p18">
              <a:extLst>
                <a:ext uri="{FF2B5EF4-FFF2-40B4-BE49-F238E27FC236}">
                  <a16:creationId xmlns:a16="http://schemas.microsoft.com/office/drawing/2014/main" id="{0D572B73-B1C7-BF90-6C34-11A82B7A1FE7}"/>
                </a:ext>
              </a:extLst>
            </p:cNvPr>
            <p:cNvSpPr/>
            <p:nvPr/>
          </p:nvSpPr>
          <p:spPr>
            <a:xfrm>
              <a:off x="430794"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13800" b="1" i="1" kern="0" dirty="0">
                  <a:ln w="6350">
                    <a:noFill/>
                  </a:ln>
                  <a:solidFill>
                    <a:srgbClr val="0B2A43"/>
                  </a:solidFill>
                  <a:latin typeface="Arial Black" panose="020B0A04020102020204" pitchFamily="34" charset="0"/>
                  <a:ea typeface="Source Han Sans TW" pitchFamily="34" charset="-120"/>
                  <a:cs typeface="Arial"/>
                  <a:sym typeface="Arial"/>
                </a:rPr>
                <a:t>4</a:t>
              </a:r>
            </a:p>
          </p:txBody>
        </p:sp>
      </p:grpSp>
      <p:grpSp>
        <p:nvGrpSpPr>
          <p:cNvPr id="75" name="群組 74">
            <a:extLst>
              <a:ext uri="{FF2B5EF4-FFF2-40B4-BE49-F238E27FC236}">
                <a16:creationId xmlns:a16="http://schemas.microsoft.com/office/drawing/2014/main" id="{0CE4904C-BDF1-53A8-B233-3F87C3A4B6E3}"/>
              </a:ext>
            </a:extLst>
          </p:cNvPr>
          <p:cNvGrpSpPr/>
          <p:nvPr/>
        </p:nvGrpSpPr>
        <p:grpSpPr>
          <a:xfrm>
            <a:off x="1986125" y="1519802"/>
            <a:ext cx="3127092" cy="3266043"/>
            <a:chOff x="2363812" y="1519802"/>
            <a:chExt cx="3127092" cy="3266043"/>
          </a:xfrm>
        </p:grpSpPr>
        <p:sp>
          <p:nvSpPr>
            <p:cNvPr id="76" name="手繪多邊形 75">
              <a:extLst>
                <a:ext uri="{FF2B5EF4-FFF2-40B4-BE49-F238E27FC236}">
                  <a16:creationId xmlns:a16="http://schemas.microsoft.com/office/drawing/2014/main" id="{9CAF9408-B901-E4CB-A2AF-1EF7E550A0BF}"/>
                </a:ext>
              </a:extLst>
            </p:cNvPr>
            <p:cNvSpPr/>
            <p:nvPr/>
          </p:nvSpPr>
          <p:spPr>
            <a:xfrm>
              <a:off x="2363812" y="2249947"/>
              <a:ext cx="3127092" cy="1258642"/>
            </a:xfrm>
            <a:custGeom>
              <a:avLst/>
              <a:gdLst>
                <a:gd name="connsiteX0" fmla="*/ 0 w 2887342"/>
                <a:gd name="connsiteY0" fmla="*/ 1162144 h 1162144"/>
                <a:gd name="connsiteX1" fmla="*/ 2887342 w 2887342"/>
                <a:gd name="connsiteY1" fmla="*/ 0 h 1162144"/>
              </a:gdLst>
              <a:ahLst/>
              <a:cxnLst>
                <a:cxn ang="0">
                  <a:pos x="connsiteX0" y="connsiteY0"/>
                </a:cxn>
                <a:cxn ang="0">
                  <a:pos x="connsiteX1" y="connsiteY1"/>
                </a:cxn>
              </a:cxnLst>
              <a:rect l="l" t="t" r="r" b="b"/>
              <a:pathLst>
                <a:path w="2887342" h="1162144">
                  <a:moveTo>
                    <a:pt x="0" y="1162144"/>
                  </a:moveTo>
                  <a:lnTo>
                    <a:pt x="2887342" y="0"/>
                  </a:lnTo>
                </a:path>
              </a:pathLst>
            </a:custGeom>
            <a:gradFill flip="none" rotWithShape="1">
              <a:gsLst>
                <a:gs pos="34000">
                  <a:srgbClr val="97A5B8"/>
                </a:gs>
                <a:gs pos="100000">
                  <a:srgbClr val="D9DFE8"/>
                </a:gs>
              </a:gsLst>
              <a:lin ang="18900000" scaled="1"/>
              <a:tileRect/>
            </a:gradFill>
            <a:ln w="28575">
              <a:gradFill>
                <a:gsLst>
                  <a:gs pos="0">
                    <a:srgbClr val="0B2A43"/>
                  </a:gs>
                  <a:gs pos="79000">
                    <a:schemeClr val="bg1">
                      <a:alpha val="0"/>
                    </a:schemeClr>
                  </a:gs>
                </a:gsLst>
                <a:lin ang="5400000" scaled="1"/>
              </a:gradFill>
              <a:headEnd type="stealth"/>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77" name="甜甜圈 76">
              <a:extLst>
                <a:ext uri="{FF2B5EF4-FFF2-40B4-BE49-F238E27FC236}">
                  <a16:creationId xmlns:a16="http://schemas.microsoft.com/office/drawing/2014/main" id="{DA047591-1CC2-4C90-9B5D-39C317E144B4}"/>
                </a:ext>
              </a:extLst>
            </p:cNvPr>
            <p:cNvSpPr/>
            <p:nvPr/>
          </p:nvSpPr>
          <p:spPr>
            <a:xfrm rot="20197560">
              <a:off x="2687185" y="1750940"/>
              <a:ext cx="906304" cy="3034905"/>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78" name="甜甜圈 77">
              <a:extLst>
                <a:ext uri="{FF2B5EF4-FFF2-40B4-BE49-F238E27FC236}">
                  <a16:creationId xmlns:a16="http://schemas.microsoft.com/office/drawing/2014/main" id="{1244872F-0811-FFD8-3AB3-D55E03C07818}"/>
                </a:ext>
              </a:extLst>
            </p:cNvPr>
            <p:cNvSpPr/>
            <p:nvPr/>
          </p:nvSpPr>
          <p:spPr>
            <a:xfrm rot="20197560">
              <a:off x="2854523" y="1648588"/>
              <a:ext cx="922347" cy="3088627"/>
            </a:xfrm>
            <a:prstGeom prst="donut">
              <a:avLst>
                <a:gd name="adj" fmla="val 1285"/>
              </a:avLst>
            </a:prstGeom>
            <a:gradFill flip="none" rotWithShape="1">
              <a:gsLst>
                <a:gs pos="34000">
                  <a:srgbClr val="D9DFE8">
                    <a:alpha val="64768"/>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79" name="甜甜圈 78">
              <a:extLst>
                <a:ext uri="{FF2B5EF4-FFF2-40B4-BE49-F238E27FC236}">
                  <a16:creationId xmlns:a16="http://schemas.microsoft.com/office/drawing/2014/main" id="{F3C8F443-2EA6-2D1E-6FBD-841B05A60F6A}"/>
                </a:ext>
              </a:extLst>
            </p:cNvPr>
            <p:cNvSpPr/>
            <p:nvPr/>
          </p:nvSpPr>
          <p:spPr>
            <a:xfrm rot="20197560">
              <a:off x="3025932" y="1591066"/>
              <a:ext cx="921238" cy="3084914"/>
            </a:xfrm>
            <a:prstGeom prst="donut">
              <a:avLst>
                <a:gd name="adj" fmla="val 1285"/>
              </a:avLst>
            </a:prstGeom>
            <a:gradFill flip="none" rotWithShape="1">
              <a:gsLst>
                <a:gs pos="34000">
                  <a:srgbClr val="D9DFE8">
                    <a:alpha val="6400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0" name="甜甜圈 79">
              <a:extLst>
                <a:ext uri="{FF2B5EF4-FFF2-40B4-BE49-F238E27FC236}">
                  <a16:creationId xmlns:a16="http://schemas.microsoft.com/office/drawing/2014/main" id="{88A01C8A-C4FB-845C-ACED-495489928DDD}"/>
                </a:ext>
              </a:extLst>
            </p:cNvPr>
            <p:cNvSpPr/>
            <p:nvPr/>
          </p:nvSpPr>
          <p:spPr>
            <a:xfrm rot="20197560">
              <a:off x="3215971" y="1541438"/>
              <a:ext cx="906230" cy="3034657"/>
            </a:xfrm>
            <a:prstGeom prst="donut">
              <a:avLst>
                <a:gd name="adj" fmla="val 1285"/>
              </a:avLst>
            </a:prstGeom>
            <a:gradFill flip="none" rotWithShape="1">
              <a:gsLst>
                <a:gs pos="34000">
                  <a:srgbClr val="D9DFE8">
                    <a:alpha val="6128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1" name="甜甜圈 80">
              <a:extLst>
                <a:ext uri="{FF2B5EF4-FFF2-40B4-BE49-F238E27FC236}">
                  <a16:creationId xmlns:a16="http://schemas.microsoft.com/office/drawing/2014/main" id="{AD0A48D4-F1B0-EB89-F460-F29EDB22AD99}"/>
                </a:ext>
              </a:extLst>
            </p:cNvPr>
            <p:cNvSpPr/>
            <p:nvPr/>
          </p:nvSpPr>
          <p:spPr>
            <a:xfrm rot="20197560">
              <a:off x="3406549" y="1519802"/>
              <a:ext cx="869650" cy="2912163"/>
            </a:xfrm>
            <a:prstGeom prst="donut">
              <a:avLst>
                <a:gd name="adj" fmla="val 1285"/>
              </a:avLst>
            </a:prstGeom>
            <a:gradFill flip="none" rotWithShape="1">
              <a:gsLst>
                <a:gs pos="34000">
                  <a:srgbClr val="D9DFE8">
                    <a:alpha val="47210"/>
                  </a:srgbClr>
                </a:gs>
                <a:gs pos="92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2" name="甜甜圈 81">
              <a:extLst>
                <a:ext uri="{FF2B5EF4-FFF2-40B4-BE49-F238E27FC236}">
                  <a16:creationId xmlns:a16="http://schemas.microsoft.com/office/drawing/2014/main" id="{BABEA186-9794-278A-E61A-19E3B8F51C43}"/>
                </a:ext>
              </a:extLst>
            </p:cNvPr>
            <p:cNvSpPr/>
            <p:nvPr/>
          </p:nvSpPr>
          <p:spPr>
            <a:xfrm rot="20197560">
              <a:off x="3616893" y="1540849"/>
              <a:ext cx="806970" cy="2702268"/>
            </a:xfrm>
            <a:prstGeom prst="donut">
              <a:avLst>
                <a:gd name="adj" fmla="val 1285"/>
              </a:avLst>
            </a:prstGeom>
            <a:gradFill flip="none" rotWithShape="1">
              <a:gsLst>
                <a:gs pos="34000">
                  <a:srgbClr val="D9DFE8">
                    <a:alpha val="39397"/>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3" name="甜甜圈 82">
              <a:extLst>
                <a:ext uri="{FF2B5EF4-FFF2-40B4-BE49-F238E27FC236}">
                  <a16:creationId xmlns:a16="http://schemas.microsoft.com/office/drawing/2014/main" id="{EDE6C297-8A4E-0787-6A27-68C332F28041}"/>
                </a:ext>
              </a:extLst>
            </p:cNvPr>
            <p:cNvSpPr/>
            <p:nvPr/>
          </p:nvSpPr>
          <p:spPr>
            <a:xfrm rot="20197560">
              <a:off x="3823306" y="1589203"/>
              <a:ext cx="742700" cy="2487048"/>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4" name="甜甜圈 83">
              <a:extLst>
                <a:ext uri="{FF2B5EF4-FFF2-40B4-BE49-F238E27FC236}">
                  <a16:creationId xmlns:a16="http://schemas.microsoft.com/office/drawing/2014/main" id="{B392BC73-D95F-E69A-DDEC-928F1CC6652D}"/>
                </a:ext>
              </a:extLst>
            </p:cNvPr>
            <p:cNvSpPr/>
            <p:nvPr/>
          </p:nvSpPr>
          <p:spPr>
            <a:xfrm rot="20197560">
              <a:off x="4006922" y="1656856"/>
              <a:ext cx="663024" cy="2220242"/>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5" name="甜甜圈 84">
              <a:extLst>
                <a:ext uri="{FF2B5EF4-FFF2-40B4-BE49-F238E27FC236}">
                  <a16:creationId xmlns:a16="http://schemas.microsoft.com/office/drawing/2014/main" id="{C297087C-507F-8D8F-D35A-A89A4FC45375}"/>
                </a:ext>
              </a:extLst>
            </p:cNvPr>
            <p:cNvSpPr/>
            <p:nvPr/>
          </p:nvSpPr>
          <p:spPr>
            <a:xfrm rot="20197560">
              <a:off x="4170754" y="1755017"/>
              <a:ext cx="565502" cy="1893673"/>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6" name="甜甜圈 85">
              <a:extLst>
                <a:ext uri="{FF2B5EF4-FFF2-40B4-BE49-F238E27FC236}">
                  <a16:creationId xmlns:a16="http://schemas.microsoft.com/office/drawing/2014/main" id="{9823316E-89BC-C84A-2197-C548D36EC91A}"/>
                </a:ext>
              </a:extLst>
            </p:cNvPr>
            <p:cNvSpPr/>
            <p:nvPr/>
          </p:nvSpPr>
          <p:spPr>
            <a:xfrm rot="20197560">
              <a:off x="4324208" y="1932678"/>
              <a:ext cx="451803" cy="1512933"/>
            </a:xfrm>
            <a:prstGeom prst="donut">
              <a:avLst>
                <a:gd name="adj" fmla="val 1285"/>
              </a:avLst>
            </a:prstGeom>
            <a:gradFill flip="none" rotWithShape="1">
              <a:gsLst>
                <a:gs pos="33000">
                  <a:srgbClr val="97A5B8"/>
                </a:gs>
                <a:gs pos="90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7" name="甜甜圈 86">
              <a:extLst>
                <a:ext uri="{FF2B5EF4-FFF2-40B4-BE49-F238E27FC236}">
                  <a16:creationId xmlns:a16="http://schemas.microsoft.com/office/drawing/2014/main" id="{EF3077CE-5B29-8725-0676-76500B4425D4}"/>
                </a:ext>
              </a:extLst>
            </p:cNvPr>
            <p:cNvSpPr/>
            <p:nvPr/>
          </p:nvSpPr>
          <p:spPr>
            <a:xfrm rot="20197560">
              <a:off x="4436568" y="2211173"/>
              <a:ext cx="258804" cy="866648"/>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grpSp>
    </p:spTree>
    <p:extLst>
      <p:ext uri="{BB962C8B-B14F-4D97-AF65-F5344CB8AC3E}">
        <p14:creationId xmlns:p14="http://schemas.microsoft.com/office/powerpoint/2010/main" val="2047539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4</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90"/>
            <a:ext cx="5543447" cy="581698"/>
          </a:xfrm>
          <a:prstGeom prst="rect">
            <a:avLst/>
          </a:prstGeom>
          <a:noFill/>
          <a:ln>
            <a:noFill/>
          </a:ln>
        </p:spPr>
        <p:txBody>
          <a:bodyPr wrap="square" numCol="1" rtlCol="0" anchor="ctr">
            <a:spAutoFit/>
          </a:bodyPr>
          <a:lstStyle/>
          <a:p>
            <a:pPr>
              <a:lnSpc>
                <a:spcPct val="150000"/>
              </a:lnSpc>
            </a:pPr>
            <a:r>
              <a:rPr lang="zh-TW" altLang="en-US" sz="2400" b="1" dirty="0">
                <a:latin typeface="Microsoft YaHei" panose="020B0503020204020204" pitchFamily="34" charset="-122"/>
                <a:ea typeface="Microsoft YaHei" panose="020B0503020204020204" pitchFamily="34" charset="-122"/>
              </a:rPr>
              <a:t>精準研發的方法</a:t>
            </a:r>
            <a:endParaRPr kumimoji="1" lang="zh-TW" altLang="en-US" sz="2400" b="1" dirty="0">
              <a:solidFill>
                <a:srgbClr val="0B2A43"/>
              </a:solidFill>
              <a:latin typeface="Microsoft YaHei UI" panose="020B0503020204020204" pitchFamily="34" charset="-122"/>
              <a:ea typeface="Microsoft YaHei UI" panose="020B0503020204020204" pitchFamily="34" charset="-122"/>
            </a:endParaRP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8" y="1177734"/>
            <a:ext cx="6047722" cy="769441"/>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透過及早納入需求及業界資訊來追求精準</a:t>
            </a:r>
            <a:br>
              <a:rPr kumimoji="1" lang="zh-TW" altLang="en-US" sz="2400" b="1" dirty="0">
                <a:solidFill>
                  <a:srgbClr val="0B2A43"/>
                </a:solidFill>
                <a:latin typeface="Microsoft YaHei UI" panose="020B0503020204020204" pitchFamily="34" charset="-122"/>
                <a:ea typeface="Microsoft YaHei UI" panose="020B0503020204020204" pitchFamily="34" charset="-122"/>
              </a:rPr>
            </a:br>
            <a:r>
              <a:rPr lang="en-US" altLang="zh-TW" sz="2000" dirty="0">
                <a:solidFill>
                  <a:srgbClr val="7030A0"/>
                </a:solidFill>
                <a:latin typeface="Microsoft YaHei" panose="020B0503020204020204" pitchFamily="34" charset="-122"/>
                <a:ea typeface="Microsoft YaHei" panose="020B0503020204020204" pitchFamily="34" charset="-122"/>
              </a:rPr>
              <a:t>Stanford</a:t>
            </a:r>
            <a:r>
              <a:rPr lang="zh-TW" altLang="en-US" sz="2000" dirty="0">
                <a:solidFill>
                  <a:srgbClr val="7030A0"/>
                </a:solidFill>
                <a:latin typeface="Microsoft YaHei" panose="020B0503020204020204" pitchFamily="34" charset="-122"/>
                <a:ea typeface="Microsoft YaHei" panose="020B0503020204020204" pitchFamily="34" charset="-122"/>
              </a:rPr>
              <a:t>大學的</a:t>
            </a:r>
            <a:r>
              <a:rPr lang="en-US" altLang="zh-TW" sz="2000" dirty="0" err="1">
                <a:solidFill>
                  <a:srgbClr val="7030A0"/>
                </a:solidFill>
                <a:latin typeface="Microsoft YaHei" panose="020B0503020204020204" pitchFamily="34" charset="-122"/>
                <a:ea typeface="Microsoft YaHei" panose="020B0503020204020204" pitchFamily="34" charset="-122"/>
              </a:rPr>
              <a:t>Biodesign</a:t>
            </a:r>
            <a:r>
              <a:rPr lang="zh-TW" altLang="en-US" sz="2000" dirty="0">
                <a:solidFill>
                  <a:srgbClr val="7030A0"/>
                </a:solidFill>
                <a:latin typeface="Microsoft YaHei" panose="020B0503020204020204" pitchFamily="34" charset="-122"/>
                <a:ea typeface="Microsoft YaHei" panose="020B0503020204020204" pitchFamily="34" charset="-122"/>
              </a:rPr>
              <a:t>醫材創新方法</a:t>
            </a:r>
            <a:endParaRPr kumimoji="1" lang="zh-TW" altLang="en-US" sz="2000" b="1" dirty="0">
              <a:solidFill>
                <a:srgbClr val="0B2A43"/>
              </a:solidFill>
              <a:latin typeface="Microsoft YaHei UI" panose="020B0503020204020204" pitchFamily="34" charset="-122"/>
              <a:ea typeface="Microsoft YaHei UI" panose="020B0503020204020204" pitchFamily="34" charset="-122"/>
            </a:endParaRPr>
          </a:p>
        </p:txBody>
      </p:sp>
      <p:grpSp>
        <p:nvGrpSpPr>
          <p:cNvPr id="32" name="群組 31"/>
          <p:cNvGrpSpPr/>
          <p:nvPr/>
        </p:nvGrpSpPr>
        <p:grpSpPr>
          <a:xfrm>
            <a:off x="1329445" y="2103005"/>
            <a:ext cx="9912858" cy="1354217"/>
            <a:chOff x="849735" y="5042236"/>
            <a:chExt cx="9912858" cy="1354217"/>
          </a:xfrm>
        </p:grpSpPr>
        <p:sp>
          <p:nvSpPr>
            <p:cNvPr id="33" name="文字方塊 32"/>
            <p:cNvSpPr txBox="1"/>
            <p:nvPr/>
          </p:nvSpPr>
          <p:spPr>
            <a:xfrm>
              <a:off x="1130887" y="5042236"/>
              <a:ext cx="9631706" cy="1354217"/>
            </a:xfrm>
            <a:prstGeom prst="rect">
              <a:avLst/>
            </a:prstGeom>
            <a:noFill/>
          </p:spPr>
          <p:txBody>
            <a:bodyPr wrap="square" rtlCol="0">
              <a:spAutoFit/>
            </a:bodyPr>
            <a:lstStyle/>
            <a:p>
              <a:pPr>
                <a:spcBef>
                  <a:spcPts val="600"/>
                </a:spcBef>
              </a:pPr>
              <a:r>
                <a:rPr lang="zh-TW" altLang="en-US" dirty="0">
                  <a:latin typeface="Microsoft YaHei" panose="020B0503020204020204" pitchFamily="34" charset="-122"/>
                  <a:ea typeface="Microsoft YaHei" panose="020B0503020204020204" pitchFamily="34" charset="-122"/>
                </a:rPr>
                <a:t>透過臨床沉浸</a:t>
              </a:r>
              <a:r>
                <a:rPr lang="en-US" altLang="zh-TW" dirty="0">
                  <a:latin typeface="Microsoft YaHei" panose="020B0503020204020204" pitchFamily="34" charset="-122"/>
                  <a:ea typeface="Microsoft YaHei" panose="020B0503020204020204" pitchFamily="34" charset="-122"/>
                </a:rPr>
                <a:t>(clinical immersion)</a:t>
              </a:r>
              <a:r>
                <a:rPr lang="zh-TW" altLang="en-US" dirty="0">
                  <a:latin typeface="Microsoft YaHei" panose="020B0503020204020204" pitchFamily="34" charset="-122"/>
                  <a:ea typeface="Microsoft YaHei" panose="020B0503020204020204" pitchFamily="34" charset="-122"/>
                </a:rPr>
                <a:t>發掘未被滿足的需求</a:t>
              </a:r>
              <a:r>
                <a:rPr lang="en-US" altLang="zh-TW" dirty="0">
                  <a:latin typeface="Microsoft YaHei" panose="020B0503020204020204" pitchFamily="34" charset="-122"/>
                  <a:ea typeface="Microsoft YaHei" panose="020B0503020204020204" pitchFamily="34" charset="-122"/>
                </a:rPr>
                <a:t>(unmet needs)</a:t>
              </a:r>
            </a:p>
            <a:p>
              <a:pPr>
                <a:spcBef>
                  <a:spcPts val="600"/>
                </a:spcBef>
              </a:pPr>
              <a:r>
                <a:rPr lang="zh-TW" altLang="en-US" dirty="0">
                  <a:latin typeface="Microsoft YaHei" panose="020B0503020204020204" pitchFamily="34" charset="-122"/>
                  <a:ea typeface="Microsoft YaHei" panose="020B0503020204020204" pitchFamily="34" charset="-122"/>
                </a:rPr>
                <a:t>在需求辨識及解決方案概念生成等階段，均應先產出大量（數以百計）的構想，而後再透過與臨床、智財、產業、創投等專家討論並汰選構想</a:t>
              </a:r>
              <a:endParaRPr lang="en-US" altLang="zh-TW" dirty="0">
                <a:latin typeface="Microsoft YaHei" panose="020B0503020204020204" pitchFamily="34" charset="-122"/>
                <a:ea typeface="Microsoft YaHei" panose="020B0503020204020204" pitchFamily="34" charset="-122"/>
              </a:endParaRPr>
            </a:p>
            <a:p>
              <a:pPr>
                <a:spcBef>
                  <a:spcPts val="600"/>
                </a:spcBef>
              </a:pPr>
              <a:r>
                <a:rPr lang="zh-TW" altLang="en-US" dirty="0">
                  <a:latin typeface="Microsoft YaHei" panose="020B0503020204020204" pitchFamily="34" charset="-122"/>
                  <a:ea typeface="Microsoft YaHei" panose="020B0503020204020204" pitchFamily="34" charset="-122"/>
                </a:rPr>
                <a:t>以需求為起點，來驅動研發</a:t>
              </a:r>
              <a:r>
                <a:rPr lang="zh-TW" altLang="en-US" dirty="0">
                  <a:latin typeface="新細明體" panose="02020500000000000000" pitchFamily="18" charset="-120"/>
                  <a:ea typeface="新細明體" panose="02020500000000000000" pitchFamily="18" charset="-120"/>
                </a:rPr>
                <a:t>、</a:t>
              </a:r>
              <a:r>
                <a:rPr lang="zh-TW" altLang="en-US" dirty="0">
                  <a:latin typeface="Microsoft YaHei" panose="020B0503020204020204" pitchFamily="34" charset="-122"/>
                  <a:ea typeface="Microsoft YaHei" panose="020B0503020204020204" pitchFamily="34" charset="-122"/>
                </a:rPr>
                <a:t>設計與商業推展</a:t>
              </a:r>
              <a:endParaRPr lang="en-US" altLang="zh-TW" dirty="0">
                <a:latin typeface="Microsoft YaHei" panose="020B0503020204020204" pitchFamily="34" charset="-122"/>
                <a:ea typeface="Microsoft YaHei" panose="020B0503020204020204" pitchFamily="34" charset="-122"/>
              </a:endParaRPr>
            </a:p>
          </p:txBody>
        </p:sp>
        <p:sp>
          <p:nvSpPr>
            <p:cNvPr id="34" name="五角星形 33"/>
            <p:cNvSpPr/>
            <p:nvPr/>
          </p:nvSpPr>
          <p:spPr>
            <a:xfrm>
              <a:off x="849735" y="5118538"/>
              <a:ext cx="252248" cy="241738"/>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35" name="五角星形 34"/>
            <p:cNvSpPr/>
            <p:nvPr/>
          </p:nvSpPr>
          <p:spPr>
            <a:xfrm>
              <a:off x="854990" y="5428592"/>
              <a:ext cx="252248" cy="241738"/>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36" name="五角星形 35"/>
            <p:cNvSpPr/>
            <p:nvPr/>
          </p:nvSpPr>
          <p:spPr>
            <a:xfrm>
              <a:off x="854990" y="6059208"/>
              <a:ext cx="252248" cy="241738"/>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p:sp>
        <p:nvSpPr>
          <p:cNvPr id="40" name="矩形 39"/>
          <p:cNvSpPr/>
          <p:nvPr/>
        </p:nvSpPr>
        <p:spPr>
          <a:xfrm>
            <a:off x="0" y="6367655"/>
            <a:ext cx="12391696" cy="523220"/>
          </a:xfrm>
          <a:prstGeom prst="rect">
            <a:avLst/>
          </a:prstGeom>
        </p:spPr>
        <p:txBody>
          <a:bodyPr wrap="square">
            <a:spAutoFit/>
          </a:bodyPr>
          <a:lstStyle/>
          <a:p>
            <a:r>
              <a:rPr lang="en-US" altLang="zh-TW" sz="1400" dirty="0">
                <a:latin typeface="Times New Roman" panose="02020603050405020304" pitchFamily="18" charset="0"/>
                <a:cs typeface="Times New Roman" panose="02020603050405020304" pitchFamily="18" charset="0"/>
              </a:rPr>
              <a:t>Source:  J. Wall,  et al. (2017). “The Impact of Postgraduate Health Technology Innovation Training: Outcomes of the Stanford </a:t>
            </a:r>
            <a:r>
              <a:rPr lang="en-US" altLang="zh-TW" sz="1400" dirty="0" err="1">
                <a:latin typeface="Times New Roman" panose="02020603050405020304" pitchFamily="18" charset="0"/>
                <a:cs typeface="Times New Roman" panose="02020603050405020304" pitchFamily="18" charset="0"/>
              </a:rPr>
              <a:t>Biodesign</a:t>
            </a:r>
            <a:r>
              <a:rPr lang="en-US" altLang="zh-TW" sz="1400" dirty="0">
                <a:latin typeface="Times New Roman" panose="02020603050405020304" pitchFamily="18" charset="0"/>
                <a:cs typeface="Times New Roman" panose="02020603050405020304" pitchFamily="18" charset="0"/>
              </a:rPr>
              <a:t> Fellowship,” Annals of Biomedical Engineering  45, no. 5: 1163–71.</a:t>
            </a:r>
          </a:p>
        </p:txBody>
      </p:sp>
      <p:grpSp>
        <p:nvGrpSpPr>
          <p:cNvPr id="3" name="群組 2"/>
          <p:cNvGrpSpPr/>
          <p:nvPr/>
        </p:nvGrpSpPr>
        <p:grpSpPr>
          <a:xfrm>
            <a:off x="2131113" y="3561665"/>
            <a:ext cx="6818911" cy="2901497"/>
            <a:chOff x="1741647" y="2167428"/>
            <a:chExt cx="6818911" cy="2901497"/>
          </a:xfrm>
        </p:grpSpPr>
        <p:sp>
          <p:nvSpPr>
            <p:cNvPr id="39" name="矩形 38"/>
            <p:cNvSpPr/>
            <p:nvPr/>
          </p:nvSpPr>
          <p:spPr>
            <a:xfrm>
              <a:off x="1831046" y="2167428"/>
              <a:ext cx="4743606" cy="400110"/>
            </a:xfrm>
            <a:prstGeom prst="rect">
              <a:avLst/>
            </a:prstGeom>
          </p:spPr>
          <p:txBody>
            <a:bodyPr wrap="none">
              <a:spAutoFit/>
            </a:bodyPr>
            <a:lstStyle/>
            <a:p>
              <a:r>
                <a:rPr lang="en-US" altLang="zh-TW" sz="2000" b="1" cap="all" dirty="0">
                  <a:solidFill>
                    <a:srgbClr val="333E47"/>
                  </a:solidFill>
                  <a:latin typeface="Microsoft YaHei" panose="020B0503020204020204" pitchFamily="34" charset="-122"/>
                  <a:ea typeface="Microsoft YaHei" panose="020B0503020204020204" pitchFamily="34" charset="-122"/>
                </a:rPr>
                <a:t>BIODESIGN INNOVATION PROCESS</a:t>
              </a:r>
              <a:endParaRPr lang="en-US" altLang="zh-TW" sz="2000" b="1" i="0" cap="all" dirty="0">
                <a:solidFill>
                  <a:srgbClr val="333E47"/>
                </a:solidFill>
                <a:effectLst/>
                <a:latin typeface="Microsoft YaHei" panose="020B0503020204020204" pitchFamily="34" charset="-122"/>
                <a:ea typeface="Microsoft YaHei" panose="020B0503020204020204" pitchFamily="34" charset="-122"/>
              </a:endParaRPr>
            </a:p>
          </p:txBody>
        </p:sp>
        <p:pic>
          <p:nvPicPr>
            <p:cNvPr id="4" name="圖片 3"/>
            <p:cNvPicPr>
              <a:picLocks noChangeAspect="1"/>
            </p:cNvPicPr>
            <p:nvPr/>
          </p:nvPicPr>
          <p:blipFill>
            <a:blip r:embed="rId2"/>
            <a:stretch>
              <a:fillRect/>
            </a:stretch>
          </p:blipFill>
          <p:spPr>
            <a:xfrm>
              <a:off x="1741647" y="2520497"/>
              <a:ext cx="6818911" cy="2548428"/>
            </a:xfrm>
            <a:prstGeom prst="rect">
              <a:avLst/>
            </a:prstGeom>
          </p:spPr>
        </p:pic>
      </p:grpSp>
    </p:spTree>
    <p:extLst>
      <p:ext uri="{BB962C8B-B14F-4D97-AF65-F5344CB8AC3E}">
        <p14:creationId xmlns:p14="http://schemas.microsoft.com/office/powerpoint/2010/main" val="4135938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Q:\104年生醫人培計畫\STB\廣告\STB公司Logo\iXens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23" y="3455782"/>
            <a:ext cx="2076449" cy="15573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4</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精準研發的方法</a:t>
            </a:r>
          </a:p>
        </p:txBody>
      </p:sp>
      <p:sp>
        <p:nvSpPr>
          <p:cNvPr id="30" name="內容版面配置區 2"/>
          <p:cNvSpPr>
            <a:spLocks noGrp="1"/>
          </p:cNvSpPr>
          <p:nvPr>
            <p:ph idx="1"/>
          </p:nvPr>
        </p:nvSpPr>
        <p:spPr>
          <a:xfrm>
            <a:off x="838200" y="1927710"/>
            <a:ext cx="10515600" cy="4542037"/>
          </a:xfrm>
        </p:spPr>
        <p:txBody>
          <a:bodyPr>
            <a:normAutofit/>
          </a:bodyPr>
          <a:lstStyle/>
          <a:p>
            <a:pPr marL="0" indent="0">
              <a:buNone/>
            </a:pPr>
            <a:r>
              <a:rPr lang="zh-TW" altLang="en-US" sz="2000" dirty="0">
                <a:latin typeface="Microsoft YaHei" panose="020B0503020204020204" pitchFamily="34" charset="-122"/>
                <a:ea typeface="Microsoft YaHei" panose="020B0503020204020204" pitchFamily="34" charset="-122"/>
              </a:rPr>
              <a:t>台灣</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史丹福醫療器材產品設計之人才培訓計畫</a:t>
            </a:r>
            <a:r>
              <a:rPr lang="en-US" altLang="zh-TW" sz="2000" dirty="0">
                <a:latin typeface="Microsoft YaHei" panose="020B0503020204020204" pitchFamily="34" charset="-122"/>
                <a:ea typeface="Microsoft YaHei" panose="020B0503020204020204" pitchFamily="34" charset="-122"/>
              </a:rPr>
              <a:t>(STB)</a:t>
            </a:r>
          </a:p>
          <a:p>
            <a:r>
              <a:rPr lang="zh-TW" altLang="en-US" sz="2000" dirty="0">
                <a:latin typeface="Microsoft YaHei" panose="020B0503020204020204" pitchFamily="34" charset="-122"/>
                <a:ea typeface="Microsoft YaHei" panose="020B0503020204020204" pitchFamily="34" charset="-122"/>
              </a:rPr>
              <a:t>推動年份：</a:t>
            </a:r>
            <a:r>
              <a:rPr lang="en-US" altLang="zh-TW" sz="2000" dirty="0">
                <a:latin typeface="Microsoft YaHei" panose="020B0503020204020204" pitchFamily="34" charset="-122"/>
                <a:ea typeface="Microsoft YaHei" panose="020B0503020204020204" pitchFamily="34" charset="-122"/>
              </a:rPr>
              <a:t>96</a:t>
            </a:r>
            <a:r>
              <a:rPr lang="zh-TW" altLang="en-US" sz="2000" dirty="0">
                <a:latin typeface="Microsoft YaHei" panose="020B0503020204020204" pitchFamily="34" charset="-122"/>
                <a:ea typeface="Microsoft YaHei" panose="020B0503020204020204" pitchFamily="34" charset="-122"/>
              </a:rPr>
              <a:t>年至今</a:t>
            </a:r>
            <a:endParaRPr lang="en-US" altLang="zh-TW" sz="2000" dirty="0">
              <a:latin typeface="Microsoft YaHei" panose="020B0503020204020204" pitchFamily="34" charset="-122"/>
              <a:ea typeface="Microsoft YaHei" panose="020B0503020204020204" pitchFamily="34" charset="-122"/>
            </a:endParaRPr>
          </a:p>
          <a:p>
            <a:r>
              <a:rPr lang="zh-TW" altLang="en-US" sz="2000" dirty="0">
                <a:latin typeface="Microsoft YaHei" panose="020B0503020204020204" pitchFamily="34" charset="-122"/>
                <a:ea typeface="Microsoft YaHei" panose="020B0503020204020204" pitchFamily="34" charset="-122"/>
              </a:rPr>
              <a:t>培育人數：</a:t>
            </a:r>
            <a:r>
              <a:rPr lang="en-US" altLang="zh-TW" sz="2000" dirty="0">
                <a:latin typeface="Microsoft YaHei" panose="020B0503020204020204" pitchFamily="34" charset="-122"/>
                <a:ea typeface="Microsoft YaHei" panose="020B0503020204020204" pitchFamily="34" charset="-122"/>
              </a:rPr>
              <a:t>57</a:t>
            </a:r>
            <a:r>
              <a:rPr lang="zh-TW" altLang="en-US" sz="2000" dirty="0">
                <a:latin typeface="Microsoft YaHei" panose="020B0503020204020204" pitchFamily="34" charset="-122"/>
                <a:ea typeface="Microsoft YaHei" panose="020B0503020204020204" pitchFamily="34" charset="-122"/>
              </a:rPr>
              <a:t>位</a:t>
            </a:r>
            <a:r>
              <a:rPr lang="en-US" altLang="zh-TW" sz="2000" dirty="0">
                <a:latin typeface="Microsoft YaHei" panose="020B0503020204020204" pitchFamily="34" charset="-122"/>
                <a:ea typeface="Microsoft YaHei" panose="020B0503020204020204" pitchFamily="34" charset="-122"/>
              </a:rPr>
              <a:t>STB</a:t>
            </a:r>
            <a:r>
              <a:rPr lang="zh-TW" altLang="en-US" sz="2000" dirty="0">
                <a:latin typeface="Microsoft YaHei" panose="020B0503020204020204" pitchFamily="34" charset="-122"/>
                <a:ea typeface="Microsoft YaHei" panose="020B0503020204020204" pitchFamily="34" charset="-122"/>
              </a:rPr>
              <a:t>學員</a:t>
            </a:r>
            <a:endParaRPr lang="en-US" altLang="zh-TW" sz="2000" dirty="0">
              <a:latin typeface="Microsoft YaHei" panose="020B0503020204020204" pitchFamily="34" charset="-122"/>
              <a:ea typeface="Microsoft YaHei" panose="020B0503020204020204" pitchFamily="34" charset="-122"/>
            </a:endParaRPr>
          </a:p>
          <a:p>
            <a:r>
              <a:rPr lang="zh-TW" altLang="en-US" sz="2000" dirty="0">
                <a:latin typeface="Microsoft YaHei" panose="020B0503020204020204" pitchFamily="34" charset="-122"/>
                <a:ea typeface="Microsoft YaHei" panose="020B0503020204020204" pitchFamily="34" charset="-122"/>
              </a:rPr>
              <a:t>衍生新創</a:t>
            </a:r>
            <a:r>
              <a:rPr lang="en-US" altLang="zh-TW" sz="2000" dirty="0">
                <a:latin typeface="Microsoft YaHei" panose="020B0503020204020204" pitchFamily="34" charset="-122"/>
                <a:ea typeface="Microsoft YaHei" panose="020B0503020204020204" pitchFamily="34" charset="-122"/>
              </a:rPr>
              <a:t>25</a:t>
            </a:r>
            <a:r>
              <a:rPr lang="zh-TW" altLang="en-US" sz="2000" dirty="0">
                <a:latin typeface="Microsoft YaHei" panose="020B0503020204020204" pitchFamily="34" charset="-122"/>
                <a:ea typeface="Microsoft YaHei" panose="020B0503020204020204" pitchFamily="34" charset="-122"/>
              </a:rPr>
              <a:t>家，累積資本總額超過</a:t>
            </a:r>
            <a:r>
              <a:rPr lang="en-US" altLang="zh-TW" sz="2000" dirty="0">
                <a:latin typeface="Microsoft YaHei" panose="020B0503020204020204" pitchFamily="34" charset="-122"/>
                <a:ea typeface="Microsoft YaHei" panose="020B0503020204020204" pitchFamily="34" charset="-122"/>
              </a:rPr>
              <a:t>49 </a:t>
            </a:r>
            <a:r>
              <a:rPr lang="zh-TW" altLang="en-US" sz="2000" dirty="0">
                <a:latin typeface="Microsoft YaHei" panose="020B0503020204020204" pitchFamily="34" charset="-122"/>
                <a:ea typeface="Microsoft YaHei" panose="020B0503020204020204" pitchFamily="34" charset="-122"/>
              </a:rPr>
              <a:t>億元</a:t>
            </a:r>
            <a:endParaRPr lang="en-US" altLang="zh-TW" sz="2000" dirty="0">
              <a:latin typeface="Microsoft YaHei" panose="020B0503020204020204" pitchFamily="34" charset="-122"/>
              <a:ea typeface="Microsoft YaHei" panose="020B0503020204020204" pitchFamily="34" charset="-122"/>
            </a:endParaRPr>
          </a:p>
          <a:p>
            <a:r>
              <a:rPr lang="zh-TW" altLang="en-US" sz="2000" dirty="0">
                <a:latin typeface="Microsoft YaHei" panose="020B0503020204020204" pitchFamily="34" charset="-122"/>
                <a:ea typeface="Microsoft YaHei" panose="020B0503020204020204" pitchFamily="34" charset="-122"/>
              </a:rPr>
              <a:t>亮點個案：</a:t>
            </a:r>
          </a:p>
        </p:txBody>
      </p:sp>
      <p:sp>
        <p:nvSpPr>
          <p:cNvPr id="34" name="文字方塊 33"/>
          <p:cNvSpPr txBox="1"/>
          <p:nvPr/>
        </p:nvSpPr>
        <p:spPr>
          <a:xfrm>
            <a:off x="1459621" y="4775685"/>
            <a:ext cx="3308087" cy="1292662"/>
          </a:xfrm>
          <a:prstGeom prst="rect">
            <a:avLst/>
          </a:prstGeom>
          <a:noFill/>
        </p:spPr>
        <p:txBody>
          <a:bodyPr wrap="square" rtlCol="0">
            <a:spAutoFit/>
          </a:bodyPr>
          <a:lstStyle/>
          <a:p>
            <a:pPr algn="ctr"/>
            <a:r>
              <a:rPr lang="zh-TW" altLang="en-US" sz="2000" dirty="0">
                <a:solidFill>
                  <a:srgbClr val="7030A0"/>
                </a:solidFill>
                <a:latin typeface="Microsoft YaHei" panose="020B0503020204020204" pitchFamily="34" charset="-122"/>
                <a:ea typeface="Microsoft YaHei" panose="020B0503020204020204" pitchFamily="34" charset="-122"/>
              </a:rPr>
              <a:t>萊鎂醫療器材股份有限公司</a:t>
            </a:r>
            <a:endParaRPr lang="en-US" altLang="zh-TW" sz="2000" dirty="0">
              <a:solidFill>
                <a:srgbClr val="7030A0"/>
              </a:solidFill>
              <a:latin typeface="Microsoft YaHei" panose="020B0503020204020204" pitchFamily="34" charset="-122"/>
              <a:ea typeface="Microsoft YaHei" panose="020B0503020204020204" pitchFamily="34" charset="-122"/>
            </a:endParaRPr>
          </a:p>
          <a:p>
            <a:pPr algn="ctr"/>
            <a:r>
              <a:rPr lang="zh-TW" altLang="en-US" sz="2000" dirty="0">
                <a:solidFill>
                  <a:schemeClr val="bg2">
                    <a:lumMod val="50000"/>
                  </a:schemeClr>
                </a:solidFill>
                <a:latin typeface="Microsoft YaHei" panose="020B0503020204020204" pitchFamily="34" charset="-122"/>
                <a:ea typeface="Microsoft YaHei" panose="020B0503020204020204" pitchFamily="34" charset="-122"/>
              </a:rPr>
              <a:t>微型負壓式睡眠</a:t>
            </a:r>
            <a:endParaRPr lang="en-US" altLang="zh-TW" sz="2000" dirty="0">
              <a:solidFill>
                <a:schemeClr val="bg2">
                  <a:lumMod val="50000"/>
                </a:schemeClr>
              </a:solidFill>
              <a:latin typeface="Microsoft YaHei" panose="020B0503020204020204" pitchFamily="34" charset="-122"/>
              <a:ea typeface="Microsoft YaHei" panose="020B0503020204020204" pitchFamily="34" charset="-122"/>
            </a:endParaRPr>
          </a:p>
          <a:p>
            <a:pPr algn="ctr"/>
            <a:r>
              <a:rPr lang="zh-TW" altLang="en-US" sz="2000" dirty="0">
                <a:solidFill>
                  <a:schemeClr val="bg2">
                    <a:lumMod val="50000"/>
                  </a:schemeClr>
                </a:solidFill>
                <a:latin typeface="Microsoft YaHei" panose="020B0503020204020204" pitchFamily="34" charset="-122"/>
                <a:ea typeface="Microsoft YaHei" panose="020B0503020204020204" pitchFamily="34" charset="-122"/>
              </a:rPr>
              <a:t>呼吸中止治療裝置</a:t>
            </a:r>
            <a:endParaRPr lang="en-US" altLang="zh-TW" sz="2000" dirty="0">
              <a:solidFill>
                <a:srgbClr val="7030A0"/>
              </a:solidFill>
              <a:latin typeface="Microsoft YaHei" panose="020B0503020204020204" pitchFamily="34" charset="-122"/>
              <a:ea typeface="Microsoft YaHei" panose="020B0503020204020204" pitchFamily="34" charset="-122"/>
            </a:endParaRPr>
          </a:p>
          <a:p>
            <a:pPr algn="ctr"/>
            <a:r>
              <a:rPr lang="zh-TW" altLang="en-US" dirty="0">
                <a:solidFill>
                  <a:srgbClr val="00B0F0"/>
                </a:solidFill>
                <a:latin typeface="Microsoft YaHei" panose="020B0503020204020204" pitchFamily="34" charset="-122"/>
                <a:ea typeface="Microsoft YaHei" panose="020B0503020204020204" pitchFamily="34" charset="-122"/>
              </a:rPr>
              <a:t>陳仲竹</a:t>
            </a:r>
            <a:r>
              <a:rPr lang="zh-TW" altLang="en-US" dirty="0">
                <a:latin typeface="Microsoft YaHei" panose="020B0503020204020204" pitchFamily="34" charset="-122"/>
                <a:ea typeface="Microsoft YaHei" panose="020B0503020204020204" pitchFamily="34" charset="-122"/>
              </a:rPr>
              <a:t> </a:t>
            </a:r>
            <a:r>
              <a:rPr lang="en-US" altLang="zh-TW" sz="1400" dirty="0">
                <a:latin typeface="Microsoft YaHei" panose="020B0503020204020204" pitchFamily="34" charset="-122"/>
                <a:ea typeface="Microsoft YaHei" panose="020B0503020204020204" pitchFamily="34" charset="-122"/>
              </a:rPr>
              <a:t>(97</a:t>
            </a:r>
            <a:r>
              <a:rPr lang="zh-TW" altLang="en-US" sz="1400" dirty="0">
                <a:latin typeface="Microsoft YaHei" panose="020B0503020204020204" pitchFamily="34" charset="-122"/>
                <a:ea typeface="Microsoft YaHei" panose="020B0503020204020204" pitchFamily="34" charset="-122"/>
              </a:rPr>
              <a:t>年</a:t>
            </a:r>
            <a:r>
              <a:rPr lang="en-US" altLang="zh-TW" sz="1400" dirty="0">
                <a:latin typeface="Microsoft YaHei" panose="020B0503020204020204" pitchFamily="34" charset="-122"/>
                <a:ea typeface="Microsoft YaHei" panose="020B0503020204020204" pitchFamily="34" charset="-122"/>
              </a:rPr>
              <a:t>1</a:t>
            </a:r>
            <a:r>
              <a:rPr lang="zh-TW" altLang="en-US" sz="1400" dirty="0">
                <a:latin typeface="Microsoft YaHei" panose="020B0503020204020204" pitchFamily="34" charset="-122"/>
                <a:ea typeface="Microsoft YaHei" panose="020B0503020204020204" pitchFamily="34" charset="-122"/>
              </a:rPr>
              <a:t>梯</a:t>
            </a:r>
            <a:r>
              <a:rPr lang="en-US" altLang="zh-TW" sz="1400" dirty="0">
                <a:latin typeface="Microsoft YaHei" panose="020B0503020204020204" pitchFamily="34" charset="-122"/>
                <a:ea typeface="Microsoft YaHei" panose="020B0503020204020204" pitchFamily="34" charset="-122"/>
              </a:rPr>
              <a:t>)</a:t>
            </a:r>
            <a:endParaRPr lang="zh-TW" altLang="en-US" sz="1400" dirty="0">
              <a:latin typeface="Microsoft YaHei" panose="020B0503020204020204" pitchFamily="34" charset="-122"/>
              <a:ea typeface="Microsoft YaHei" panose="020B0503020204020204" pitchFamily="34" charset="-122"/>
            </a:endParaRPr>
          </a:p>
        </p:txBody>
      </p:sp>
      <p:sp>
        <p:nvSpPr>
          <p:cNvPr id="35" name="文字方塊 34"/>
          <p:cNvSpPr txBox="1"/>
          <p:nvPr/>
        </p:nvSpPr>
        <p:spPr>
          <a:xfrm>
            <a:off x="4926722" y="4759752"/>
            <a:ext cx="2959977" cy="1846659"/>
          </a:xfrm>
          <a:prstGeom prst="rect">
            <a:avLst/>
          </a:prstGeom>
          <a:noFill/>
        </p:spPr>
        <p:txBody>
          <a:bodyPr wrap="square" rtlCol="0">
            <a:spAutoFit/>
          </a:bodyPr>
          <a:lstStyle/>
          <a:p>
            <a:pPr algn="ctr"/>
            <a:r>
              <a:rPr lang="zh-TW" altLang="en-US" sz="2000" dirty="0">
                <a:solidFill>
                  <a:srgbClr val="7030A0"/>
                </a:solidFill>
                <a:latin typeface="Microsoft YaHei" panose="020B0503020204020204" pitchFamily="34" charset="-122"/>
                <a:ea typeface="Microsoft YaHei" panose="020B0503020204020204" pitchFamily="34" charset="-122"/>
              </a:rPr>
              <a:t>安盛生科股份有限公司</a:t>
            </a:r>
            <a:endParaRPr lang="en-US" altLang="zh-TW" sz="2000" dirty="0">
              <a:solidFill>
                <a:srgbClr val="7030A0"/>
              </a:solidFill>
              <a:latin typeface="Microsoft YaHei" panose="020B0503020204020204" pitchFamily="34" charset="-122"/>
              <a:ea typeface="Microsoft YaHei" panose="020B0503020204020204" pitchFamily="34" charset="-122"/>
            </a:endParaRPr>
          </a:p>
          <a:p>
            <a:pPr algn="ctr"/>
            <a:r>
              <a:rPr lang="zh-TW" altLang="en-US" sz="2000" dirty="0">
                <a:solidFill>
                  <a:schemeClr val="bg2">
                    <a:lumMod val="50000"/>
                  </a:schemeClr>
                </a:solidFill>
                <a:latin typeface="Microsoft YaHei" panose="020B0503020204020204" pitchFamily="34" charset="-122"/>
                <a:ea typeface="Microsoft YaHei" panose="020B0503020204020204" pitchFamily="34" charset="-122"/>
              </a:rPr>
              <a:t>智慧型手機光學</a:t>
            </a:r>
            <a:endParaRPr lang="en-US" altLang="zh-TW" sz="2000" dirty="0">
              <a:solidFill>
                <a:schemeClr val="bg2">
                  <a:lumMod val="50000"/>
                </a:schemeClr>
              </a:solidFill>
              <a:latin typeface="Microsoft YaHei" panose="020B0503020204020204" pitchFamily="34" charset="-122"/>
              <a:ea typeface="Microsoft YaHei" panose="020B0503020204020204" pitchFamily="34" charset="-122"/>
            </a:endParaRPr>
          </a:p>
          <a:p>
            <a:pPr algn="ctr"/>
            <a:r>
              <a:rPr lang="zh-TW" altLang="en-US" sz="2000" dirty="0">
                <a:solidFill>
                  <a:schemeClr val="bg2">
                    <a:lumMod val="50000"/>
                  </a:schemeClr>
                </a:solidFill>
                <a:latin typeface="Microsoft YaHei" panose="020B0503020204020204" pitchFamily="34" charset="-122"/>
                <a:ea typeface="Microsoft YaHei" panose="020B0503020204020204" pitchFamily="34" charset="-122"/>
              </a:rPr>
              <a:t>檢測診斷平台</a:t>
            </a:r>
            <a:endParaRPr lang="en-US" altLang="zh-TW" sz="2000" dirty="0">
              <a:solidFill>
                <a:srgbClr val="7030A0"/>
              </a:solidFill>
              <a:latin typeface="Microsoft YaHei" panose="020B0503020204020204" pitchFamily="34" charset="-122"/>
              <a:ea typeface="Microsoft YaHei" panose="020B0503020204020204" pitchFamily="34" charset="-122"/>
            </a:endParaRPr>
          </a:p>
          <a:p>
            <a:pPr algn="ctr"/>
            <a:r>
              <a:rPr lang="zh-TW" altLang="en-US" dirty="0">
                <a:solidFill>
                  <a:srgbClr val="00B0F0"/>
                </a:solidFill>
                <a:latin typeface="Microsoft YaHei" panose="020B0503020204020204" pitchFamily="34" charset="-122"/>
                <a:ea typeface="Microsoft YaHei" panose="020B0503020204020204" pitchFamily="34" charset="-122"/>
              </a:rPr>
              <a:t>蔡東孟</a:t>
            </a:r>
            <a:r>
              <a:rPr lang="en-US" altLang="zh-TW" sz="1400" dirty="0">
                <a:latin typeface="Microsoft YaHei" panose="020B0503020204020204" pitchFamily="34" charset="-122"/>
                <a:ea typeface="Microsoft YaHei" panose="020B0503020204020204" pitchFamily="34" charset="-122"/>
              </a:rPr>
              <a:t>(99</a:t>
            </a:r>
            <a:r>
              <a:rPr lang="zh-TW" altLang="en-US" sz="1400" dirty="0">
                <a:latin typeface="Microsoft YaHei" panose="020B0503020204020204" pitchFamily="34" charset="-122"/>
                <a:ea typeface="Microsoft YaHei" panose="020B0503020204020204" pitchFamily="34" charset="-122"/>
              </a:rPr>
              <a:t>年</a:t>
            </a:r>
            <a:r>
              <a:rPr lang="en-US" altLang="zh-TW" sz="1400" dirty="0">
                <a:latin typeface="Microsoft YaHei" panose="020B0503020204020204" pitchFamily="34" charset="-122"/>
                <a:ea typeface="Microsoft YaHei" panose="020B0503020204020204" pitchFamily="34" charset="-122"/>
              </a:rPr>
              <a:t>2</a:t>
            </a:r>
            <a:r>
              <a:rPr lang="zh-TW" altLang="en-US" sz="1400" dirty="0">
                <a:latin typeface="Microsoft YaHei" panose="020B0503020204020204" pitchFamily="34" charset="-122"/>
                <a:ea typeface="Microsoft YaHei" panose="020B0503020204020204" pitchFamily="34" charset="-122"/>
              </a:rPr>
              <a:t>梯</a:t>
            </a:r>
            <a:r>
              <a:rPr lang="en-US" altLang="zh-TW" sz="1400" dirty="0">
                <a:latin typeface="Microsoft YaHei" panose="020B0503020204020204" pitchFamily="34" charset="-122"/>
                <a:ea typeface="Microsoft YaHei" panose="020B0503020204020204" pitchFamily="34" charset="-122"/>
              </a:rPr>
              <a:t>)</a:t>
            </a:r>
          </a:p>
          <a:p>
            <a:pPr algn="ctr"/>
            <a:r>
              <a:rPr lang="zh-TW" altLang="en-US" dirty="0">
                <a:solidFill>
                  <a:srgbClr val="00B0F0"/>
                </a:solidFill>
                <a:latin typeface="Microsoft YaHei" panose="020B0503020204020204" pitchFamily="34" charset="-122"/>
                <a:ea typeface="Microsoft YaHei" panose="020B0503020204020204" pitchFamily="34" charset="-122"/>
              </a:rPr>
              <a:t>陳階曉</a:t>
            </a:r>
            <a:r>
              <a:rPr lang="en-US" altLang="zh-TW" sz="1400" dirty="0">
                <a:latin typeface="Microsoft YaHei" panose="020B0503020204020204" pitchFamily="34" charset="-122"/>
                <a:ea typeface="Microsoft YaHei" panose="020B0503020204020204" pitchFamily="34" charset="-122"/>
              </a:rPr>
              <a:t>(100</a:t>
            </a:r>
            <a:r>
              <a:rPr lang="zh-TW" altLang="en-US" sz="1400" dirty="0">
                <a:latin typeface="Microsoft YaHei" panose="020B0503020204020204" pitchFamily="34" charset="-122"/>
                <a:ea typeface="Microsoft YaHei" panose="020B0503020204020204" pitchFamily="34" charset="-122"/>
              </a:rPr>
              <a:t>年</a:t>
            </a:r>
            <a:r>
              <a:rPr lang="en-US" altLang="zh-TW" sz="1400" dirty="0">
                <a:latin typeface="Microsoft YaHei" panose="020B0503020204020204" pitchFamily="34" charset="-122"/>
                <a:ea typeface="Microsoft YaHei" panose="020B0503020204020204" pitchFamily="34" charset="-122"/>
              </a:rPr>
              <a:t>1</a:t>
            </a:r>
            <a:r>
              <a:rPr lang="zh-TW" altLang="en-US" sz="1400" dirty="0">
                <a:latin typeface="Microsoft YaHei" panose="020B0503020204020204" pitchFamily="34" charset="-122"/>
                <a:ea typeface="Microsoft YaHei" panose="020B0503020204020204" pitchFamily="34" charset="-122"/>
              </a:rPr>
              <a:t>梯</a:t>
            </a:r>
            <a:r>
              <a:rPr lang="en-US" altLang="zh-TW" sz="1400" dirty="0">
                <a:latin typeface="Microsoft YaHei" panose="020B0503020204020204" pitchFamily="34" charset="-122"/>
                <a:ea typeface="Microsoft YaHei" panose="020B0503020204020204" pitchFamily="34" charset="-122"/>
              </a:rPr>
              <a:t>)</a:t>
            </a:r>
          </a:p>
          <a:p>
            <a:pPr algn="ctr"/>
            <a:r>
              <a:rPr lang="zh-TW" altLang="en-US" dirty="0">
                <a:solidFill>
                  <a:srgbClr val="00B0F0"/>
                </a:solidFill>
                <a:latin typeface="Microsoft YaHei" panose="020B0503020204020204" pitchFamily="34" charset="-122"/>
                <a:ea typeface="Microsoft YaHei" panose="020B0503020204020204" pitchFamily="34" charset="-122"/>
              </a:rPr>
              <a:t>陳彥宇</a:t>
            </a:r>
            <a:r>
              <a:rPr lang="en-US" altLang="zh-TW" sz="1400" dirty="0">
                <a:latin typeface="Microsoft YaHei" panose="020B0503020204020204" pitchFamily="34" charset="-122"/>
                <a:ea typeface="Microsoft YaHei" panose="020B0503020204020204" pitchFamily="34" charset="-122"/>
              </a:rPr>
              <a:t>(98</a:t>
            </a:r>
            <a:r>
              <a:rPr lang="zh-TW" altLang="en-US" sz="1400" dirty="0">
                <a:latin typeface="Microsoft YaHei" panose="020B0503020204020204" pitchFamily="34" charset="-122"/>
                <a:ea typeface="Microsoft YaHei" panose="020B0503020204020204" pitchFamily="34" charset="-122"/>
              </a:rPr>
              <a:t>年</a:t>
            </a:r>
            <a:r>
              <a:rPr lang="en-US" altLang="zh-TW" sz="1400" dirty="0">
                <a:latin typeface="Microsoft YaHei" panose="020B0503020204020204" pitchFamily="34" charset="-122"/>
                <a:ea typeface="Microsoft YaHei" panose="020B0503020204020204" pitchFamily="34" charset="-122"/>
              </a:rPr>
              <a:t>1</a:t>
            </a:r>
            <a:r>
              <a:rPr lang="zh-TW" altLang="en-US" sz="1400" dirty="0">
                <a:latin typeface="Microsoft YaHei" panose="020B0503020204020204" pitchFamily="34" charset="-122"/>
                <a:ea typeface="Microsoft YaHei" panose="020B0503020204020204" pitchFamily="34" charset="-122"/>
              </a:rPr>
              <a:t>梯</a:t>
            </a:r>
            <a:r>
              <a:rPr lang="en-US" altLang="zh-TW" sz="1400" dirty="0">
                <a:latin typeface="Microsoft YaHei" panose="020B0503020204020204" pitchFamily="34" charset="-122"/>
                <a:ea typeface="Microsoft YaHei" panose="020B0503020204020204" pitchFamily="34" charset="-122"/>
              </a:rPr>
              <a:t>)</a:t>
            </a:r>
            <a:endParaRPr lang="zh-TW" altLang="en-US" sz="1400" dirty="0">
              <a:latin typeface="Microsoft YaHei" panose="020B0503020204020204" pitchFamily="34" charset="-122"/>
              <a:ea typeface="Microsoft YaHei" panose="020B0503020204020204" pitchFamily="34" charset="-122"/>
            </a:endParaRPr>
          </a:p>
        </p:txBody>
      </p:sp>
      <p:sp>
        <p:nvSpPr>
          <p:cNvPr id="36" name="文字方塊 35"/>
          <p:cNvSpPr txBox="1"/>
          <p:nvPr/>
        </p:nvSpPr>
        <p:spPr>
          <a:xfrm>
            <a:off x="8045713" y="4760040"/>
            <a:ext cx="3240354" cy="984885"/>
          </a:xfrm>
          <a:prstGeom prst="rect">
            <a:avLst/>
          </a:prstGeom>
          <a:noFill/>
        </p:spPr>
        <p:txBody>
          <a:bodyPr wrap="square" rtlCol="0">
            <a:spAutoFit/>
          </a:bodyPr>
          <a:lstStyle/>
          <a:p>
            <a:pPr algn="ctr"/>
            <a:r>
              <a:rPr lang="zh-TW" altLang="en-US" sz="2000" dirty="0">
                <a:solidFill>
                  <a:srgbClr val="7030A0"/>
                </a:solidFill>
                <a:latin typeface="Microsoft YaHei" panose="020B0503020204020204" pitchFamily="34" charset="-122"/>
                <a:ea typeface="Microsoft YaHei" panose="020B0503020204020204" pitchFamily="34" charset="-122"/>
              </a:rPr>
              <a:t>鈦隼生物科技股份有限公司</a:t>
            </a:r>
            <a:endParaRPr lang="en-US" altLang="zh-TW" sz="2000" dirty="0">
              <a:solidFill>
                <a:srgbClr val="7030A0"/>
              </a:solidFill>
              <a:latin typeface="Microsoft YaHei" panose="020B0503020204020204" pitchFamily="34" charset="-122"/>
              <a:ea typeface="Microsoft YaHei" panose="020B0503020204020204" pitchFamily="34" charset="-122"/>
            </a:endParaRPr>
          </a:p>
          <a:p>
            <a:pPr algn="ctr"/>
            <a:r>
              <a:rPr lang="zh-TW" altLang="en-US" sz="2000" dirty="0">
                <a:solidFill>
                  <a:schemeClr val="bg2">
                    <a:lumMod val="50000"/>
                  </a:schemeClr>
                </a:solidFill>
                <a:latin typeface="Microsoft YaHei" panose="020B0503020204020204" pitchFamily="34" charset="-122"/>
                <a:ea typeface="Microsoft YaHei" panose="020B0503020204020204" pitchFamily="34" charset="-122"/>
              </a:rPr>
              <a:t>自動手術導航機器人</a:t>
            </a:r>
            <a:endParaRPr lang="en-US" altLang="zh-TW" sz="2000" dirty="0">
              <a:solidFill>
                <a:srgbClr val="7030A0"/>
              </a:solidFill>
              <a:latin typeface="Microsoft YaHei" panose="020B0503020204020204" pitchFamily="34" charset="-122"/>
              <a:ea typeface="Microsoft YaHei" panose="020B0503020204020204" pitchFamily="34" charset="-122"/>
            </a:endParaRPr>
          </a:p>
          <a:p>
            <a:pPr algn="ctr"/>
            <a:r>
              <a:rPr lang="zh-TW" altLang="en-US" dirty="0">
                <a:solidFill>
                  <a:srgbClr val="00B0F0"/>
                </a:solidFill>
                <a:latin typeface="Microsoft YaHei" panose="020B0503020204020204" pitchFamily="34" charset="-122"/>
                <a:ea typeface="Microsoft YaHei" panose="020B0503020204020204" pitchFamily="34" charset="-122"/>
              </a:rPr>
              <a:t>陳階曉</a:t>
            </a:r>
            <a:r>
              <a:rPr lang="en-US" altLang="zh-TW" sz="1400" dirty="0">
                <a:latin typeface="Microsoft YaHei" panose="020B0503020204020204" pitchFamily="34" charset="-122"/>
                <a:ea typeface="Microsoft YaHei" panose="020B0503020204020204" pitchFamily="34" charset="-122"/>
              </a:rPr>
              <a:t>(100</a:t>
            </a:r>
            <a:r>
              <a:rPr lang="zh-TW" altLang="en-US" sz="1400" dirty="0">
                <a:latin typeface="Microsoft YaHei" panose="020B0503020204020204" pitchFamily="34" charset="-122"/>
                <a:ea typeface="Microsoft YaHei" panose="020B0503020204020204" pitchFamily="34" charset="-122"/>
              </a:rPr>
              <a:t>年</a:t>
            </a:r>
            <a:r>
              <a:rPr lang="en-US" altLang="zh-TW" sz="1400" dirty="0">
                <a:latin typeface="Microsoft YaHei" panose="020B0503020204020204" pitchFamily="34" charset="-122"/>
                <a:ea typeface="Microsoft YaHei" panose="020B0503020204020204" pitchFamily="34" charset="-122"/>
              </a:rPr>
              <a:t>1</a:t>
            </a:r>
            <a:r>
              <a:rPr lang="zh-TW" altLang="en-US" sz="1400" dirty="0">
                <a:latin typeface="Microsoft YaHei" panose="020B0503020204020204" pitchFamily="34" charset="-122"/>
                <a:ea typeface="Microsoft YaHei" panose="020B0503020204020204" pitchFamily="34" charset="-122"/>
              </a:rPr>
              <a:t>梯</a:t>
            </a:r>
            <a:r>
              <a:rPr lang="en-US" altLang="zh-TW" sz="1400" dirty="0">
                <a:latin typeface="Microsoft YaHei" panose="020B0503020204020204" pitchFamily="34" charset="-122"/>
                <a:ea typeface="Microsoft YaHei" panose="020B0503020204020204" pitchFamily="34" charset="-122"/>
              </a:rPr>
              <a:t>)</a:t>
            </a:r>
            <a:endParaRPr lang="zh-TW" altLang="en-US" sz="1400" dirty="0">
              <a:latin typeface="Microsoft YaHei" panose="020B0503020204020204" pitchFamily="34" charset="-122"/>
              <a:ea typeface="Microsoft YaHei" panose="020B0503020204020204" pitchFamily="34" charset="-122"/>
            </a:endParaRPr>
          </a:p>
        </p:txBody>
      </p:sp>
      <p:pic>
        <p:nvPicPr>
          <p:cNvPr id="1026" name="Picture 2" descr="Q:\104年生醫人培計畫\STB\廣告\STB公司Logo\Somnics_Logo10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969" y="3856036"/>
            <a:ext cx="1935163" cy="968375"/>
          </a:xfrm>
          <a:prstGeom prst="rect">
            <a:avLst/>
          </a:prstGeom>
          <a:noFill/>
          <a:extLst>
            <a:ext uri="{909E8E84-426E-40DD-AFC4-6F175D3DCCD1}">
              <a14:hiddenFill xmlns:a14="http://schemas.microsoft.com/office/drawing/2010/main">
                <a:solidFill>
                  <a:srgbClr val="FFFFFF"/>
                </a:solidFill>
              </a14:hiddenFill>
            </a:ext>
          </a:extLst>
        </p:spPr>
      </p:pic>
      <p:sp>
        <p:nvSpPr>
          <p:cNvPr id="39" name="文字方塊 38">
            <a:extLst>
              <a:ext uri="{FF2B5EF4-FFF2-40B4-BE49-F238E27FC236}">
                <a16:creationId xmlns:a16="http://schemas.microsoft.com/office/drawing/2014/main" id="{A3DAF9D2-2338-47E7-8780-52C08278B908}"/>
              </a:ext>
            </a:extLst>
          </p:cNvPr>
          <p:cNvSpPr txBox="1"/>
          <p:nvPr/>
        </p:nvSpPr>
        <p:spPr>
          <a:xfrm>
            <a:off x="1178987" y="1177734"/>
            <a:ext cx="4356573"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台灣已引入</a:t>
            </a:r>
            <a:r>
              <a:rPr kumimoji="1" lang="en-US" altLang="zh-TW" sz="2400" b="1" dirty="0" err="1">
                <a:solidFill>
                  <a:srgbClr val="0B2A43"/>
                </a:solidFill>
                <a:latin typeface="Microsoft YaHei UI" panose="020B0503020204020204" pitchFamily="34" charset="-122"/>
                <a:ea typeface="Microsoft YaHei UI" panose="020B0503020204020204" pitchFamily="34" charset="-122"/>
              </a:rPr>
              <a:t>Biodesign</a:t>
            </a:r>
            <a:r>
              <a:rPr kumimoji="1" lang="zh-TW" altLang="en-US" sz="2400" b="1" dirty="0">
                <a:solidFill>
                  <a:srgbClr val="0B2A43"/>
                </a:solidFill>
                <a:latin typeface="Microsoft YaHei UI" panose="020B0503020204020204" pitchFamily="34" charset="-122"/>
                <a:ea typeface="Microsoft YaHei UI" panose="020B0503020204020204" pitchFamily="34" charset="-122"/>
              </a:rPr>
              <a:t>的方法</a:t>
            </a:r>
          </a:p>
        </p:txBody>
      </p:sp>
      <p:pic>
        <p:nvPicPr>
          <p:cNvPr id="37" name="Picture 4" descr="T:\104年生醫人培計畫\STB\廣告\STB公司Logo\LOGO AI檔\鈦隼\logo_En_vertic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109" y="3144578"/>
            <a:ext cx="1793185" cy="179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4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C477FC-9B46-8B90-A6B3-645446453417}"/>
              </a:ext>
            </a:extLst>
          </p:cNvPr>
          <p:cNvSpPr/>
          <p:nvPr/>
        </p:nvSpPr>
        <p:spPr>
          <a:xfrm>
            <a:off x="5194495" y="3058766"/>
            <a:ext cx="3262432" cy="707886"/>
          </a:xfrm>
          <a:prstGeom prst="rect">
            <a:avLst/>
          </a:prstGeom>
        </p:spPr>
        <p:txBody>
          <a:bodyPr wrap="none">
            <a:spAutoFit/>
          </a:bodyPr>
          <a:lstStyle/>
          <a:p>
            <a:r>
              <a:rPr kumimoji="1" lang="zh-TW" altLang="en-US" sz="4000" b="1" dirty="0">
                <a:solidFill>
                  <a:srgbClr val="0B2A43"/>
                </a:solidFill>
                <a:latin typeface="Microsoft YaHei UI" panose="020B0503020204020204" pitchFamily="34" charset="-122"/>
                <a:ea typeface="Microsoft YaHei UI" panose="020B0503020204020204" pitchFamily="34" charset="-122"/>
              </a:rPr>
              <a:t>政府推動計畫</a:t>
            </a:r>
          </a:p>
        </p:txBody>
      </p:sp>
      <p:sp>
        <p:nvSpPr>
          <p:cNvPr id="45" name="橢圓 44">
            <a:extLst>
              <a:ext uri="{FF2B5EF4-FFF2-40B4-BE49-F238E27FC236}">
                <a16:creationId xmlns:a16="http://schemas.microsoft.com/office/drawing/2014/main" id="{9DC5A821-9DD6-5168-DDAD-EDEA26D1DEB6}"/>
              </a:ext>
            </a:extLst>
          </p:cNvPr>
          <p:cNvSpPr/>
          <p:nvPr/>
        </p:nvSpPr>
        <p:spPr>
          <a:xfrm>
            <a:off x="1186142" y="1992635"/>
            <a:ext cx="3214010" cy="3214010"/>
          </a:xfrm>
          <a:prstGeom prst="ellipse">
            <a:avLst/>
          </a:prstGeom>
          <a:gradFill flip="none" rotWithShape="1">
            <a:gsLst>
              <a:gs pos="47000">
                <a:srgbClr val="97A5B8">
                  <a:alpha val="0"/>
                </a:srgbClr>
              </a:gs>
              <a:gs pos="1000">
                <a:srgbClr val="97A5B8">
                  <a:alpha val="70037"/>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51" name="群組 50">
            <a:extLst>
              <a:ext uri="{FF2B5EF4-FFF2-40B4-BE49-F238E27FC236}">
                <a16:creationId xmlns:a16="http://schemas.microsoft.com/office/drawing/2014/main" id="{399CE83A-8FF0-122C-BE98-D2B59F5B9229}"/>
              </a:ext>
            </a:extLst>
          </p:cNvPr>
          <p:cNvGrpSpPr/>
          <p:nvPr/>
        </p:nvGrpSpPr>
        <p:grpSpPr>
          <a:xfrm>
            <a:off x="1382597" y="1867585"/>
            <a:ext cx="2821104" cy="2524148"/>
            <a:chOff x="430794" y="419773"/>
            <a:chExt cx="859880" cy="769367"/>
          </a:xfrm>
        </p:grpSpPr>
        <p:grpSp>
          <p:nvGrpSpPr>
            <p:cNvPr id="52" name="群組 51">
              <a:extLst>
                <a:ext uri="{FF2B5EF4-FFF2-40B4-BE49-F238E27FC236}">
                  <a16:creationId xmlns:a16="http://schemas.microsoft.com/office/drawing/2014/main" id="{BE524D64-94B1-124C-BBAE-668D79A92F51}"/>
                </a:ext>
              </a:extLst>
            </p:cNvPr>
            <p:cNvGrpSpPr/>
            <p:nvPr/>
          </p:nvGrpSpPr>
          <p:grpSpPr>
            <a:xfrm>
              <a:off x="491045" y="855377"/>
              <a:ext cx="746699" cy="313125"/>
              <a:chOff x="374573" y="862798"/>
              <a:chExt cx="863172" cy="361968"/>
            </a:xfrm>
          </p:grpSpPr>
          <p:grpSp>
            <p:nvGrpSpPr>
              <p:cNvPr id="54" name="群組 53">
                <a:extLst>
                  <a:ext uri="{FF2B5EF4-FFF2-40B4-BE49-F238E27FC236}">
                    <a16:creationId xmlns:a16="http://schemas.microsoft.com/office/drawing/2014/main" id="{CED73E2D-3C78-2D42-ED5A-9B812A560357}"/>
                  </a:ext>
                </a:extLst>
              </p:cNvPr>
              <p:cNvGrpSpPr/>
              <p:nvPr/>
            </p:nvGrpSpPr>
            <p:grpSpPr>
              <a:xfrm>
                <a:off x="374573" y="862798"/>
                <a:ext cx="161005" cy="132598"/>
                <a:chOff x="4377273" y="337546"/>
                <a:chExt cx="565439" cy="412425"/>
              </a:xfrm>
              <a:solidFill>
                <a:srgbClr val="5C7396"/>
              </a:solidFill>
            </p:grpSpPr>
            <p:sp>
              <p:nvSpPr>
                <p:cNvPr id="73" name="六邊形 72">
                  <a:extLst>
                    <a:ext uri="{FF2B5EF4-FFF2-40B4-BE49-F238E27FC236}">
                      <a16:creationId xmlns:a16="http://schemas.microsoft.com/office/drawing/2014/main" id="{8D6FC463-E1D0-DCEA-7BC2-54F4F3379A7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4" name="六邊形 73">
                  <a:extLst>
                    <a:ext uri="{FF2B5EF4-FFF2-40B4-BE49-F238E27FC236}">
                      <a16:creationId xmlns:a16="http://schemas.microsoft.com/office/drawing/2014/main" id="{1ADEBBB7-246E-380F-B859-95218F94291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5" name="群組 54">
                <a:extLst>
                  <a:ext uri="{FF2B5EF4-FFF2-40B4-BE49-F238E27FC236}">
                    <a16:creationId xmlns:a16="http://schemas.microsoft.com/office/drawing/2014/main" id="{0998812E-CAB6-4E2B-809C-A1FD575DC23A}"/>
                  </a:ext>
                </a:extLst>
              </p:cNvPr>
              <p:cNvGrpSpPr/>
              <p:nvPr/>
            </p:nvGrpSpPr>
            <p:grpSpPr>
              <a:xfrm>
                <a:off x="517575" y="936433"/>
                <a:ext cx="161005" cy="132598"/>
                <a:chOff x="4377273" y="337546"/>
                <a:chExt cx="565439" cy="412425"/>
              </a:xfrm>
              <a:solidFill>
                <a:srgbClr val="5C7396"/>
              </a:solidFill>
            </p:grpSpPr>
            <p:sp>
              <p:nvSpPr>
                <p:cNvPr id="71" name="六邊形 70">
                  <a:extLst>
                    <a:ext uri="{FF2B5EF4-FFF2-40B4-BE49-F238E27FC236}">
                      <a16:creationId xmlns:a16="http://schemas.microsoft.com/office/drawing/2014/main" id="{C36DA907-9DD5-5026-482F-439D05E93CF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2" name="六邊形 71">
                  <a:extLst>
                    <a:ext uri="{FF2B5EF4-FFF2-40B4-BE49-F238E27FC236}">
                      <a16:creationId xmlns:a16="http://schemas.microsoft.com/office/drawing/2014/main" id="{FE5A11AA-3B2E-9653-BF69-8BCA3E7AD73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6" name="群組 55">
                <a:extLst>
                  <a:ext uri="{FF2B5EF4-FFF2-40B4-BE49-F238E27FC236}">
                    <a16:creationId xmlns:a16="http://schemas.microsoft.com/office/drawing/2014/main" id="{9A0894F8-8D3D-2BEA-86E2-EACDCA4769F9}"/>
                  </a:ext>
                </a:extLst>
              </p:cNvPr>
              <p:cNvGrpSpPr/>
              <p:nvPr/>
            </p:nvGrpSpPr>
            <p:grpSpPr>
              <a:xfrm>
                <a:off x="660577" y="1009967"/>
                <a:ext cx="161005" cy="132598"/>
                <a:chOff x="4377273" y="337546"/>
                <a:chExt cx="565439" cy="412425"/>
              </a:xfrm>
              <a:solidFill>
                <a:srgbClr val="5C7396"/>
              </a:solidFill>
            </p:grpSpPr>
            <p:sp>
              <p:nvSpPr>
                <p:cNvPr id="69" name="六邊形 68">
                  <a:extLst>
                    <a:ext uri="{FF2B5EF4-FFF2-40B4-BE49-F238E27FC236}">
                      <a16:creationId xmlns:a16="http://schemas.microsoft.com/office/drawing/2014/main" id="{23B08E3F-413A-873B-AE4C-25108883128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0" name="六邊形 69">
                  <a:extLst>
                    <a:ext uri="{FF2B5EF4-FFF2-40B4-BE49-F238E27FC236}">
                      <a16:creationId xmlns:a16="http://schemas.microsoft.com/office/drawing/2014/main" id="{E8492178-E331-E6F8-B7AC-B582D03BB4E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57" name="群組 56">
                <a:extLst>
                  <a:ext uri="{FF2B5EF4-FFF2-40B4-BE49-F238E27FC236}">
                    <a16:creationId xmlns:a16="http://schemas.microsoft.com/office/drawing/2014/main" id="{9B90C6BA-DCE2-625E-6E46-B927BED05DE3}"/>
                  </a:ext>
                </a:extLst>
              </p:cNvPr>
              <p:cNvGrpSpPr/>
              <p:nvPr/>
            </p:nvGrpSpPr>
            <p:grpSpPr>
              <a:xfrm>
                <a:off x="938191" y="1008110"/>
                <a:ext cx="161005" cy="132598"/>
                <a:chOff x="4377273" y="337546"/>
                <a:chExt cx="565439" cy="412425"/>
              </a:xfrm>
              <a:solidFill>
                <a:srgbClr val="99A6BB"/>
              </a:solidFill>
            </p:grpSpPr>
            <p:sp>
              <p:nvSpPr>
                <p:cNvPr id="67" name="六邊形 66">
                  <a:extLst>
                    <a:ext uri="{FF2B5EF4-FFF2-40B4-BE49-F238E27FC236}">
                      <a16:creationId xmlns:a16="http://schemas.microsoft.com/office/drawing/2014/main" id="{6CE61943-0429-5E4D-DA46-B4EAFB36F3F2}"/>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8" name="六邊形 67">
                  <a:extLst>
                    <a:ext uri="{FF2B5EF4-FFF2-40B4-BE49-F238E27FC236}">
                      <a16:creationId xmlns:a16="http://schemas.microsoft.com/office/drawing/2014/main" id="{DE0F8B3A-0B1E-DE4D-34D8-9EBEB8E0060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8" name="群組 57">
                <a:extLst>
                  <a:ext uri="{FF2B5EF4-FFF2-40B4-BE49-F238E27FC236}">
                    <a16:creationId xmlns:a16="http://schemas.microsoft.com/office/drawing/2014/main" id="{506D5A23-EF7C-F9F3-F30E-B9348929B051}"/>
                  </a:ext>
                </a:extLst>
              </p:cNvPr>
              <p:cNvGrpSpPr/>
              <p:nvPr/>
            </p:nvGrpSpPr>
            <p:grpSpPr>
              <a:xfrm>
                <a:off x="1076740" y="1081444"/>
                <a:ext cx="161005" cy="132598"/>
                <a:chOff x="4377273" y="337546"/>
                <a:chExt cx="565439" cy="412425"/>
              </a:xfrm>
              <a:solidFill>
                <a:srgbClr val="99A6BB"/>
              </a:solidFill>
            </p:grpSpPr>
            <p:sp>
              <p:nvSpPr>
                <p:cNvPr id="65" name="六邊形 64">
                  <a:extLst>
                    <a:ext uri="{FF2B5EF4-FFF2-40B4-BE49-F238E27FC236}">
                      <a16:creationId xmlns:a16="http://schemas.microsoft.com/office/drawing/2014/main" id="{FD8BA9B4-DE72-B5ED-CCC0-342633ECD96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6" name="六邊形 65">
                  <a:extLst>
                    <a:ext uri="{FF2B5EF4-FFF2-40B4-BE49-F238E27FC236}">
                      <a16:creationId xmlns:a16="http://schemas.microsoft.com/office/drawing/2014/main" id="{479C0038-9AC3-943A-AC46-A460332E543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9" name="群組 58">
                <a:extLst>
                  <a:ext uri="{FF2B5EF4-FFF2-40B4-BE49-F238E27FC236}">
                    <a16:creationId xmlns:a16="http://schemas.microsoft.com/office/drawing/2014/main" id="{1E5D3B94-17A7-81BE-6B16-540B9E7C70EA}"/>
                  </a:ext>
                </a:extLst>
              </p:cNvPr>
              <p:cNvGrpSpPr/>
              <p:nvPr/>
            </p:nvGrpSpPr>
            <p:grpSpPr>
              <a:xfrm>
                <a:off x="518463" y="1092168"/>
                <a:ext cx="161005" cy="132598"/>
                <a:chOff x="4377273" y="337546"/>
                <a:chExt cx="565439" cy="412425"/>
              </a:xfrm>
              <a:solidFill>
                <a:srgbClr val="5C7396"/>
              </a:solidFill>
            </p:grpSpPr>
            <p:sp>
              <p:nvSpPr>
                <p:cNvPr id="63" name="六邊形 62">
                  <a:extLst>
                    <a:ext uri="{FF2B5EF4-FFF2-40B4-BE49-F238E27FC236}">
                      <a16:creationId xmlns:a16="http://schemas.microsoft.com/office/drawing/2014/main" id="{90898807-A228-F92F-7692-11DFB4793F1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4" name="六邊形 63">
                  <a:extLst>
                    <a:ext uri="{FF2B5EF4-FFF2-40B4-BE49-F238E27FC236}">
                      <a16:creationId xmlns:a16="http://schemas.microsoft.com/office/drawing/2014/main" id="{9D5E7534-065B-0ACE-F23C-10E02173507D}"/>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60" name="群組 59">
                <a:extLst>
                  <a:ext uri="{FF2B5EF4-FFF2-40B4-BE49-F238E27FC236}">
                    <a16:creationId xmlns:a16="http://schemas.microsoft.com/office/drawing/2014/main" id="{1B12ED91-5093-D552-86EB-30A44CE113FC}"/>
                  </a:ext>
                </a:extLst>
              </p:cNvPr>
              <p:cNvGrpSpPr/>
              <p:nvPr/>
            </p:nvGrpSpPr>
            <p:grpSpPr>
              <a:xfrm>
                <a:off x="801927" y="1092168"/>
                <a:ext cx="161004" cy="132598"/>
                <a:chOff x="4377273" y="337546"/>
                <a:chExt cx="565434" cy="412425"/>
              </a:xfrm>
              <a:solidFill>
                <a:srgbClr val="5C7396"/>
              </a:solidFill>
            </p:grpSpPr>
            <p:sp>
              <p:nvSpPr>
                <p:cNvPr id="61" name="六邊形 60">
                  <a:extLst>
                    <a:ext uri="{FF2B5EF4-FFF2-40B4-BE49-F238E27FC236}">
                      <a16:creationId xmlns:a16="http://schemas.microsoft.com/office/drawing/2014/main" id="{B8E20DFE-D46F-B773-BC11-92ED7AFCB76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2" name="六邊形 61">
                  <a:extLst>
                    <a:ext uri="{FF2B5EF4-FFF2-40B4-BE49-F238E27FC236}">
                      <a16:creationId xmlns:a16="http://schemas.microsoft.com/office/drawing/2014/main" id="{7CAE98BB-9A4A-7E48-8012-EAA714787B1D}"/>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53" name="Google Shape;179;p18">
              <a:extLst>
                <a:ext uri="{FF2B5EF4-FFF2-40B4-BE49-F238E27FC236}">
                  <a16:creationId xmlns:a16="http://schemas.microsoft.com/office/drawing/2014/main" id="{0D572B73-B1C7-BF90-6C34-11A82B7A1FE7}"/>
                </a:ext>
              </a:extLst>
            </p:cNvPr>
            <p:cNvSpPr/>
            <p:nvPr/>
          </p:nvSpPr>
          <p:spPr>
            <a:xfrm>
              <a:off x="430794"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13800" b="1" i="1" kern="0" dirty="0">
                  <a:ln w="6350">
                    <a:noFill/>
                  </a:ln>
                  <a:solidFill>
                    <a:srgbClr val="0B2A43"/>
                  </a:solidFill>
                  <a:latin typeface="Arial Black" panose="020B0A04020102020204" pitchFamily="34" charset="0"/>
                  <a:ea typeface="Source Han Sans TW" pitchFamily="34" charset="-120"/>
                  <a:cs typeface="Arial"/>
                  <a:sym typeface="Arial"/>
                </a:rPr>
                <a:t>5</a:t>
              </a:r>
            </a:p>
          </p:txBody>
        </p:sp>
      </p:grpSp>
      <p:grpSp>
        <p:nvGrpSpPr>
          <p:cNvPr id="75" name="群組 74">
            <a:extLst>
              <a:ext uri="{FF2B5EF4-FFF2-40B4-BE49-F238E27FC236}">
                <a16:creationId xmlns:a16="http://schemas.microsoft.com/office/drawing/2014/main" id="{0CE4904C-BDF1-53A8-B233-3F87C3A4B6E3}"/>
              </a:ext>
            </a:extLst>
          </p:cNvPr>
          <p:cNvGrpSpPr/>
          <p:nvPr/>
        </p:nvGrpSpPr>
        <p:grpSpPr>
          <a:xfrm>
            <a:off x="1986125" y="1519802"/>
            <a:ext cx="3127092" cy="3266043"/>
            <a:chOff x="2363812" y="1519802"/>
            <a:chExt cx="3127092" cy="3266043"/>
          </a:xfrm>
        </p:grpSpPr>
        <p:sp>
          <p:nvSpPr>
            <p:cNvPr id="76" name="手繪多邊形 75">
              <a:extLst>
                <a:ext uri="{FF2B5EF4-FFF2-40B4-BE49-F238E27FC236}">
                  <a16:creationId xmlns:a16="http://schemas.microsoft.com/office/drawing/2014/main" id="{9CAF9408-B901-E4CB-A2AF-1EF7E550A0BF}"/>
                </a:ext>
              </a:extLst>
            </p:cNvPr>
            <p:cNvSpPr/>
            <p:nvPr/>
          </p:nvSpPr>
          <p:spPr>
            <a:xfrm>
              <a:off x="2363812" y="2249947"/>
              <a:ext cx="3127092" cy="1258642"/>
            </a:xfrm>
            <a:custGeom>
              <a:avLst/>
              <a:gdLst>
                <a:gd name="connsiteX0" fmla="*/ 0 w 2887342"/>
                <a:gd name="connsiteY0" fmla="*/ 1162144 h 1162144"/>
                <a:gd name="connsiteX1" fmla="*/ 2887342 w 2887342"/>
                <a:gd name="connsiteY1" fmla="*/ 0 h 1162144"/>
              </a:gdLst>
              <a:ahLst/>
              <a:cxnLst>
                <a:cxn ang="0">
                  <a:pos x="connsiteX0" y="connsiteY0"/>
                </a:cxn>
                <a:cxn ang="0">
                  <a:pos x="connsiteX1" y="connsiteY1"/>
                </a:cxn>
              </a:cxnLst>
              <a:rect l="l" t="t" r="r" b="b"/>
              <a:pathLst>
                <a:path w="2887342" h="1162144">
                  <a:moveTo>
                    <a:pt x="0" y="1162144"/>
                  </a:moveTo>
                  <a:lnTo>
                    <a:pt x="2887342" y="0"/>
                  </a:lnTo>
                </a:path>
              </a:pathLst>
            </a:custGeom>
            <a:gradFill flip="none" rotWithShape="1">
              <a:gsLst>
                <a:gs pos="34000">
                  <a:srgbClr val="97A5B8"/>
                </a:gs>
                <a:gs pos="100000">
                  <a:srgbClr val="D9DFE8"/>
                </a:gs>
              </a:gsLst>
              <a:lin ang="18900000" scaled="1"/>
              <a:tileRect/>
            </a:gradFill>
            <a:ln w="28575">
              <a:gradFill>
                <a:gsLst>
                  <a:gs pos="0">
                    <a:srgbClr val="0B2A43"/>
                  </a:gs>
                  <a:gs pos="79000">
                    <a:schemeClr val="bg1">
                      <a:alpha val="0"/>
                    </a:schemeClr>
                  </a:gs>
                </a:gsLst>
                <a:lin ang="5400000" scaled="1"/>
              </a:gradFill>
              <a:headEnd type="stealth"/>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77" name="甜甜圈 76">
              <a:extLst>
                <a:ext uri="{FF2B5EF4-FFF2-40B4-BE49-F238E27FC236}">
                  <a16:creationId xmlns:a16="http://schemas.microsoft.com/office/drawing/2014/main" id="{DA047591-1CC2-4C90-9B5D-39C317E144B4}"/>
                </a:ext>
              </a:extLst>
            </p:cNvPr>
            <p:cNvSpPr/>
            <p:nvPr/>
          </p:nvSpPr>
          <p:spPr>
            <a:xfrm rot="20197560">
              <a:off x="2687185" y="1750940"/>
              <a:ext cx="906304" cy="3034905"/>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78" name="甜甜圈 77">
              <a:extLst>
                <a:ext uri="{FF2B5EF4-FFF2-40B4-BE49-F238E27FC236}">
                  <a16:creationId xmlns:a16="http://schemas.microsoft.com/office/drawing/2014/main" id="{1244872F-0811-FFD8-3AB3-D55E03C07818}"/>
                </a:ext>
              </a:extLst>
            </p:cNvPr>
            <p:cNvSpPr/>
            <p:nvPr/>
          </p:nvSpPr>
          <p:spPr>
            <a:xfrm rot="20197560">
              <a:off x="2854523" y="1648588"/>
              <a:ext cx="922347" cy="3088627"/>
            </a:xfrm>
            <a:prstGeom prst="donut">
              <a:avLst>
                <a:gd name="adj" fmla="val 1285"/>
              </a:avLst>
            </a:prstGeom>
            <a:gradFill flip="none" rotWithShape="1">
              <a:gsLst>
                <a:gs pos="34000">
                  <a:srgbClr val="D9DFE8">
                    <a:alpha val="64768"/>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79" name="甜甜圈 78">
              <a:extLst>
                <a:ext uri="{FF2B5EF4-FFF2-40B4-BE49-F238E27FC236}">
                  <a16:creationId xmlns:a16="http://schemas.microsoft.com/office/drawing/2014/main" id="{F3C8F443-2EA6-2D1E-6FBD-841B05A60F6A}"/>
                </a:ext>
              </a:extLst>
            </p:cNvPr>
            <p:cNvSpPr/>
            <p:nvPr/>
          </p:nvSpPr>
          <p:spPr>
            <a:xfrm rot="20197560">
              <a:off x="3025932" y="1591066"/>
              <a:ext cx="921238" cy="3084914"/>
            </a:xfrm>
            <a:prstGeom prst="donut">
              <a:avLst>
                <a:gd name="adj" fmla="val 1285"/>
              </a:avLst>
            </a:prstGeom>
            <a:gradFill flip="none" rotWithShape="1">
              <a:gsLst>
                <a:gs pos="34000">
                  <a:srgbClr val="D9DFE8">
                    <a:alpha val="6400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0" name="甜甜圈 79">
              <a:extLst>
                <a:ext uri="{FF2B5EF4-FFF2-40B4-BE49-F238E27FC236}">
                  <a16:creationId xmlns:a16="http://schemas.microsoft.com/office/drawing/2014/main" id="{88A01C8A-C4FB-845C-ACED-495489928DDD}"/>
                </a:ext>
              </a:extLst>
            </p:cNvPr>
            <p:cNvSpPr/>
            <p:nvPr/>
          </p:nvSpPr>
          <p:spPr>
            <a:xfrm rot="20197560">
              <a:off x="3215971" y="1541438"/>
              <a:ext cx="906230" cy="3034657"/>
            </a:xfrm>
            <a:prstGeom prst="donut">
              <a:avLst>
                <a:gd name="adj" fmla="val 1285"/>
              </a:avLst>
            </a:prstGeom>
            <a:gradFill flip="none" rotWithShape="1">
              <a:gsLst>
                <a:gs pos="34000">
                  <a:srgbClr val="D9DFE8">
                    <a:alpha val="61280"/>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1" name="甜甜圈 80">
              <a:extLst>
                <a:ext uri="{FF2B5EF4-FFF2-40B4-BE49-F238E27FC236}">
                  <a16:creationId xmlns:a16="http://schemas.microsoft.com/office/drawing/2014/main" id="{AD0A48D4-F1B0-EB89-F460-F29EDB22AD99}"/>
                </a:ext>
              </a:extLst>
            </p:cNvPr>
            <p:cNvSpPr/>
            <p:nvPr/>
          </p:nvSpPr>
          <p:spPr>
            <a:xfrm rot="20197560">
              <a:off x="3406549" y="1519802"/>
              <a:ext cx="869650" cy="2912163"/>
            </a:xfrm>
            <a:prstGeom prst="donut">
              <a:avLst>
                <a:gd name="adj" fmla="val 1285"/>
              </a:avLst>
            </a:prstGeom>
            <a:gradFill flip="none" rotWithShape="1">
              <a:gsLst>
                <a:gs pos="34000">
                  <a:srgbClr val="D9DFE8">
                    <a:alpha val="47210"/>
                  </a:srgbClr>
                </a:gs>
                <a:gs pos="92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2" name="甜甜圈 81">
              <a:extLst>
                <a:ext uri="{FF2B5EF4-FFF2-40B4-BE49-F238E27FC236}">
                  <a16:creationId xmlns:a16="http://schemas.microsoft.com/office/drawing/2014/main" id="{BABEA186-9794-278A-E61A-19E3B8F51C43}"/>
                </a:ext>
              </a:extLst>
            </p:cNvPr>
            <p:cNvSpPr/>
            <p:nvPr/>
          </p:nvSpPr>
          <p:spPr>
            <a:xfrm rot="20197560">
              <a:off x="3616893" y="1540849"/>
              <a:ext cx="806970" cy="2702268"/>
            </a:xfrm>
            <a:prstGeom prst="donut">
              <a:avLst>
                <a:gd name="adj" fmla="val 1285"/>
              </a:avLst>
            </a:prstGeom>
            <a:gradFill flip="none" rotWithShape="1">
              <a:gsLst>
                <a:gs pos="34000">
                  <a:srgbClr val="D9DFE8">
                    <a:alpha val="39397"/>
                  </a:srgbClr>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3" name="甜甜圈 82">
              <a:extLst>
                <a:ext uri="{FF2B5EF4-FFF2-40B4-BE49-F238E27FC236}">
                  <a16:creationId xmlns:a16="http://schemas.microsoft.com/office/drawing/2014/main" id="{EDE6C297-8A4E-0787-6A27-68C332F28041}"/>
                </a:ext>
              </a:extLst>
            </p:cNvPr>
            <p:cNvSpPr/>
            <p:nvPr/>
          </p:nvSpPr>
          <p:spPr>
            <a:xfrm rot="20197560">
              <a:off x="3823306" y="1589203"/>
              <a:ext cx="742700" cy="2487048"/>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4" name="甜甜圈 83">
              <a:extLst>
                <a:ext uri="{FF2B5EF4-FFF2-40B4-BE49-F238E27FC236}">
                  <a16:creationId xmlns:a16="http://schemas.microsoft.com/office/drawing/2014/main" id="{B392BC73-D95F-E69A-DDEC-928F1CC6652D}"/>
                </a:ext>
              </a:extLst>
            </p:cNvPr>
            <p:cNvSpPr/>
            <p:nvPr/>
          </p:nvSpPr>
          <p:spPr>
            <a:xfrm rot="20197560">
              <a:off x="4006922" y="1656856"/>
              <a:ext cx="663024" cy="2220242"/>
            </a:xfrm>
            <a:prstGeom prst="donut">
              <a:avLst>
                <a:gd name="adj" fmla="val 1285"/>
              </a:avLst>
            </a:prstGeom>
            <a:gradFill flip="none" rotWithShape="1">
              <a:gsLst>
                <a:gs pos="34000">
                  <a:srgbClr val="D9DFE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5" name="甜甜圈 84">
              <a:extLst>
                <a:ext uri="{FF2B5EF4-FFF2-40B4-BE49-F238E27FC236}">
                  <a16:creationId xmlns:a16="http://schemas.microsoft.com/office/drawing/2014/main" id="{C297087C-507F-8D8F-D35A-A89A4FC45375}"/>
                </a:ext>
              </a:extLst>
            </p:cNvPr>
            <p:cNvSpPr/>
            <p:nvPr/>
          </p:nvSpPr>
          <p:spPr>
            <a:xfrm rot="20197560">
              <a:off x="4170754" y="1755017"/>
              <a:ext cx="565502" cy="1893673"/>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6" name="甜甜圈 85">
              <a:extLst>
                <a:ext uri="{FF2B5EF4-FFF2-40B4-BE49-F238E27FC236}">
                  <a16:creationId xmlns:a16="http://schemas.microsoft.com/office/drawing/2014/main" id="{9823316E-89BC-C84A-2197-C548D36EC91A}"/>
                </a:ext>
              </a:extLst>
            </p:cNvPr>
            <p:cNvSpPr/>
            <p:nvPr/>
          </p:nvSpPr>
          <p:spPr>
            <a:xfrm rot="20197560">
              <a:off x="4324208" y="1932678"/>
              <a:ext cx="451803" cy="1512933"/>
            </a:xfrm>
            <a:prstGeom prst="donut">
              <a:avLst>
                <a:gd name="adj" fmla="val 1285"/>
              </a:avLst>
            </a:prstGeom>
            <a:gradFill flip="none" rotWithShape="1">
              <a:gsLst>
                <a:gs pos="33000">
                  <a:srgbClr val="97A5B8"/>
                </a:gs>
                <a:gs pos="90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87" name="甜甜圈 86">
              <a:extLst>
                <a:ext uri="{FF2B5EF4-FFF2-40B4-BE49-F238E27FC236}">
                  <a16:creationId xmlns:a16="http://schemas.microsoft.com/office/drawing/2014/main" id="{EF3077CE-5B29-8725-0676-76500B4425D4}"/>
                </a:ext>
              </a:extLst>
            </p:cNvPr>
            <p:cNvSpPr/>
            <p:nvPr/>
          </p:nvSpPr>
          <p:spPr>
            <a:xfrm rot="20197560">
              <a:off x="4436568" y="2211173"/>
              <a:ext cx="258804" cy="866648"/>
            </a:xfrm>
            <a:prstGeom prst="donut">
              <a:avLst>
                <a:gd name="adj" fmla="val 1285"/>
              </a:avLst>
            </a:prstGeom>
            <a:gradFill flip="none" rotWithShape="1">
              <a:gsLst>
                <a:gs pos="34000">
                  <a:srgbClr val="97A5B8"/>
                </a:gs>
                <a:gs pos="87000">
                  <a:srgbClr val="D9DFE8">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grpSp>
    </p:spTree>
    <p:extLst>
      <p:ext uri="{BB962C8B-B14F-4D97-AF65-F5344CB8AC3E}">
        <p14:creationId xmlns:p14="http://schemas.microsoft.com/office/powerpoint/2010/main" val="410420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5</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政府推動計畫</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7" y="1177734"/>
            <a:ext cx="6853968"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科技政策及科技計畫治理</a:t>
            </a:r>
          </a:p>
        </p:txBody>
      </p:sp>
      <p:grpSp>
        <p:nvGrpSpPr>
          <p:cNvPr id="31" name="群組 30"/>
          <p:cNvGrpSpPr/>
          <p:nvPr/>
        </p:nvGrpSpPr>
        <p:grpSpPr>
          <a:xfrm>
            <a:off x="462116" y="1876221"/>
            <a:ext cx="11464417" cy="4628291"/>
            <a:chOff x="462116" y="1152321"/>
            <a:chExt cx="11464417" cy="4628291"/>
          </a:xfrm>
        </p:grpSpPr>
        <p:sp>
          <p:nvSpPr>
            <p:cNvPr id="32" name="Freeform 17">
              <a:extLst>
                <a:ext uri="{FF2B5EF4-FFF2-40B4-BE49-F238E27FC236}">
                  <a16:creationId xmlns:a16="http://schemas.microsoft.com/office/drawing/2014/main" id="{17F323E9-92CB-422B-9F1B-D78FFA92C4F1}"/>
                </a:ext>
              </a:extLst>
            </p:cNvPr>
            <p:cNvSpPr>
              <a:spLocks/>
            </p:cNvSpPr>
            <p:nvPr/>
          </p:nvSpPr>
          <p:spPr bwMode="auto">
            <a:xfrm>
              <a:off x="6326439" y="4280612"/>
              <a:ext cx="1363822" cy="1372553"/>
            </a:xfrm>
            <a:custGeom>
              <a:avLst/>
              <a:gdLst>
                <a:gd name="T0" fmla="*/ 0 w 330"/>
                <a:gd name="T1" fmla="*/ 55 h 332"/>
                <a:gd name="T2" fmla="*/ 55 w 330"/>
                <a:gd name="T3" fmla="*/ 0 h 332"/>
                <a:gd name="T4" fmla="*/ 275 w 330"/>
                <a:gd name="T5" fmla="*/ 0 h 332"/>
                <a:gd name="T6" fmla="*/ 330 w 330"/>
                <a:gd name="T7" fmla="*/ 55 h 332"/>
                <a:gd name="T8" fmla="*/ 330 w 330"/>
                <a:gd name="T9" fmla="*/ 277 h 332"/>
                <a:gd name="T10" fmla="*/ 275 w 330"/>
                <a:gd name="T11" fmla="*/ 332 h 332"/>
                <a:gd name="T12" fmla="*/ 55 w 330"/>
                <a:gd name="T13" fmla="*/ 332 h 332"/>
                <a:gd name="T14" fmla="*/ 0 w 330"/>
                <a:gd name="T15" fmla="*/ 277 h 332"/>
                <a:gd name="T16" fmla="*/ 0 w 330"/>
                <a:gd name="T17" fmla="*/ 5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2">
                  <a:moveTo>
                    <a:pt x="0" y="55"/>
                  </a:moveTo>
                  <a:cubicBezTo>
                    <a:pt x="0" y="24"/>
                    <a:pt x="24" y="0"/>
                    <a:pt x="55" y="0"/>
                  </a:cubicBezTo>
                  <a:cubicBezTo>
                    <a:pt x="275" y="0"/>
                    <a:pt x="275" y="0"/>
                    <a:pt x="275" y="0"/>
                  </a:cubicBezTo>
                  <a:cubicBezTo>
                    <a:pt x="305" y="0"/>
                    <a:pt x="330" y="24"/>
                    <a:pt x="330" y="55"/>
                  </a:cubicBezTo>
                  <a:cubicBezTo>
                    <a:pt x="330" y="277"/>
                    <a:pt x="330" y="277"/>
                    <a:pt x="330" y="277"/>
                  </a:cubicBezTo>
                  <a:cubicBezTo>
                    <a:pt x="330" y="308"/>
                    <a:pt x="305" y="332"/>
                    <a:pt x="275" y="332"/>
                  </a:cubicBezTo>
                  <a:cubicBezTo>
                    <a:pt x="55" y="332"/>
                    <a:pt x="55" y="332"/>
                    <a:pt x="55" y="332"/>
                  </a:cubicBezTo>
                  <a:cubicBezTo>
                    <a:pt x="24" y="332"/>
                    <a:pt x="0" y="308"/>
                    <a:pt x="0" y="277"/>
                  </a:cubicBezTo>
                  <a:lnTo>
                    <a:pt x="0" y="55"/>
                  </a:lnTo>
                  <a:close/>
                </a:path>
              </a:pathLst>
            </a:custGeom>
            <a:solidFill>
              <a:schemeClr val="tx2">
                <a:lumMod val="75000"/>
              </a:schemeClr>
            </a:solidFill>
            <a:ln w="19050" cap="flat" cmpd="sng" algn="ctr">
              <a:noFill/>
              <a:prstDash val="solid"/>
              <a:miter lim="800000"/>
            </a:ln>
            <a:effectLst/>
          </p:spPr>
          <p:txBody>
            <a:bodyPr rtlCol="0" anchor="ctr"/>
            <a:lstStyle/>
            <a:p>
              <a:pPr lvl="0" algn="ctr">
                <a:defRPr/>
              </a:pPr>
              <a:r>
                <a:rPr lang="zh-TW" altLang="en-US" sz="2800" kern="0" dirty="0">
                  <a:solidFill>
                    <a:prstClr val="white"/>
                  </a:solidFill>
                  <a:latin typeface="微軟正黑體" panose="020B0604030504040204" pitchFamily="34" charset="-120"/>
                  <a:ea typeface="微軟正黑體" panose="020B0604030504040204" pitchFamily="34" charset="-120"/>
                </a:rPr>
                <a:t>整備</a:t>
              </a:r>
              <a:endParaRPr lang="en-US" altLang="zh-TW" sz="2800" kern="0" dirty="0">
                <a:solidFill>
                  <a:prstClr val="white"/>
                </a:solidFill>
                <a:latin typeface="微軟正黑體" panose="020B0604030504040204" pitchFamily="34" charset="-120"/>
                <a:ea typeface="微軟正黑體" panose="020B0604030504040204" pitchFamily="34" charset="-120"/>
              </a:endParaRPr>
            </a:p>
            <a:p>
              <a:pPr lvl="0" algn="ctr">
                <a:defRPr/>
              </a:pPr>
              <a:r>
                <a:rPr lang="zh-TW" altLang="en-US" sz="2800" kern="0" dirty="0">
                  <a:solidFill>
                    <a:prstClr val="white"/>
                  </a:solidFill>
                  <a:latin typeface="微軟正黑體" panose="020B0604030504040204" pitchFamily="34" charset="-120"/>
                  <a:ea typeface="微軟正黑體" panose="020B0604030504040204" pitchFamily="34" charset="-120"/>
                </a:rPr>
                <a:t>資料</a:t>
              </a:r>
              <a:endParaRPr lang="en-US" altLang="zh-TW" sz="2800" kern="0" dirty="0">
                <a:solidFill>
                  <a:prstClr val="white"/>
                </a:solidFill>
                <a:latin typeface="微軟正黑體" panose="020B0604030504040204" pitchFamily="34" charset="-120"/>
                <a:ea typeface="微軟正黑體" panose="020B0604030504040204" pitchFamily="34" charset="-120"/>
              </a:endParaRPr>
            </a:p>
          </p:txBody>
        </p:sp>
        <p:sp>
          <p:nvSpPr>
            <p:cNvPr id="33" name="Freeform 14">
              <a:extLst>
                <a:ext uri="{FF2B5EF4-FFF2-40B4-BE49-F238E27FC236}">
                  <a16:creationId xmlns:a16="http://schemas.microsoft.com/office/drawing/2014/main" id="{AC50FBF2-B6A9-4EDF-9217-CD9C05130B9F}"/>
                </a:ext>
              </a:extLst>
            </p:cNvPr>
            <p:cNvSpPr>
              <a:spLocks/>
            </p:cNvSpPr>
            <p:nvPr/>
          </p:nvSpPr>
          <p:spPr bwMode="auto">
            <a:xfrm>
              <a:off x="4466575" y="4298880"/>
              <a:ext cx="1363822" cy="1372553"/>
            </a:xfrm>
            <a:custGeom>
              <a:avLst/>
              <a:gdLst>
                <a:gd name="T0" fmla="*/ 0 w 330"/>
                <a:gd name="T1" fmla="*/ 55 h 332"/>
                <a:gd name="T2" fmla="*/ 55 w 330"/>
                <a:gd name="T3" fmla="*/ 0 h 332"/>
                <a:gd name="T4" fmla="*/ 275 w 330"/>
                <a:gd name="T5" fmla="*/ 0 h 332"/>
                <a:gd name="T6" fmla="*/ 330 w 330"/>
                <a:gd name="T7" fmla="*/ 55 h 332"/>
                <a:gd name="T8" fmla="*/ 330 w 330"/>
                <a:gd name="T9" fmla="*/ 277 h 332"/>
                <a:gd name="T10" fmla="*/ 275 w 330"/>
                <a:gd name="T11" fmla="*/ 332 h 332"/>
                <a:gd name="T12" fmla="*/ 55 w 330"/>
                <a:gd name="T13" fmla="*/ 332 h 332"/>
                <a:gd name="T14" fmla="*/ 0 w 330"/>
                <a:gd name="T15" fmla="*/ 277 h 332"/>
                <a:gd name="T16" fmla="*/ 0 w 330"/>
                <a:gd name="T17" fmla="*/ 5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2">
                  <a:moveTo>
                    <a:pt x="0" y="55"/>
                  </a:moveTo>
                  <a:cubicBezTo>
                    <a:pt x="0" y="24"/>
                    <a:pt x="25" y="0"/>
                    <a:pt x="55" y="0"/>
                  </a:cubicBezTo>
                  <a:cubicBezTo>
                    <a:pt x="275" y="0"/>
                    <a:pt x="275" y="0"/>
                    <a:pt x="275" y="0"/>
                  </a:cubicBezTo>
                  <a:cubicBezTo>
                    <a:pt x="306" y="0"/>
                    <a:pt x="330" y="24"/>
                    <a:pt x="330" y="55"/>
                  </a:cubicBezTo>
                  <a:cubicBezTo>
                    <a:pt x="330" y="277"/>
                    <a:pt x="330" y="277"/>
                    <a:pt x="330" y="277"/>
                  </a:cubicBezTo>
                  <a:cubicBezTo>
                    <a:pt x="330" y="308"/>
                    <a:pt x="306" y="332"/>
                    <a:pt x="275" y="332"/>
                  </a:cubicBezTo>
                  <a:cubicBezTo>
                    <a:pt x="55" y="332"/>
                    <a:pt x="55" y="332"/>
                    <a:pt x="55" y="332"/>
                  </a:cubicBezTo>
                  <a:cubicBezTo>
                    <a:pt x="25" y="332"/>
                    <a:pt x="0" y="308"/>
                    <a:pt x="0" y="277"/>
                  </a:cubicBezTo>
                  <a:lnTo>
                    <a:pt x="0" y="55"/>
                  </a:lnTo>
                  <a:close/>
                </a:path>
              </a:pathLst>
            </a:custGeom>
            <a:solidFill>
              <a:schemeClr val="tx2">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專家</a:t>
              </a:r>
              <a:endParaRPr kumimoji="0" lang="en-US" altLang="zh-TW"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參與</a:t>
              </a:r>
              <a:endParaRPr kumimoji="0" lang="en-US"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34" name="Freeform 13">
              <a:extLst>
                <a:ext uri="{FF2B5EF4-FFF2-40B4-BE49-F238E27FC236}">
                  <a16:creationId xmlns:a16="http://schemas.microsoft.com/office/drawing/2014/main" id="{FCC6C746-E779-4FCB-BD90-4CA456C7D0AF}"/>
                </a:ext>
              </a:extLst>
            </p:cNvPr>
            <p:cNvSpPr>
              <a:spLocks/>
            </p:cNvSpPr>
            <p:nvPr/>
          </p:nvSpPr>
          <p:spPr bwMode="auto">
            <a:xfrm>
              <a:off x="6326439" y="2540659"/>
              <a:ext cx="1363822" cy="1376045"/>
            </a:xfrm>
            <a:custGeom>
              <a:avLst/>
              <a:gdLst>
                <a:gd name="T0" fmla="*/ 0 w 330"/>
                <a:gd name="T1" fmla="*/ 56 h 333"/>
                <a:gd name="T2" fmla="*/ 55 w 330"/>
                <a:gd name="T3" fmla="*/ 0 h 333"/>
                <a:gd name="T4" fmla="*/ 275 w 330"/>
                <a:gd name="T5" fmla="*/ 0 h 333"/>
                <a:gd name="T6" fmla="*/ 330 w 330"/>
                <a:gd name="T7" fmla="*/ 56 h 333"/>
                <a:gd name="T8" fmla="*/ 330 w 330"/>
                <a:gd name="T9" fmla="*/ 278 h 333"/>
                <a:gd name="T10" fmla="*/ 275 w 330"/>
                <a:gd name="T11" fmla="*/ 333 h 333"/>
                <a:gd name="T12" fmla="*/ 55 w 330"/>
                <a:gd name="T13" fmla="*/ 333 h 333"/>
                <a:gd name="T14" fmla="*/ 0 w 330"/>
                <a:gd name="T15" fmla="*/ 278 h 333"/>
                <a:gd name="T16" fmla="*/ 0 w 33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3">
                  <a:moveTo>
                    <a:pt x="0" y="56"/>
                  </a:moveTo>
                  <a:cubicBezTo>
                    <a:pt x="0" y="25"/>
                    <a:pt x="24" y="0"/>
                    <a:pt x="55" y="0"/>
                  </a:cubicBezTo>
                  <a:cubicBezTo>
                    <a:pt x="275" y="0"/>
                    <a:pt x="275" y="0"/>
                    <a:pt x="275" y="0"/>
                  </a:cubicBezTo>
                  <a:cubicBezTo>
                    <a:pt x="305" y="0"/>
                    <a:pt x="330" y="25"/>
                    <a:pt x="330" y="56"/>
                  </a:cubicBezTo>
                  <a:cubicBezTo>
                    <a:pt x="330" y="278"/>
                    <a:pt x="330" y="278"/>
                    <a:pt x="330" y="278"/>
                  </a:cubicBezTo>
                  <a:cubicBezTo>
                    <a:pt x="330" y="308"/>
                    <a:pt x="305" y="333"/>
                    <a:pt x="275" y="333"/>
                  </a:cubicBezTo>
                  <a:cubicBezTo>
                    <a:pt x="55" y="333"/>
                    <a:pt x="55" y="333"/>
                    <a:pt x="55" y="333"/>
                  </a:cubicBezTo>
                  <a:cubicBezTo>
                    <a:pt x="24" y="333"/>
                    <a:pt x="0" y="308"/>
                    <a:pt x="0" y="278"/>
                  </a:cubicBezTo>
                  <a:lnTo>
                    <a:pt x="0" y="56"/>
                  </a:lnTo>
                  <a:close/>
                </a:path>
              </a:pathLst>
            </a:custGeom>
            <a:solidFill>
              <a:schemeClr val="tx2">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完善</a:t>
              </a:r>
              <a:endParaRPr kumimoji="0" lang="en-US" altLang="zh-TW"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機制</a:t>
              </a:r>
              <a:endParaRPr kumimoji="0" lang="en-US" altLang="zh-TW"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35" name="Freeform 11">
              <a:extLst>
                <a:ext uri="{FF2B5EF4-FFF2-40B4-BE49-F238E27FC236}">
                  <a16:creationId xmlns:a16="http://schemas.microsoft.com/office/drawing/2014/main" id="{C5D97B92-4400-40B6-914D-F5688D1D74BF}"/>
                </a:ext>
              </a:extLst>
            </p:cNvPr>
            <p:cNvSpPr>
              <a:spLocks/>
            </p:cNvSpPr>
            <p:nvPr/>
          </p:nvSpPr>
          <p:spPr bwMode="auto">
            <a:xfrm>
              <a:off x="4478854" y="2510186"/>
              <a:ext cx="1363822" cy="1376045"/>
            </a:xfrm>
            <a:custGeom>
              <a:avLst/>
              <a:gdLst>
                <a:gd name="T0" fmla="*/ 0 w 330"/>
                <a:gd name="T1" fmla="*/ 56 h 333"/>
                <a:gd name="T2" fmla="*/ 55 w 330"/>
                <a:gd name="T3" fmla="*/ 0 h 333"/>
                <a:gd name="T4" fmla="*/ 275 w 330"/>
                <a:gd name="T5" fmla="*/ 0 h 333"/>
                <a:gd name="T6" fmla="*/ 330 w 330"/>
                <a:gd name="T7" fmla="*/ 56 h 333"/>
                <a:gd name="T8" fmla="*/ 330 w 330"/>
                <a:gd name="T9" fmla="*/ 278 h 333"/>
                <a:gd name="T10" fmla="*/ 275 w 330"/>
                <a:gd name="T11" fmla="*/ 333 h 333"/>
                <a:gd name="T12" fmla="*/ 55 w 330"/>
                <a:gd name="T13" fmla="*/ 333 h 333"/>
                <a:gd name="T14" fmla="*/ 0 w 330"/>
                <a:gd name="T15" fmla="*/ 278 h 333"/>
                <a:gd name="T16" fmla="*/ 0 w 330"/>
                <a:gd name="T17" fmla="*/ 5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33">
                  <a:moveTo>
                    <a:pt x="0" y="56"/>
                  </a:moveTo>
                  <a:cubicBezTo>
                    <a:pt x="0" y="25"/>
                    <a:pt x="25" y="0"/>
                    <a:pt x="55" y="0"/>
                  </a:cubicBezTo>
                  <a:cubicBezTo>
                    <a:pt x="275" y="0"/>
                    <a:pt x="275" y="0"/>
                    <a:pt x="275" y="0"/>
                  </a:cubicBezTo>
                  <a:cubicBezTo>
                    <a:pt x="306" y="0"/>
                    <a:pt x="330" y="25"/>
                    <a:pt x="330" y="56"/>
                  </a:cubicBezTo>
                  <a:cubicBezTo>
                    <a:pt x="330" y="278"/>
                    <a:pt x="330" y="278"/>
                    <a:pt x="330" y="278"/>
                  </a:cubicBezTo>
                  <a:cubicBezTo>
                    <a:pt x="330" y="308"/>
                    <a:pt x="306" y="333"/>
                    <a:pt x="275" y="333"/>
                  </a:cubicBezTo>
                  <a:cubicBezTo>
                    <a:pt x="55" y="333"/>
                    <a:pt x="55" y="333"/>
                    <a:pt x="55" y="333"/>
                  </a:cubicBezTo>
                  <a:cubicBezTo>
                    <a:pt x="25" y="333"/>
                    <a:pt x="0" y="308"/>
                    <a:pt x="0" y="278"/>
                  </a:cubicBezTo>
                  <a:lnTo>
                    <a:pt x="0" y="56"/>
                  </a:lnTo>
                  <a:close/>
                </a:path>
              </a:pathLst>
            </a:custGeom>
            <a:solidFill>
              <a:srgbClr val="5992A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促進</a:t>
              </a:r>
              <a:endParaRPr kumimoji="0" lang="en-US" altLang="zh-TW"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合作</a:t>
              </a:r>
              <a:endParaRPr kumimoji="0" lang="en-US" altLang="zh-TW" sz="2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cxnSp>
          <p:nvCxnSpPr>
            <p:cNvPr id="36" name="Straight Connector 161">
              <a:extLst>
                <a:ext uri="{FF2B5EF4-FFF2-40B4-BE49-F238E27FC236}">
                  <a16:creationId xmlns:a16="http://schemas.microsoft.com/office/drawing/2014/main" id="{01BCC5F2-7CB6-4A0F-B9A1-B86F17EC82EB}"/>
                </a:ext>
              </a:extLst>
            </p:cNvPr>
            <p:cNvCxnSpPr/>
            <p:nvPr/>
          </p:nvCxnSpPr>
          <p:spPr>
            <a:xfrm>
              <a:off x="6096001" y="2364545"/>
              <a:ext cx="0" cy="3416067"/>
            </a:xfrm>
            <a:prstGeom prst="line">
              <a:avLst/>
            </a:prstGeom>
            <a:noFill/>
            <a:ln w="12700" cap="flat" cmpd="sng" algn="ctr">
              <a:solidFill>
                <a:srgbClr val="424242"/>
              </a:solidFill>
              <a:prstDash val="solid"/>
              <a:miter lim="800000"/>
              <a:headEnd type="oval" w="med" len="med"/>
              <a:tailEnd type="oval" w="med" len="med"/>
            </a:ln>
            <a:effectLst/>
          </p:spPr>
        </p:cxnSp>
        <p:cxnSp>
          <p:nvCxnSpPr>
            <p:cNvPr id="37" name="Straight Connector 162">
              <a:extLst>
                <a:ext uri="{FF2B5EF4-FFF2-40B4-BE49-F238E27FC236}">
                  <a16:creationId xmlns:a16="http://schemas.microsoft.com/office/drawing/2014/main" id="{9C407326-B21E-44C0-923F-1E242C814AE5}"/>
                </a:ext>
              </a:extLst>
            </p:cNvPr>
            <p:cNvCxnSpPr/>
            <p:nvPr/>
          </p:nvCxnSpPr>
          <p:spPr>
            <a:xfrm rot="16200000">
              <a:off x="6096001" y="2364545"/>
              <a:ext cx="0" cy="3416067"/>
            </a:xfrm>
            <a:prstGeom prst="line">
              <a:avLst/>
            </a:prstGeom>
            <a:noFill/>
            <a:ln w="12700" cap="flat" cmpd="sng" algn="ctr">
              <a:solidFill>
                <a:srgbClr val="424242"/>
              </a:solidFill>
              <a:prstDash val="solid"/>
              <a:miter lim="800000"/>
              <a:headEnd type="oval" w="med" len="med"/>
              <a:tailEnd type="oval" w="med" len="med"/>
            </a:ln>
            <a:effectLst/>
          </p:spPr>
        </p:cxnSp>
        <p:grpSp>
          <p:nvGrpSpPr>
            <p:cNvPr id="38" name="Group 208">
              <a:extLst>
                <a:ext uri="{FF2B5EF4-FFF2-40B4-BE49-F238E27FC236}">
                  <a16:creationId xmlns:a16="http://schemas.microsoft.com/office/drawing/2014/main" id="{5EAC159F-26BD-47D9-9E6E-E40A91287B0E}"/>
                </a:ext>
              </a:extLst>
            </p:cNvPr>
            <p:cNvGrpSpPr/>
            <p:nvPr/>
          </p:nvGrpSpPr>
          <p:grpSpPr>
            <a:xfrm>
              <a:off x="969672" y="2804931"/>
              <a:ext cx="3278323" cy="1175936"/>
              <a:chOff x="839805" y="2179449"/>
              <a:chExt cx="3278323" cy="1175936"/>
            </a:xfrm>
          </p:grpSpPr>
          <p:cxnSp>
            <p:nvCxnSpPr>
              <p:cNvPr id="55" name="Straight Connector 192">
                <a:extLst>
                  <a:ext uri="{FF2B5EF4-FFF2-40B4-BE49-F238E27FC236}">
                    <a16:creationId xmlns:a16="http://schemas.microsoft.com/office/drawing/2014/main" id="{FC52D453-4C9B-4AEB-AD8E-B3264E56ACBF}"/>
                  </a:ext>
                </a:extLst>
              </p:cNvPr>
              <p:cNvCxnSpPr>
                <a:cxnSpLocks/>
              </p:cNvCxnSpPr>
              <p:nvPr/>
            </p:nvCxnSpPr>
            <p:spPr>
              <a:xfrm>
                <a:off x="3830652" y="2554631"/>
                <a:ext cx="287476" cy="0"/>
              </a:xfrm>
              <a:prstGeom prst="line">
                <a:avLst/>
              </a:prstGeom>
              <a:ln>
                <a:solidFill>
                  <a:srgbClr val="5992AF"/>
                </a:solidFill>
                <a:headEnd type="triangle"/>
              </a:ln>
            </p:spPr>
            <p:style>
              <a:lnRef idx="1">
                <a:schemeClr val="accent1"/>
              </a:lnRef>
              <a:fillRef idx="0">
                <a:schemeClr val="accent1"/>
              </a:fillRef>
              <a:effectRef idx="0">
                <a:schemeClr val="accent1"/>
              </a:effectRef>
              <a:fontRef idx="minor">
                <a:schemeClr val="tx1"/>
              </a:fontRef>
            </p:style>
          </p:cxnSp>
          <p:grpSp>
            <p:nvGrpSpPr>
              <p:cNvPr id="56" name="Group 190">
                <a:extLst>
                  <a:ext uri="{FF2B5EF4-FFF2-40B4-BE49-F238E27FC236}">
                    <a16:creationId xmlns:a16="http://schemas.microsoft.com/office/drawing/2014/main" id="{74F23C42-6E61-450F-8EDB-7D35B8ADDF61}"/>
                  </a:ext>
                </a:extLst>
              </p:cNvPr>
              <p:cNvGrpSpPr/>
              <p:nvPr/>
            </p:nvGrpSpPr>
            <p:grpSpPr>
              <a:xfrm>
                <a:off x="839805" y="2179449"/>
                <a:ext cx="2814332" cy="1175936"/>
                <a:chOff x="839805" y="2226379"/>
                <a:chExt cx="2814332" cy="1175936"/>
              </a:xfrm>
            </p:grpSpPr>
            <p:sp>
              <p:nvSpPr>
                <p:cNvPr id="57" name="TextBox 187">
                  <a:extLst>
                    <a:ext uri="{FF2B5EF4-FFF2-40B4-BE49-F238E27FC236}">
                      <a16:creationId xmlns:a16="http://schemas.microsoft.com/office/drawing/2014/main" id="{EEF4D58C-718A-4724-B5EC-BA8D22A727D4}"/>
                    </a:ext>
                  </a:extLst>
                </p:cNvPr>
                <p:cNvSpPr txBox="1"/>
                <p:nvPr/>
              </p:nvSpPr>
              <p:spPr>
                <a:xfrm>
                  <a:off x="839805" y="2571318"/>
                  <a:ext cx="2814331" cy="830997"/>
                </a:xfrm>
                <a:prstGeom prst="rect">
                  <a:avLst/>
                </a:prstGeom>
                <a:noFill/>
                <a:ln w="6350">
                  <a:noFill/>
                  <a:prstDash val="dash"/>
                </a:ln>
              </p:spPr>
              <p:txBody>
                <a:bodyPr wrap="square" lIns="0" tIns="0" rIns="0" bIns="0" rtlCol="0">
                  <a:spAutoFit/>
                </a:bodyPr>
                <a:lstStyle>
                  <a:defPPr>
                    <a:defRPr lang="en-US"/>
                  </a:defPPr>
                  <a:lvl1pPr lvl="0" algn="r">
                    <a:defRPr b="1">
                      <a:latin typeface="微軟正黑體" panose="020B0604030504040204" pitchFamily="34" charset="-120"/>
                      <a:ea typeface="微軟正黑體" panose="020B0604030504040204" pitchFamily="34" charset="-120"/>
                    </a:defRPr>
                  </a:lvl1pPr>
                </a:lstStyle>
                <a:p>
                  <a:r>
                    <a:rPr lang="zh-TW" altLang="en-US" dirty="0"/>
                    <a:t>取得政策方向共識</a:t>
                  </a:r>
                  <a:endParaRPr lang="en-US" altLang="zh-TW" dirty="0"/>
                </a:p>
                <a:p>
                  <a:r>
                    <a:rPr lang="zh-TW" altLang="en-US" dirty="0"/>
                    <a:t>推動機制溝通</a:t>
                  </a:r>
                  <a:endParaRPr lang="en-US" altLang="zh-TW" dirty="0"/>
                </a:p>
                <a:p>
                  <a:r>
                    <a:rPr lang="zh-TW" altLang="en-US" dirty="0"/>
                    <a:t>計畫整併規劃、價值鏈串接</a:t>
                  </a:r>
                  <a:endParaRPr lang="en-US" altLang="zh-TW" dirty="0"/>
                </a:p>
              </p:txBody>
            </p:sp>
            <p:sp>
              <p:nvSpPr>
                <p:cNvPr id="58" name="TextBox 188">
                  <a:extLst>
                    <a:ext uri="{FF2B5EF4-FFF2-40B4-BE49-F238E27FC236}">
                      <a16:creationId xmlns:a16="http://schemas.microsoft.com/office/drawing/2014/main" id="{94288869-E911-4BEE-89E1-FD5330450235}"/>
                    </a:ext>
                  </a:extLst>
                </p:cNvPr>
                <p:cNvSpPr txBox="1"/>
                <p:nvPr/>
              </p:nvSpPr>
              <p:spPr>
                <a:xfrm>
                  <a:off x="1025835" y="2226379"/>
                  <a:ext cx="2628302" cy="369332"/>
                </a:xfrm>
                <a:prstGeom prst="rect">
                  <a:avLst/>
                </a:prstGeom>
                <a:noFill/>
                <a:ln w="6350">
                  <a:noFill/>
                  <a:prstDash val="dash"/>
                </a:ln>
              </p:spPr>
              <p:txBody>
                <a:bodyPr wrap="square" lIns="0" tIns="0" rIns="0" bIns="0" rtlCol="0">
                  <a:spAutoFit/>
                </a:bodyPr>
                <a:lstStyle>
                  <a:defPPr>
                    <a:defRPr lang="en-US"/>
                  </a:defPPr>
                  <a:lvl1pPr algn="r">
                    <a:defRPr sz="2400" b="1" kern="0">
                      <a:solidFill>
                        <a:schemeClr val="tx2">
                          <a:lumMod val="75000"/>
                        </a:schemeClr>
                      </a:solidFill>
                      <a:latin typeface="微軟正黑體" panose="020B0604030504040204" pitchFamily="34" charset="-120"/>
                      <a:ea typeface="微軟正黑體" panose="020B0604030504040204" pitchFamily="34" charset="-120"/>
                    </a:defRPr>
                  </a:lvl1pPr>
                </a:lstStyle>
                <a:p>
                  <a:r>
                    <a:rPr lang="zh-TW" altLang="en-US" dirty="0">
                      <a:solidFill>
                        <a:schemeClr val="accent2"/>
                      </a:solidFill>
                    </a:rPr>
                    <a:t>跨部會合作與溝通</a:t>
                  </a:r>
                  <a:endParaRPr lang="en-US" dirty="0">
                    <a:solidFill>
                      <a:schemeClr val="accent2"/>
                    </a:solidFill>
                  </a:endParaRPr>
                </a:p>
              </p:txBody>
            </p:sp>
          </p:grpSp>
        </p:grpSp>
        <p:grpSp>
          <p:nvGrpSpPr>
            <p:cNvPr id="39" name="Group 209">
              <a:extLst>
                <a:ext uri="{FF2B5EF4-FFF2-40B4-BE49-F238E27FC236}">
                  <a16:creationId xmlns:a16="http://schemas.microsoft.com/office/drawing/2014/main" id="{5ABBF66D-EED0-434D-9F50-A631A072EC26}"/>
                </a:ext>
              </a:extLst>
            </p:cNvPr>
            <p:cNvGrpSpPr/>
            <p:nvPr/>
          </p:nvGrpSpPr>
          <p:grpSpPr>
            <a:xfrm>
              <a:off x="462116" y="4544735"/>
              <a:ext cx="3785879" cy="918601"/>
              <a:chOff x="332249" y="2179449"/>
              <a:chExt cx="3785879" cy="918601"/>
            </a:xfrm>
          </p:grpSpPr>
          <p:cxnSp>
            <p:nvCxnSpPr>
              <p:cNvPr id="51" name="Straight Connector 210">
                <a:extLst>
                  <a:ext uri="{FF2B5EF4-FFF2-40B4-BE49-F238E27FC236}">
                    <a16:creationId xmlns:a16="http://schemas.microsoft.com/office/drawing/2014/main" id="{BAE37E16-95B8-4FB6-9212-6330F56CD329}"/>
                  </a:ext>
                </a:extLst>
              </p:cNvPr>
              <p:cNvCxnSpPr>
                <a:cxnSpLocks/>
              </p:cNvCxnSpPr>
              <p:nvPr/>
            </p:nvCxnSpPr>
            <p:spPr>
              <a:xfrm>
                <a:off x="3830652" y="2554631"/>
                <a:ext cx="287476" cy="0"/>
              </a:xfrm>
              <a:prstGeom prst="line">
                <a:avLst/>
              </a:prstGeom>
              <a:ln>
                <a:solidFill>
                  <a:srgbClr val="333F50"/>
                </a:solidFill>
                <a:headEnd type="triangle"/>
              </a:ln>
            </p:spPr>
            <p:style>
              <a:lnRef idx="1">
                <a:schemeClr val="accent1"/>
              </a:lnRef>
              <a:fillRef idx="0">
                <a:schemeClr val="accent1"/>
              </a:fillRef>
              <a:effectRef idx="0">
                <a:schemeClr val="accent1"/>
              </a:effectRef>
              <a:fontRef idx="minor">
                <a:schemeClr val="tx1"/>
              </a:fontRef>
            </p:style>
          </p:cxnSp>
          <p:grpSp>
            <p:nvGrpSpPr>
              <p:cNvPr id="52" name="Group 211">
                <a:extLst>
                  <a:ext uri="{FF2B5EF4-FFF2-40B4-BE49-F238E27FC236}">
                    <a16:creationId xmlns:a16="http://schemas.microsoft.com/office/drawing/2014/main" id="{01A87B98-7819-424C-8358-FA5C4C828DA0}"/>
                  </a:ext>
                </a:extLst>
              </p:cNvPr>
              <p:cNvGrpSpPr/>
              <p:nvPr/>
            </p:nvGrpSpPr>
            <p:grpSpPr>
              <a:xfrm>
                <a:off x="332249" y="2179449"/>
                <a:ext cx="3321888" cy="918601"/>
                <a:chOff x="332249" y="2226379"/>
                <a:chExt cx="3321888" cy="918601"/>
              </a:xfrm>
            </p:grpSpPr>
            <p:sp>
              <p:nvSpPr>
                <p:cNvPr id="53" name="TextBox 212">
                  <a:extLst>
                    <a:ext uri="{FF2B5EF4-FFF2-40B4-BE49-F238E27FC236}">
                      <a16:creationId xmlns:a16="http://schemas.microsoft.com/office/drawing/2014/main" id="{B4AD19E9-AF4C-4449-91FC-ED214A111B03}"/>
                    </a:ext>
                  </a:extLst>
                </p:cNvPr>
                <p:cNvSpPr txBox="1"/>
                <p:nvPr/>
              </p:nvSpPr>
              <p:spPr>
                <a:xfrm>
                  <a:off x="332249" y="2590982"/>
                  <a:ext cx="3321887" cy="553998"/>
                </a:xfrm>
                <a:prstGeom prst="rect">
                  <a:avLst/>
                </a:prstGeom>
                <a:noFill/>
                <a:ln w="6350">
                  <a:noFill/>
                  <a:prstDash val="dash"/>
                </a:ln>
              </p:spPr>
              <p:txBody>
                <a:bodyPr wrap="square" lIns="0" tIns="0" rIns="0" bIns="0" rtlCol="0">
                  <a:spAutoFit/>
                </a:bodyPr>
                <a:lstStyle/>
                <a:p>
                  <a:pPr lvl="0" algn="r">
                    <a:defRPr/>
                  </a:pPr>
                  <a:r>
                    <a:rPr lang="zh-TW" altLang="en-US" b="1" dirty="0">
                      <a:latin typeface="微軟正黑體" panose="020B0604030504040204" pitchFamily="34" charset="-120"/>
                      <a:ea typeface="微軟正黑體" panose="020B0604030504040204" pitchFamily="34" charset="-120"/>
                    </a:rPr>
                    <a:t>學研產組成→定期換血</a:t>
                  </a:r>
                  <a:endParaRPr lang="en-US" altLang="zh-TW" b="1" dirty="0">
                    <a:latin typeface="微軟正黑體" panose="020B0604030504040204" pitchFamily="34" charset="-120"/>
                    <a:ea typeface="微軟正黑體" panose="020B0604030504040204" pitchFamily="34" charset="-120"/>
                  </a:endParaRPr>
                </a:p>
                <a:p>
                  <a:pPr lvl="0" algn="r">
                    <a:defRPr/>
                  </a:pPr>
                  <a:r>
                    <a:rPr lang="zh-TW" altLang="en-US" b="1" dirty="0">
                      <a:latin typeface="微軟正黑體" panose="020B0604030504040204" pitchFamily="34" charset="-120"/>
                      <a:ea typeface="微軟正黑體" panose="020B0604030504040204" pitchFamily="34" charset="-120"/>
                    </a:rPr>
                    <a:t>資深專家→深化輔導→策略建議</a:t>
                  </a:r>
                  <a:endParaRPr lang="en-US" b="1" dirty="0">
                    <a:latin typeface="微軟正黑體" panose="020B0604030504040204" pitchFamily="34" charset="-120"/>
                    <a:ea typeface="微軟正黑體" panose="020B0604030504040204" pitchFamily="34" charset="-120"/>
                  </a:endParaRPr>
                </a:p>
              </p:txBody>
            </p:sp>
            <p:sp>
              <p:nvSpPr>
                <p:cNvPr id="54" name="TextBox 213">
                  <a:extLst>
                    <a:ext uri="{FF2B5EF4-FFF2-40B4-BE49-F238E27FC236}">
                      <a16:creationId xmlns:a16="http://schemas.microsoft.com/office/drawing/2014/main" id="{39B37F58-D8DE-4DA7-85EA-7AD4275A320E}"/>
                    </a:ext>
                  </a:extLst>
                </p:cNvPr>
                <p:cNvSpPr txBox="1"/>
                <p:nvPr/>
              </p:nvSpPr>
              <p:spPr>
                <a:xfrm>
                  <a:off x="745201" y="2226379"/>
                  <a:ext cx="2908936" cy="369332"/>
                </a:xfrm>
                <a:prstGeom prst="rect">
                  <a:avLst/>
                </a:prstGeom>
                <a:noFill/>
                <a:ln w="6350">
                  <a:noFill/>
                  <a:prstDash val="dash"/>
                </a:ln>
              </p:spPr>
              <p:txBody>
                <a:bodyPr wrap="square" lIns="0" tIns="0" rIns="0" bIns="0" rtlCol="0">
                  <a:spAutoFit/>
                </a:bodyPr>
                <a:lstStyle/>
                <a:p>
                  <a:pPr algn="r"/>
                  <a:r>
                    <a:rPr lang="zh-TW" altLang="en-US" sz="2400" b="1" kern="0" dirty="0">
                      <a:solidFill>
                        <a:schemeClr val="accent2"/>
                      </a:solidFill>
                      <a:latin typeface="微軟正黑體" panose="020B0604030504040204" pitchFamily="34" charset="-120"/>
                      <a:ea typeface="微軟正黑體" panose="020B0604030504040204" pitchFamily="34" charset="-120"/>
                    </a:rPr>
                    <a:t>專業審查與策略建議</a:t>
                  </a:r>
                  <a:endParaRPr lang="en-US" sz="2400" b="1" kern="0" dirty="0">
                    <a:solidFill>
                      <a:schemeClr val="accent2"/>
                    </a:solidFill>
                    <a:latin typeface="微軟正黑體" panose="020B0604030504040204" pitchFamily="34" charset="-120"/>
                    <a:ea typeface="微軟正黑體" panose="020B0604030504040204" pitchFamily="34" charset="-120"/>
                  </a:endParaRPr>
                </a:p>
              </p:txBody>
            </p:sp>
          </p:grpSp>
        </p:grpSp>
        <p:grpSp>
          <p:nvGrpSpPr>
            <p:cNvPr id="40" name="Group 219">
              <a:extLst>
                <a:ext uri="{FF2B5EF4-FFF2-40B4-BE49-F238E27FC236}">
                  <a16:creationId xmlns:a16="http://schemas.microsoft.com/office/drawing/2014/main" id="{2860F717-993F-4803-8AF4-87FB6B22F199}"/>
                </a:ext>
              </a:extLst>
            </p:cNvPr>
            <p:cNvGrpSpPr/>
            <p:nvPr/>
          </p:nvGrpSpPr>
          <p:grpSpPr>
            <a:xfrm>
              <a:off x="7928461" y="4544735"/>
              <a:ext cx="3998072" cy="957929"/>
              <a:chOff x="7690261" y="3879925"/>
              <a:chExt cx="3359971" cy="957929"/>
            </a:xfrm>
          </p:grpSpPr>
          <p:cxnSp>
            <p:nvCxnSpPr>
              <p:cNvPr id="48" name="Straight Connector 215">
                <a:extLst>
                  <a:ext uri="{FF2B5EF4-FFF2-40B4-BE49-F238E27FC236}">
                    <a16:creationId xmlns:a16="http://schemas.microsoft.com/office/drawing/2014/main" id="{F86F77D1-B29F-4DAF-ADE6-2B61939A84CC}"/>
                  </a:ext>
                </a:extLst>
              </p:cNvPr>
              <p:cNvCxnSpPr>
                <a:cxnSpLocks/>
              </p:cNvCxnSpPr>
              <p:nvPr/>
            </p:nvCxnSpPr>
            <p:spPr>
              <a:xfrm rot="10800000">
                <a:off x="7690261" y="4343595"/>
                <a:ext cx="287476" cy="0"/>
              </a:xfrm>
              <a:prstGeom prst="line">
                <a:avLst/>
              </a:prstGeom>
              <a:ln>
                <a:solidFill>
                  <a:srgbClr val="333F50"/>
                </a:solidFill>
                <a:headEnd type="triangle"/>
              </a:ln>
            </p:spPr>
            <p:style>
              <a:lnRef idx="1">
                <a:schemeClr val="accent1"/>
              </a:lnRef>
              <a:fillRef idx="0">
                <a:schemeClr val="accent1"/>
              </a:fillRef>
              <a:effectRef idx="0">
                <a:schemeClr val="accent1"/>
              </a:effectRef>
              <a:fontRef idx="minor">
                <a:schemeClr val="tx1"/>
              </a:fontRef>
            </p:style>
          </p:cxnSp>
          <p:sp>
            <p:nvSpPr>
              <p:cNvPr id="49" name="TextBox 217">
                <a:extLst>
                  <a:ext uri="{FF2B5EF4-FFF2-40B4-BE49-F238E27FC236}">
                    <a16:creationId xmlns:a16="http://schemas.microsoft.com/office/drawing/2014/main" id="{BBE2B346-291D-4357-94DB-A979C95EEA2B}"/>
                  </a:ext>
                </a:extLst>
              </p:cNvPr>
              <p:cNvSpPr txBox="1"/>
              <p:nvPr/>
            </p:nvSpPr>
            <p:spPr>
              <a:xfrm>
                <a:off x="8169797" y="4283856"/>
                <a:ext cx="2880435" cy="553998"/>
              </a:xfrm>
              <a:prstGeom prst="rect">
                <a:avLst/>
              </a:prstGeom>
              <a:noFill/>
              <a:ln w="6350">
                <a:noFill/>
                <a:prstDash val="dash"/>
              </a:ln>
            </p:spPr>
            <p:txBody>
              <a:bodyPr wrap="square" lIns="0" tIns="0" rIns="0" bIns="0" rtlCol="0">
                <a:spAutoFit/>
              </a:bodyPr>
              <a:lstStyle/>
              <a:p>
                <a:pPr>
                  <a:defRPr/>
                </a:pPr>
                <a:r>
                  <a:rPr lang="zh-TW" altLang="en-US" b="1" dirty="0">
                    <a:latin typeface="微軟正黑體" panose="020B0604030504040204" pitchFamily="34" charset="-120"/>
                    <a:ea typeface="微軟正黑體" panose="020B0604030504040204" pitchFamily="34" charset="-120"/>
                  </a:rPr>
                  <a:t>線上作業→分層展開→即時查詢</a:t>
                </a:r>
                <a:endParaRPr lang="en-US" altLang="zh-TW" b="1" dirty="0">
                  <a:latin typeface="微軟正黑體" panose="020B0604030504040204" pitchFamily="34" charset="-120"/>
                  <a:ea typeface="微軟正黑體" panose="020B0604030504040204" pitchFamily="34" charset="-120"/>
                </a:endParaRPr>
              </a:p>
              <a:p>
                <a:pPr>
                  <a:defRPr/>
                </a:pPr>
                <a:r>
                  <a:rPr lang="zh-TW" altLang="en-US" b="1" dirty="0">
                    <a:latin typeface="微軟正黑體" panose="020B0604030504040204" pitchFamily="34" charset="-120"/>
                    <a:ea typeface="微軟正黑體" panose="020B0604030504040204" pitchFamily="34" charset="-120"/>
                  </a:rPr>
                  <a:t>盤點分析→</a:t>
                </a:r>
                <a:r>
                  <a:rPr lang="en-US" altLang="zh-TW" b="1" dirty="0">
                    <a:latin typeface="微軟正黑體" panose="020B0604030504040204" pitchFamily="34" charset="-120"/>
                    <a:ea typeface="微軟正黑體" panose="020B0604030504040204" pitchFamily="34" charset="-120"/>
                  </a:rPr>
                  <a:t>AI</a:t>
                </a:r>
                <a:r>
                  <a:rPr lang="zh-TW" altLang="en-US" b="1" dirty="0">
                    <a:latin typeface="微軟正黑體" panose="020B0604030504040204" pitchFamily="34" charset="-120"/>
                    <a:ea typeface="微軟正黑體" panose="020B0604030504040204" pitchFamily="34" charset="-120"/>
                  </a:rPr>
                  <a:t>輔助</a:t>
                </a:r>
                <a:endParaRPr lang="en-US" altLang="zh-TW" b="1" dirty="0">
                  <a:latin typeface="微軟正黑體" panose="020B0604030504040204" pitchFamily="34" charset="-120"/>
                  <a:ea typeface="微軟正黑體" panose="020B0604030504040204" pitchFamily="34" charset="-120"/>
                </a:endParaRPr>
              </a:p>
            </p:txBody>
          </p:sp>
          <p:sp>
            <p:nvSpPr>
              <p:cNvPr id="50" name="TextBox 218">
                <a:extLst>
                  <a:ext uri="{FF2B5EF4-FFF2-40B4-BE49-F238E27FC236}">
                    <a16:creationId xmlns:a16="http://schemas.microsoft.com/office/drawing/2014/main" id="{BD0CFA31-BA3C-4B97-AFC5-17636D7242DC}"/>
                  </a:ext>
                </a:extLst>
              </p:cNvPr>
              <p:cNvSpPr txBox="1"/>
              <p:nvPr/>
            </p:nvSpPr>
            <p:spPr>
              <a:xfrm>
                <a:off x="8169797" y="3879925"/>
                <a:ext cx="2814331" cy="369332"/>
              </a:xfrm>
              <a:prstGeom prst="rect">
                <a:avLst/>
              </a:prstGeom>
              <a:noFill/>
              <a:ln w="6350">
                <a:noFill/>
                <a:prstDash val="dash"/>
              </a:ln>
            </p:spPr>
            <p:txBody>
              <a:bodyPr wrap="square" lIns="0" tIns="0" rIns="0" bIns="0" rtlCol="0">
                <a:spAutoFit/>
              </a:bodyPr>
              <a:lstStyle/>
              <a:p>
                <a:pPr lvl="0"/>
                <a:r>
                  <a:rPr lang="zh-TW" altLang="en-US" sz="2400" b="1" kern="0" dirty="0">
                    <a:solidFill>
                      <a:schemeClr val="accent2"/>
                    </a:solidFill>
                    <a:latin typeface="微軟正黑體" panose="020B0604030504040204" pitchFamily="34" charset="-120"/>
                    <a:ea typeface="微軟正黑體" panose="020B0604030504040204" pitchFamily="34" charset="-120"/>
                  </a:rPr>
                  <a:t>數位化管理與分析</a:t>
                </a:r>
                <a:endParaRPr lang="en-US" sz="2400" b="1" kern="0" dirty="0">
                  <a:solidFill>
                    <a:schemeClr val="accent2"/>
                  </a:solidFill>
                  <a:latin typeface="微軟正黑體" panose="020B0604030504040204" pitchFamily="34" charset="-120"/>
                  <a:ea typeface="微軟正黑體" panose="020B0604030504040204" pitchFamily="34" charset="-120"/>
                </a:endParaRPr>
              </a:p>
            </p:txBody>
          </p:sp>
        </p:grpSp>
        <p:grpSp>
          <p:nvGrpSpPr>
            <p:cNvPr id="41" name="Group 220">
              <a:extLst>
                <a:ext uri="{FF2B5EF4-FFF2-40B4-BE49-F238E27FC236}">
                  <a16:creationId xmlns:a16="http://schemas.microsoft.com/office/drawing/2014/main" id="{36A439D2-F0E0-43C6-9143-293E8E0C975E}"/>
                </a:ext>
              </a:extLst>
            </p:cNvPr>
            <p:cNvGrpSpPr/>
            <p:nvPr/>
          </p:nvGrpSpPr>
          <p:grpSpPr>
            <a:xfrm>
              <a:off x="7928460" y="2804931"/>
              <a:ext cx="3998072" cy="1215264"/>
              <a:chOff x="7690261" y="3968413"/>
              <a:chExt cx="3683376" cy="1215264"/>
            </a:xfrm>
          </p:grpSpPr>
          <p:cxnSp>
            <p:nvCxnSpPr>
              <p:cNvPr id="45" name="Straight Connector 221">
                <a:extLst>
                  <a:ext uri="{FF2B5EF4-FFF2-40B4-BE49-F238E27FC236}">
                    <a16:creationId xmlns:a16="http://schemas.microsoft.com/office/drawing/2014/main" id="{4AA0E0C7-705B-4E3E-B599-4E514F0B44FF}"/>
                  </a:ext>
                </a:extLst>
              </p:cNvPr>
              <p:cNvCxnSpPr>
                <a:cxnSpLocks/>
              </p:cNvCxnSpPr>
              <p:nvPr/>
            </p:nvCxnSpPr>
            <p:spPr>
              <a:xfrm rot="10800000">
                <a:off x="7690261" y="4343595"/>
                <a:ext cx="287476" cy="0"/>
              </a:xfrm>
              <a:prstGeom prst="line">
                <a:avLst/>
              </a:prstGeom>
              <a:ln>
                <a:solidFill>
                  <a:srgbClr val="333F50"/>
                </a:solidFill>
                <a:headEnd type="triangle"/>
              </a:ln>
            </p:spPr>
            <p:style>
              <a:lnRef idx="1">
                <a:schemeClr val="accent1"/>
              </a:lnRef>
              <a:fillRef idx="0">
                <a:schemeClr val="accent1"/>
              </a:fillRef>
              <a:effectRef idx="0">
                <a:schemeClr val="accent1"/>
              </a:effectRef>
              <a:fontRef idx="minor">
                <a:schemeClr val="tx1"/>
              </a:fontRef>
            </p:style>
          </p:cxnSp>
          <p:sp>
            <p:nvSpPr>
              <p:cNvPr id="46" name="TextBox 222">
                <a:extLst>
                  <a:ext uri="{FF2B5EF4-FFF2-40B4-BE49-F238E27FC236}">
                    <a16:creationId xmlns:a16="http://schemas.microsoft.com/office/drawing/2014/main" id="{8811296C-3B5F-4052-A74C-67DE68C82FB3}"/>
                  </a:ext>
                </a:extLst>
              </p:cNvPr>
              <p:cNvSpPr txBox="1"/>
              <p:nvPr/>
            </p:nvSpPr>
            <p:spPr>
              <a:xfrm>
                <a:off x="8169796" y="4352680"/>
                <a:ext cx="3203841" cy="830997"/>
              </a:xfrm>
              <a:prstGeom prst="rect">
                <a:avLst/>
              </a:prstGeom>
              <a:noFill/>
              <a:ln w="6350">
                <a:noFill/>
                <a:prstDash val="dash"/>
              </a:ln>
            </p:spPr>
            <p:txBody>
              <a:bodyPr wrap="square" lIns="0" tIns="0" rIns="0" bIns="0" rtlCol="0">
                <a:spAutoFit/>
              </a:bodyPr>
              <a:lstStyle/>
              <a:p>
                <a:pPr>
                  <a:defRPr/>
                </a:pPr>
                <a:r>
                  <a:rPr lang="zh-TW" altLang="en-US" b="1" dirty="0">
                    <a:latin typeface="微軟正黑體" panose="020B0604030504040204" pitchFamily="34" charset="-120"/>
                    <a:ea typeface="微軟正黑體" panose="020B0604030504040204" pitchFamily="34" charset="-120"/>
                  </a:rPr>
                  <a:t>政策研議</a:t>
                </a:r>
                <a:r>
                  <a:rPr lang="zh-TW" altLang="en-US" b="1" dirty="0">
                    <a:latin typeface="標楷體" panose="03000509000000000000" pitchFamily="65" charset="-120"/>
                    <a:ea typeface="標楷體" panose="03000509000000000000" pitchFamily="65" charset="-120"/>
                  </a:rPr>
                  <a:t>→</a:t>
                </a:r>
                <a:r>
                  <a:rPr lang="zh-TW" altLang="en-US" b="1" dirty="0">
                    <a:latin typeface="微軟正黑體" panose="020B0604030504040204" pitchFamily="34" charset="-120"/>
                    <a:ea typeface="微軟正黑體" panose="020B0604030504040204" pitchFamily="34" charset="-120"/>
                  </a:rPr>
                  <a:t>方案形成</a:t>
                </a:r>
                <a:r>
                  <a:rPr lang="zh-TW" altLang="en-US" b="1" dirty="0">
                    <a:latin typeface="標楷體" panose="03000509000000000000" pitchFamily="65" charset="-120"/>
                    <a:ea typeface="標楷體" panose="03000509000000000000" pitchFamily="65" charset="-120"/>
                  </a:rPr>
                  <a:t>→</a:t>
                </a:r>
                <a:r>
                  <a:rPr lang="zh-TW" altLang="en-US" b="1" dirty="0">
                    <a:latin typeface="微軟正黑體" panose="020B0604030504040204" pitchFamily="34" charset="-120"/>
                    <a:ea typeface="微軟正黑體" panose="020B0604030504040204" pitchFamily="34" charset="-120"/>
                  </a:rPr>
                  <a:t>計畫組合</a:t>
                </a:r>
              </a:p>
              <a:p>
                <a:pPr>
                  <a:defRPr/>
                </a:pPr>
                <a:r>
                  <a:rPr lang="zh-TW" altLang="en-US" b="1" dirty="0">
                    <a:latin typeface="微軟正黑體" panose="020B0604030504040204" pitchFamily="34" charset="-120"/>
                    <a:ea typeface="微軟正黑體" panose="020B0604030504040204" pitchFamily="34" charset="-120"/>
                  </a:rPr>
                  <a:t>計畫審議</a:t>
                </a:r>
                <a:r>
                  <a:rPr lang="zh-TW" altLang="en-US" b="1" dirty="0">
                    <a:latin typeface="標楷體" panose="03000509000000000000" pitchFamily="65" charset="-120"/>
                    <a:ea typeface="標楷體" panose="03000509000000000000" pitchFamily="65" charset="-120"/>
                  </a:rPr>
                  <a:t>→</a:t>
                </a:r>
                <a:r>
                  <a:rPr lang="zh-TW" altLang="en-US" b="1" dirty="0">
                    <a:latin typeface="微軟正黑體" panose="020B0604030504040204" pitchFamily="34" charset="-120"/>
                    <a:ea typeface="微軟正黑體" panose="020B0604030504040204" pitchFamily="34" charset="-120"/>
                  </a:rPr>
                  <a:t>執行管考</a:t>
                </a:r>
                <a:r>
                  <a:rPr lang="zh-TW" altLang="en-US" b="1" dirty="0">
                    <a:latin typeface="標楷體" panose="03000509000000000000" pitchFamily="65" charset="-120"/>
                    <a:ea typeface="標楷體" panose="03000509000000000000" pitchFamily="65" charset="-120"/>
                  </a:rPr>
                  <a:t>→</a:t>
                </a:r>
                <a:r>
                  <a:rPr lang="zh-TW" altLang="en-US" b="1" dirty="0">
                    <a:latin typeface="微軟正黑體" panose="020B0604030504040204" pitchFamily="34" charset="-120"/>
                    <a:ea typeface="微軟正黑體" panose="020B0604030504040204" pitchFamily="34" charset="-120"/>
                  </a:rPr>
                  <a:t>績效評估</a:t>
                </a:r>
                <a:endParaRPr lang="en-US" altLang="zh-TW" b="1" dirty="0">
                  <a:latin typeface="微軟正黑體" panose="020B0604030504040204" pitchFamily="34" charset="-120"/>
                  <a:ea typeface="微軟正黑體" panose="020B0604030504040204" pitchFamily="34" charset="-120"/>
                </a:endParaRPr>
              </a:p>
              <a:p>
                <a:pPr>
                  <a:defRPr/>
                </a:pPr>
                <a:r>
                  <a:rPr kumimoji="1"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rPr>
                  <a:t>效益追蹤</a:t>
                </a:r>
                <a:endParaRPr kumimoji="0" lang="en-US" b="0" i="0" u="none" strike="noStrike" kern="0" cap="none" spc="0" normalizeH="0" baseline="0" noProof="0" dirty="0">
                  <a:ln>
                    <a:noFill/>
                  </a:ln>
                  <a:solidFill>
                    <a:schemeClr val="tx1">
                      <a:lumMod val="65000"/>
                      <a:lumOff val="35000"/>
                    </a:schemeClr>
                  </a:solidFill>
                  <a:effectLst/>
                  <a:uLnTx/>
                  <a:uFillTx/>
                  <a:latin typeface="微軟正黑體" panose="020B0604030504040204" pitchFamily="34" charset="-120"/>
                  <a:ea typeface="微軟正黑體" panose="020B0604030504040204" pitchFamily="34" charset="-120"/>
                </a:endParaRPr>
              </a:p>
            </p:txBody>
          </p:sp>
          <p:sp>
            <p:nvSpPr>
              <p:cNvPr id="47" name="TextBox 223">
                <a:extLst>
                  <a:ext uri="{FF2B5EF4-FFF2-40B4-BE49-F238E27FC236}">
                    <a16:creationId xmlns:a16="http://schemas.microsoft.com/office/drawing/2014/main" id="{4B4CD714-AEE9-4D77-9E4D-46C909421966}"/>
                  </a:ext>
                </a:extLst>
              </p:cNvPr>
              <p:cNvSpPr txBox="1"/>
              <p:nvPr/>
            </p:nvSpPr>
            <p:spPr>
              <a:xfrm>
                <a:off x="8169797" y="3968413"/>
                <a:ext cx="3131374" cy="369332"/>
              </a:xfrm>
              <a:prstGeom prst="rect">
                <a:avLst/>
              </a:prstGeom>
              <a:noFill/>
              <a:ln w="6350">
                <a:noFill/>
                <a:prstDash val="dash"/>
              </a:ln>
            </p:spPr>
            <p:txBody>
              <a:bodyPr wrap="square" lIns="0" tIns="0" rIns="0" bIns="0" rtlCol="0">
                <a:spAutoFit/>
              </a:bodyPr>
              <a:lstStyle/>
              <a:p>
                <a:pPr lvl="0"/>
                <a:r>
                  <a:rPr lang="zh-TW" altLang="en-US" sz="2400" b="1" kern="0" dirty="0">
                    <a:solidFill>
                      <a:schemeClr val="accent2"/>
                    </a:solidFill>
                    <a:latin typeface="微軟正黑體" panose="020B0604030504040204" pitchFamily="34" charset="-120"/>
                    <a:ea typeface="微軟正黑體" panose="020B0604030504040204" pitchFamily="34" charset="-120"/>
                  </a:rPr>
                  <a:t>全生命周期循環運作</a:t>
                </a:r>
                <a:endParaRPr lang="en-US" sz="2400" b="1" kern="0" dirty="0">
                  <a:solidFill>
                    <a:schemeClr val="accent2"/>
                  </a:solidFill>
                  <a:latin typeface="微軟正黑體" panose="020B0604030504040204" pitchFamily="34" charset="-120"/>
                  <a:ea typeface="微軟正黑體" panose="020B0604030504040204" pitchFamily="34" charset="-120"/>
                </a:endParaRPr>
              </a:p>
            </p:txBody>
          </p:sp>
        </p:grpSp>
        <p:sp>
          <p:nvSpPr>
            <p:cNvPr id="43" name="Oval 7">
              <a:extLst>
                <a:ext uri="{FF2B5EF4-FFF2-40B4-BE49-F238E27FC236}">
                  <a16:creationId xmlns:a16="http://schemas.microsoft.com/office/drawing/2014/main" id="{29301693-F057-4589-87DB-1FC05F4DFE00}"/>
                </a:ext>
              </a:extLst>
            </p:cNvPr>
            <p:cNvSpPr/>
            <p:nvPr/>
          </p:nvSpPr>
          <p:spPr>
            <a:xfrm>
              <a:off x="5463447" y="3440026"/>
              <a:ext cx="1265106" cy="12651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400" dirty="0">
                  <a:latin typeface="微軟正黑體" panose="020B0604030504040204" pitchFamily="34" charset="-120"/>
                  <a:ea typeface="微軟正黑體" panose="020B0604030504040204" pitchFamily="34" charset="-120"/>
                </a:rPr>
                <a:t>科技</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治理</a:t>
              </a:r>
              <a:endParaRPr lang="en-US" sz="2400" dirty="0">
                <a:latin typeface="微軟正黑體" panose="020B0604030504040204" pitchFamily="34" charset="-120"/>
                <a:ea typeface="微軟正黑體" panose="020B0604030504040204" pitchFamily="34" charset="-120"/>
              </a:endParaRPr>
            </a:p>
          </p:txBody>
        </p:sp>
        <p:sp>
          <p:nvSpPr>
            <p:cNvPr id="44" name="Rectangle 228">
              <a:extLst>
                <a:ext uri="{FF2B5EF4-FFF2-40B4-BE49-F238E27FC236}">
                  <a16:creationId xmlns:a16="http://schemas.microsoft.com/office/drawing/2014/main" id="{9BA563A5-AE8B-4BA7-861C-FD9B2AEF1FF7}"/>
                </a:ext>
              </a:extLst>
            </p:cNvPr>
            <p:cNvSpPr/>
            <p:nvPr/>
          </p:nvSpPr>
          <p:spPr>
            <a:xfrm>
              <a:off x="1155702" y="1152321"/>
              <a:ext cx="9880596" cy="400110"/>
            </a:xfrm>
            <a:prstGeom prst="rect">
              <a:avLst/>
            </a:prstGeom>
          </p:spPr>
          <p:txBody>
            <a:bodyPr wrap="square">
              <a:spAutoFit/>
            </a:bodyPr>
            <a:lstStyle/>
            <a:p>
              <a:pPr lvl="0" algn="ctr">
                <a:defRPr/>
              </a:pPr>
              <a:r>
                <a:rPr lang="zh-TW" altLang="en-US" sz="2000" b="1" dirty="0">
                  <a:latin typeface="微軟正黑體" panose="020B0604030504040204" pitchFamily="34" charset="-120"/>
                  <a:ea typeface="微軟正黑體" panose="020B0604030504040204" pitchFamily="34" charset="-120"/>
                </a:rPr>
                <a:t>掌握趨勢 </a:t>
              </a:r>
              <a:r>
                <a:rPr lang="zh-TW" altLang="en-US" sz="20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000" b="1" dirty="0">
                  <a:latin typeface="微軟正黑體" panose="020B0604030504040204" pitchFamily="34" charset="-120"/>
                  <a:ea typeface="微軟正黑體" panose="020B0604030504040204" pitchFamily="34" charset="-120"/>
                </a:rPr>
                <a:t>妥善規劃 </a:t>
              </a:r>
              <a:r>
                <a:rPr lang="zh-TW" altLang="en-US" sz="2000" b="1" dirty="0">
                  <a:latin typeface="微軟正黑體" panose="020B0604030504040204" pitchFamily="34" charset="-120"/>
                  <a:ea typeface="微軟正黑體" panose="020B0604030504040204" pitchFamily="34" charset="-120"/>
                  <a:sym typeface="Wingdings" panose="05000000000000000000" pitchFamily="2" charset="2"/>
                </a:rPr>
                <a:t> 專業審查  統籌管理</a:t>
              </a:r>
              <a:endParaRPr kumimoji="0" lang="en-US" sz="2000" b="0" i="0" u="none" strike="noStrike" kern="0" cap="none" spc="0" normalizeH="0" baseline="0" noProof="0" dirty="0">
                <a:ln>
                  <a:noFill/>
                </a:ln>
                <a:solidFill>
                  <a:prstClr val="black">
                    <a:lumMod val="65000"/>
                    <a:lumOff val="35000"/>
                  </a:prstClr>
                </a:solidFill>
                <a:effectLst/>
                <a:uLnTx/>
                <a:uFillTx/>
              </a:endParaRPr>
            </a:p>
          </p:txBody>
        </p:sp>
      </p:grpSp>
    </p:spTree>
    <p:extLst>
      <p:ext uri="{BB962C8B-B14F-4D97-AF65-F5344CB8AC3E}">
        <p14:creationId xmlns:p14="http://schemas.microsoft.com/office/powerpoint/2010/main" val="2085200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5</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政府推動計畫</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7" y="1177734"/>
            <a:ext cx="6853968"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科技部啟動組織調整</a:t>
            </a:r>
            <a:endParaRPr kumimoji="1" lang="zh-TW" altLang="en-US" sz="1600" b="1" dirty="0">
              <a:solidFill>
                <a:srgbClr val="0070C0"/>
              </a:solidFill>
              <a:latin typeface="Microsoft YaHei UI" panose="020B0503020204020204" pitchFamily="34" charset="-122"/>
              <a:ea typeface="Microsoft YaHei UI" panose="020B0503020204020204" pitchFamily="34" charset="-122"/>
            </a:endParaRPr>
          </a:p>
        </p:txBody>
      </p:sp>
      <p:sp>
        <p:nvSpPr>
          <p:cNvPr id="71" name="內容版面配置區 4"/>
          <p:cNvSpPr>
            <a:spLocks noGrp="1"/>
          </p:cNvSpPr>
          <p:nvPr>
            <p:ph idx="1"/>
          </p:nvPr>
        </p:nvSpPr>
        <p:spPr>
          <a:xfrm>
            <a:off x="838200" y="1825625"/>
            <a:ext cx="10515600" cy="4654688"/>
          </a:xfrm>
        </p:spPr>
        <p:txBody>
          <a:bodyPr>
            <a:normAutofit fontScale="47500" lnSpcReduction="20000"/>
          </a:bodyPr>
          <a:lstStyle/>
          <a:p>
            <a:pPr>
              <a:lnSpc>
                <a:spcPct val="120000"/>
              </a:lnSpc>
            </a:pPr>
            <a:r>
              <a:rPr lang="zh-TW" altLang="en-US" sz="3600" dirty="0">
                <a:latin typeface="Microsoft YaHei" panose="020B0503020204020204" pitchFamily="34" charset="-122"/>
                <a:ea typeface="Microsoft YaHei" panose="020B0503020204020204" pitchFamily="34" charset="-122"/>
              </a:rPr>
              <a:t>轉型為「國家科學及技術委員會」</a:t>
            </a:r>
            <a:endParaRPr lang="en-US" altLang="zh-TW" sz="3600" dirty="0">
              <a:latin typeface="Microsoft YaHei" panose="020B0503020204020204" pitchFamily="34" charset="-122"/>
              <a:ea typeface="Microsoft YaHei" panose="020B0503020204020204" pitchFamily="34" charset="-122"/>
            </a:endParaRPr>
          </a:p>
          <a:p>
            <a:pPr>
              <a:lnSpc>
                <a:spcPct val="120000"/>
              </a:lnSpc>
            </a:pPr>
            <a:r>
              <a:rPr lang="zh-TW" altLang="en-US" sz="3600" dirty="0">
                <a:latin typeface="Microsoft YaHei" panose="020B0503020204020204" pitchFamily="34" charset="-122"/>
                <a:ea typeface="Microsoft YaHei" panose="020B0503020204020204" pitchFamily="34" charset="-122"/>
              </a:rPr>
              <a:t>任務：引領國家未來科技發展</a:t>
            </a:r>
            <a:endParaRPr lang="en-US" altLang="zh-TW" sz="3600" dirty="0">
              <a:latin typeface="Microsoft YaHei" panose="020B0503020204020204" pitchFamily="34" charset="-122"/>
              <a:ea typeface="Microsoft YaHei" panose="020B0503020204020204" pitchFamily="34" charset="-122"/>
            </a:endParaRPr>
          </a:p>
          <a:p>
            <a:pPr>
              <a:lnSpc>
                <a:spcPct val="120000"/>
              </a:lnSpc>
            </a:pPr>
            <a:r>
              <a:rPr lang="zh-TW" altLang="en-US" sz="3600" dirty="0">
                <a:latin typeface="Microsoft YaHei" panose="020B0503020204020204" pitchFamily="34" charset="-122"/>
                <a:ea typeface="Microsoft YaHei" panose="020B0503020204020204" pitchFamily="34" charset="-122"/>
              </a:rPr>
              <a:t>科技發展的重要性</a:t>
            </a:r>
            <a:endParaRPr lang="en-US" altLang="zh-TW" sz="3600" dirty="0">
              <a:latin typeface="Microsoft YaHei" panose="020B0503020204020204" pitchFamily="34" charset="-122"/>
              <a:ea typeface="Microsoft YaHei" panose="020B0503020204020204" pitchFamily="34" charset="-122"/>
            </a:endParaRPr>
          </a:p>
          <a:p>
            <a:pPr lvl="1">
              <a:lnSpc>
                <a:spcPct val="120000"/>
              </a:lnSpc>
            </a:pPr>
            <a:r>
              <a:rPr lang="zh-TW" altLang="en-US" sz="2900" dirty="0">
                <a:latin typeface="Microsoft YaHei" panose="020B0503020204020204" pitchFamily="34" charset="-122"/>
                <a:ea typeface="Microsoft YaHei" panose="020B0503020204020204" pitchFamily="34" charset="-122"/>
              </a:rPr>
              <a:t>國家目前與未來競爭力的指標</a:t>
            </a:r>
            <a:endParaRPr lang="en-US" altLang="zh-TW" sz="2900" dirty="0">
              <a:latin typeface="Microsoft YaHei" panose="020B0503020204020204" pitchFamily="34" charset="-122"/>
              <a:ea typeface="Microsoft YaHei" panose="020B0503020204020204" pitchFamily="34" charset="-122"/>
            </a:endParaRPr>
          </a:p>
          <a:p>
            <a:pPr lvl="1">
              <a:lnSpc>
                <a:spcPct val="120000"/>
              </a:lnSpc>
            </a:pPr>
            <a:r>
              <a:rPr lang="zh-TW" altLang="en-US" sz="2900" dirty="0">
                <a:latin typeface="Microsoft YaHei" panose="020B0503020204020204" pitchFamily="34" charset="-122"/>
                <a:ea typeface="Microsoft YaHei" panose="020B0503020204020204" pitchFamily="34" charset="-122"/>
              </a:rPr>
              <a:t>回應國內外社會挑戰與國家安全的關鍵。舉凡氣候變遷、災害防救、醫療生技及科研人才政策等，都是我國生存發展必須積極面對並解決的重要課題；</a:t>
            </a:r>
          </a:p>
          <a:p>
            <a:pPr>
              <a:lnSpc>
                <a:spcPct val="120000"/>
              </a:lnSpc>
            </a:pPr>
            <a:r>
              <a:rPr lang="zh-TW" altLang="en-US" sz="3600" dirty="0">
                <a:latin typeface="Microsoft YaHei" panose="020B0503020204020204" pitchFamily="34" charset="-122"/>
                <a:ea typeface="Microsoft YaHei" panose="020B0503020204020204" pitchFamily="34" charset="-122"/>
              </a:rPr>
              <a:t>組織定位為國家整體科技發展的高度：</a:t>
            </a:r>
            <a:endParaRPr lang="en-US" altLang="zh-TW" sz="3600" dirty="0">
              <a:latin typeface="Microsoft YaHei" panose="020B0503020204020204" pitchFamily="34" charset="-122"/>
              <a:ea typeface="Microsoft YaHei" panose="020B0503020204020204" pitchFamily="34" charset="-122"/>
            </a:endParaRPr>
          </a:p>
          <a:p>
            <a:pPr lvl="1">
              <a:lnSpc>
                <a:spcPct val="120000"/>
              </a:lnSpc>
            </a:pPr>
            <a:r>
              <a:rPr lang="zh-TW" altLang="en-US" sz="2900" dirty="0">
                <a:latin typeface="Microsoft YaHei" panose="020B0503020204020204" pitchFamily="34" charset="-122"/>
                <a:ea typeface="Microsoft YaHei" panose="020B0503020204020204" pitchFamily="34" charset="-122"/>
              </a:rPr>
              <a:t>政策協調：數位發展與產業創新</a:t>
            </a:r>
            <a:endParaRPr lang="en-US" altLang="zh-TW" sz="2900" dirty="0">
              <a:latin typeface="Microsoft YaHei" panose="020B0503020204020204" pitchFamily="34" charset="-122"/>
              <a:ea typeface="Microsoft YaHei" panose="020B0503020204020204" pitchFamily="34" charset="-122"/>
            </a:endParaRPr>
          </a:p>
          <a:p>
            <a:pPr lvl="1">
              <a:lnSpc>
                <a:spcPct val="120000"/>
              </a:lnSpc>
            </a:pPr>
            <a:r>
              <a:rPr lang="zh-TW" altLang="en-US" sz="2900" dirty="0">
                <a:latin typeface="Microsoft YaHei" panose="020B0503020204020204" pitchFamily="34" charset="-122"/>
                <a:ea typeface="Microsoft YaHei" panose="020B0503020204020204" pitchFamily="34" charset="-122"/>
              </a:rPr>
              <a:t>跨界合作：攜手數位發展部、經濟部、衛福部、農委會、文化部等，以跨部會、跨產學研之型態，引領台灣軟體、硬體整合創新。</a:t>
            </a:r>
          </a:p>
          <a:p>
            <a:pPr>
              <a:lnSpc>
                <a:spcPct val="120000"/>
              </a:lnSpc>
            </a:pPr>
            <a:r>
              <a:rPr lang="zh-TW" altLang="en-US" sz="3600" dirty="0">
                <a:latin typeface="Microsoft YaHei" panose="020B0503020204020204" pitchFamily="34" charset="-122"/>
                <a:ea typeface="Microsoft YaHei" panose="020B0503020204020204" pitchFamily="34" charset="-122"/>
              </a:rPr>
              <a:t> 未來推動的重點工作與效益如下：</a:t>
            </a:r>
          </a:p>
          <a:p>
            <a:pPr lvl="1">
              <a:lnSpc>
                <a:spcPct val="120000"/>
              </a:lnSpc>
            </a:pPr>
            <a:r>
              <a:rPr lang="zh-TW" altLang="en-US" sz="2900" dirty="0">
                <a:latin typeface="Microsoft YaHei" panose="020B0503020204020204" pitchFamily="34" charset="-122"/>
                <a:ea typeface="Microsoft YaHei" panose="020B0503020204020204" pitchFamily="34" charset="-122"/>
              </a:rPr>
              <a:t>有別於舊國科會著重上游端之能量建置，新國科會將連接上、中、下游的技術發展與產業應用</a:t>
            </a:r>
          </a:p>
          <a:p>
            <a:pPr lvl="1">
              <a:lnSpc>
                <a:spcPct val="120000"/>
              </a:lnSpc>
            </a:pPr>
            <a:r>
              <a:rPr lang="zh-TW" altLang="en-US" sz="2900" dirty="0">
                <a:latin typeface="Microsoft YaHei" panose="020B0503020204020204" pitchFamily="34" charset="-122"/>
                <a:ea typeface="Microsoft YaHei" panose="020B0503020204020204" pitchFamily="34" charset="-122"/>
              </a:rPr>
              <a:t>有別於科技部於溝通協調上之侷限，新國科會以行政院高度，充分發揮跨域、跨部會協調功能，集中科技發展事務權責</a:t>
            </a:r>
          </a:p>
          <a:p>
            <a:pPr lvl="1">
              <a:lnSpc>
                <a:spcPct val="120000"/>
              </a:lnSpc>
            </a:pPr>
            <a:r>
              <a:rPr lang="zh-TW" altLang="en-US" sz="2900" dirty="0">
                <a:latin typeface="Microsoft YaHei" panose="020B0503020204020204" pitchFamily="34" charset="-122"/>
                <a:ea typeface="Microsoft YaHei" panose="020B0503020204020204" pitchFamily="34" charset="-122"/>
              </a:rPr>
              <a:t>新國科會將有效協助行政院通盤掌握各部會科技資源，妥善分配科技經費及優化使用效率</a:t>
            </a:r>
          </a:p>
        </p:txBody>
      </p:sp>
    </p:spTree>
    <p:extLst>
      <p:ext uri="{BB962C8B-B14F-4D97-AF65-F5344CB8AC3E}">
        <p14:creationId xmlns:p14="http://schemas.microsoft.com/office/powerpoint/2010/main" val="336143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85665972-A7E5-4F58-B7EA-7F99EC25D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358" t="12873" r="22533" b="46950"/>
          <a:stretch/>
        </p:blipFill>
        <p:spPr>
          <a:xfrm>
            <a:off x="2161405" y="3597387"/>
            <a:ext cx="1537427" cy="1520496"/>
          </a:xfrm>
          <a:prstGeom prst="rect">
            <a:avLst/>
          </a:prstGeom>
        </p:spPr>
      </p:pic>
      <p:sp>
        <p:nvSpPr>
          <p:cNvPr id="92" name="矩形 91">
            <a:extLst>
              <a:ext uri="{FF2B5EF4-FFF2-40B4-BE49-F238E27FC236}">
                <a16:creationId xmlns:a16="http://schemas.microsoft.com/office/drawing/2014/main" id="{1347D2B7-ABAF-4AF8-A0C1-5E785EF05314}"/>
              </a:ext>
            </a:extLst>
          </p:cNvPr>
          <p:cNvSpPr/>
          <p:nvPr/>
        </p:nvSpPr>
        <p:spPr>
          <a:xfrm>
            <a:off x="2274850" y="3604288"/>
            <a:ext cx="9917151" cy="1520335"/>
          </a:xfrm>
          <a:prstGeom prst="rect">
            <a:avLst/>
          </a:prstGeom>
          <a:gradFill flip="none" rotWithShape="1">
            <a:gsLst>
              <a:gs pos="15000">
                <a:srgbClr val="0B2A43"/>
              </a:gs>
              <a:gs pos="7000">
                <a:srgbClr val="0B2A4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93" name="矩形 92">
            <a:extLst>
              <a:ext uri="{FF2B5EF4-FFF2-40B4-BE49-F238E27FC236}">
                <a16:creationId xmlns:a16="http://schemas.microsoft.com/office/drawing/2014/main" id="{B9D9C633-A804-431C-8AFE-A2552521BAAB}"/>
              </a:ext>
            </a:extLst>
          </p:cNvPr>
          <p:cNvSpPr/>
          <p:nvPr/>
        </p:nvSpPr>
        <p:spPr>
          <a:xfrm flipH="1">
            <a:off x="0" y="3604288"/>
            <a:ext cx="2909579" cy="1520335"/>
          </a:xfrm>
          <a:prstGeom prst="rect">
            <a:avLst/>
          </a:prstGeom>
          <a:gradFill flip="none" rotWithShape="1">
            <a:gsLst>
              <a:gs pos="21000">
                <a:srgbClr val="46456C"/>
              </a:gs>
              <a:gs pos="1000">
                <a:srgbClr val="0B2A4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a:extLst>
              <a:ext uri="{FF2B5EF4-FFF2-40B4-BE49-F238E27FC236}">
                <a16:creationId xmlns:a16="http://schemas.microsoft.com/office/drawing/2014/main" id="{6F8DFD20-4040-41E0-8FD9-F14A6D835550}"/>
              </a:ext>
            </a:extLst>
          </p:cNvPr>
          <p:cNvSpPr>
            <a:spLocks noGrp="1"/>
          </p:cNvSpPr>
          <p:nvPr>
            <p:ph type="title"/>
          </p:nvPr>
        </p:nvSpPr>
        <p:spPr>
          <a:xfrm>
            <a:off x="764708" y="835862"/>
            <a:ext cx="5614665" cy="1325563"/>
          </a:xfrm>
        </p:spPr>
        <p:txBody>
          <a:bodyPr>
            <a:normAutofit/>
          </a:bodyPr>
          <a:lstStyle/>
          <a:p>
            <a:r>
              <a:rPr lang="zh-TW" altLang="en-US" sz="1800" b="1" dirty="0">
                <a:solidFill>
                  <a:srgbClr val="405068"/>
                </a:solidFill>
                <a:latin typeface="微軟正黑體" panose="020B0604030504040204" pitchFamily="34" charset="-120"/>
                <a:ea typeface="微軟正黑體" panose="020B0604030504040204" pitchFamily="34" charset="-120"/>
                <a:cs typeface="+mn-cs"/>
              </a:rPr>
              <a:t>基礎研究及前瞻科研需長期且系統性地規劃和布局</a:t>
            </a:r>
          </a:p>
        </p:txBody>
      </p:sp>
      <p:sp>
        <p:nvSpPr>
          <p:cNvPr id="13" name="投影片編號版面配置區 12">
            <a:extLst>
              <a:ext uri="{FF2B5EF4-FFF2-40B4-BE49-F238E27FC236}">
                <a16:creationId xmlns:a16="http://schemas.microsoft.com/office/drawing/2014/main" id="{F08F18EC-C6FC-4D0C-AA3F-A5F1540B5074}"/>
              </a:ext>
            </a:extLst>
          </p:cNvPr>
          <p:cNvSpPr>
            <a:spLocks noGrp="1"/>
          </p:cNvSpPr>
          <p:nvPr>
            <p:ph type="sldNum" sz="quarter" idx="4"/>
          </p:nvPr>
        </p:nvSpPr>
        <p:spPr>
          <a:xfrm>
            <a:off x="9342474" y="6546273"/>
            <a:ext cx="2743200" cy="365125"/>
          </a:xfrm>
          <a:prstGeom prst="rect">
            <a:avLst/>
          </a:prstGeom>
        </p:spPr>
        <p:txBody>
          <a:bodyPr/>
          <a:lstStyle>
            <a:defPPr>
              <a:defRPr lang="zh-TW"/>
            </a:defPPr>
            <a:lvl1pPr marL="0" algn="r" defTabSz="914400" rtl="0" eaLnBrk="1" latinLnBrk="0" hangingPunct="1">
              <a:defRPr sz="1300" b="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388BF-1A70-41B1-9208-EB7BD71B7A1B}" type="slidenum">
              <a:rPr lang="zh-TW" altLang="en-US" smtClean="0"/>
              <a:pPr/>
              <a:t>4</a:t>
            </a:fld>
            <a:endParaRPr lang="zh-TW" altLang="en-US" dirty="0"/>
          </a:p>
        </p:txBody>
      </p:sp>
      <p:grpSp>
        <p:nvGrpSpPr>
          <p:cNvPr id="27" name="群組 26">
            <a:extLst>
              <a:ext uri="{FF2B5EF4-FFF2-40B4-BE49-F238E27FC236}">
                <a16:creationId xmlns:a16="http://schemas.microsoft.com/office/drawing/2014/main" id="{EA0F7C7C-A551-41F2-8C98-76D510F66E85}"/>
              </a:ext>
            </a:extLst>
          </p:cNvPr>
          <p:cNvGrpSpPr/>
          <p:nvPr/>
        </p:nvGrpSpPr>
        <p:grpSpPr>
          <a:xfrm>
            <a:off x="440931" y="419773"/>
            <a:ext cx="9104009" cy="769367"/>
            <a:chOff x="440931" y="419773"/>
            <a:chExt cx="9104009" cy="769367"/>
          </a:xfrm>
        </p:grpSpPr>
        <p:grpSp>
          <p:nvGrpSpPr>
            <p:cNvPr id="28" name="群組 27">
              <a:extLst>
                <a:ext uri="{FF2B5EF4-FFF2-40B4-BE49-F238E27FC236}">
                  <a16:creationId xmlns:a16="http://schemas.microsoft.com/office/drawing/2014/main" id="{67B84E07-89E6-47A2-91B8-1B33309D1C04}"/>
                </a:ext>
              </a:extLst>
            </p:cNvPr>
            <p:cNvGrpSpPr/>
            <p:nvPr/>
          </p:nvGrpSpPr>
          <p:grpSpPr>
            <a:xfrm>
              <a:off x="440931" y="419773"/>
              <a:ext cx="9104009" cy="769367"/>
              <a:chOff x="440931" y="419773"/>
              <a:chExt cx="9104009" cy="769367"/>
            </a:xfrm>
          </p:grpSpPr>
          <p:sp>
            <p:nvSpPr>
              <p:cNvPr id="30" name="手繪多邊形 20">
                <a:extLst>
                  <a:ext uri="{FF2B5EF4-FFF2-40B4-BE49-F238E27FC236}">
                    <a16:creationId xmlns:a16="http://schemas.microsoft.com/office/drawing/2014/main" id="{469441B9-DF21-47D7-85C9-CE9498E1A488}"/>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33" name="群組 32">
                <a:extLst>
                  <a:ext uri="{FF2B5EF4-FFF2-40B4-BE49-F238E27FC236}">
                    <a16:creationId xmlns:a16="http://schemas.microsoft.com/office/drawing/2014/main" id="{34E1BA79-1A08-4A41-A8B7-59AC13627BD9}"/>
                  </a:ext>
                </a:extLst>
              </p:cNvPr>
              <p:cNvGrpSpPr/>
              <p:nvPr/>
            </p:nvGrpSpPr>
            <p:grpSpPr>
              <a:xfrm>
                <a:off x="491045" y="855377"/>
                <a:ext cx="746699" cy="313125"/>
                <a:chOff x="374573" y="862798"/>
                <a:chExt cx="863172" cy="361968"/>
              </a:xfrm>
            </p:grpSpPr>
            <p:grpSp>
              <p:nvGrpSpPr>
                <p:cNvPr id="35" name="群組 34">
                  <a:extLst>
                    <a:ext uri="{FF2B5EF4-FFF2-40B4-BE49-F238E27FC236}">
                      <a16:creationId xmlns:a16="http://schemas.microsoft.com/office/drawing/2014/main" id="{CE66BD5A-3024-4EC2-B1DF-CEAE01C4AE8A}"/>
                    </a:ext>
                  </a:extLst>
                </p:cNvPr>
                <p:cNvGrpSpPr/>
                <p:nvPr/>
              </p:nvGrpSpPr>
              <p:grpSpPr>
                <a:xfrm>
                  <a:off x="374573" y="862798"/>
                  <a:ext cx="161005" cy="132598"/>
                  <a:chOff x="4377273" y="337546"/>
                  <a:chExt cx="565439" cy="412425"/>
                </a:xfrm>
                <a:solidFill>
                  <a:srgbClr val="5C7396"/>
                </a:solidFill>
              </p:grpSpPr>
              <p:sp>
                <p:nvSpPr>
                  <p:cNvPr id="61" name="六邊形 60">
                    <a:extLst>
                      <a:ext uri="{FF2B5EF4-FFF2-40B4-BE49-F238E27FC236}">
                        <a16:creationId xmlns:a16="http://schemas.microsoft.com/office/drawing/2014/main" id="{A14BD963-AA4B-4489-A655-5ABE5C7E933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2" name="六邊形 61">
                    <a:extLst>
                      <a:ext uri="{FF2B5EF4-FFF2-40B4-BE49-F238E27FC236}">
                        <a16:creationId xmlns:a16="http://schemas.microsoft.com/office/drawing/2014/main" id="{E1080BAB-88D2-4E40-B38F-584C7CD060F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6" name="群組 35">
                  <a:extLst>
                    <a:ext uri="{FF2B5EF4-FFF2-40B4-BE49-F238E27FC236}">
                      <a16:creationId xmlns:a16="http://schemas.microsoft.com/office/drawing/2014/main" id="{D758F2CC-2CA1-4D1E-B7D7-F0A679C86A3B}"/>
                    </a:ext>
                  </a:extLst>
                </p:cNvPr>
                <p:cNvGrpSpPr/>
                <p:nvPr/>
              </p:nvGrpSpPr>
              <p:grpSpPr>
                <a:xfrm>
                  <a:off x="517575" y="936433"/>
                  <a:ext cx="161005" cy="132598"/>
                  <a:chOff x="4377273" y="337546"/>
                  <a:chExt cx="565439" cy="412425"/>
                </a:xfrm>
                <a:solidFill>
                  <a:srgbClr val="5C7396"/>
                </a:solidFill>
              </p:grpSpPr>
              <p:sp>
                <p:nvSpPr>
                  <p:cNvPr id="59" name="六邊形 58">
                    <a:extLst>
                      <a:ext uri="{FF2B5EF4-FFF2-40B4-BE49-F238E27FC236}">
                        <a16:creationId xmlns:a16="http://schemas.microsoft.com/office/drawing/2014/main" id="{ACB799D2-541A-41EA-8620-0DF534A9E30B}"/>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0" name="六邊形 59">
                    <a:extLst>
                      <a:ext uri="{FF2B5EF4-FFF2-40B4-BE49-F238E27FC236}">
                        <a16:creationId xmlns:a16="http://schemas.microsoft.com/office/drawing/2014/main" id="{E3897EA0-A7DF-4C34-BE04-1F38A7CA754B}"/>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7" name="群組 36">
                  <a:extLst>
                    <a:ext uri="{FF2B5EF4-FFF2-40B4-BE49-F238E27FC236}">
                      <a16:creationId xmlns:a16="http://schemas.microsoft.com/office/drawing/2014/main" id="{D463D238-3C70-4B00-9218-3E88C1200560}"/>
                    </a:ext>
                  </a:extLst>
                </p:cNvPr>
                <p:cNvGrpSpPr/>
                <p:nvPr/>
              </p:nvGrpSpPr>
              <p:grpSpPr>
                <a:xfrm>
                  <a:off x="660577" y="1009967"/>
                  <a:ext cx="161005" cy="132598"/>
                  <a:chOff x="4377273" y="337546"/>
                  <a:chExt cx="565439" cy="412425"/>
                </a:xfrm>
                <a:solidFill>
                  <a:srgbClr val="5C7396"/>
                </a:solidFill>
              </p:grpSpPr>
              <p:sp>
                <p:nvSpPr>
                  <p:cNvPr id="55" name="六邊形 54">
                    <a:extLst>
                      <a:ext uri="{FF2B5EF4-FFF2-40B4-BE49-F238E27FC236}">
                        <a16:creationId xmlns:a16="http://schemas.microsoft.com/office/drawing/2014/main" id="{E8115F89-DA65-4691-A394-E5C8AEA6236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6" name="六邊形 55">
                    <a:extLst>
                      <a:ext uri="{FF2B5EF4-FFF2-40B4-BE49-F238E27FC236}">
                        <a16:creationId xmlns:a16="http://schemas.microsoft.com/office/drawing/2014/main" id="{8B23BB3B-C131-4C73-99D2-11EB07155058}"/>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38" name="群組 37">
                  <a:extLst>
                    <a:ext uri="{FF2B5EF4-FFF2-40B4-BE49-F238E27FC236}">
                      <a16:creationId xmlns:a16="http://schemas.microsoft.com/office/drawing/2014/main" id="{C8FAC2E4-6808-4942-A3D3-68294331F4C3}"/>
                    </a:ext>
                  </a:extLst>
                </p:cNvPr>
                <p:cNvGrpSpPr/>
                <p:nvPr/>
              </p:nvGrpSpPr>
              <p:grpSpPr>
                <a:xfrm>
                  <a:off x="938191" y="1008110"/>
                  <a:ext cx="161005" cy="132598"/>
                  <a:chOff x="4377273" y="337546"/>
                  <a:chExt cx="565439" cy="412425"/>
                </a:xfrm>
                <a:solidFill>
                  <a:srgbClr val="99A6BB"/>
                </a:solidFill>
              </p:grpSpPr>
              <p:sp>
                <p:nvSpPr>
                  <p:cNvPr id="53" name="六邊形 52">
                    <a:extLst>
                      <a:ext uri="{FF2B5EF4-FFF2-40B4-BE49-F238E27FC236}">
                        <a16:creationId xmlns:a16="http://schemas.microsoft.com/office/drawing/2014/main" id="{FD18ED28-54DD-4B36-9A50-000E3A419D7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4" name="六邊形 53">
                    <a:extLst>
                      <a:ext uri="{FF2B5EF4-FFF2-40B4-BE49-F238E27FC236}">
                        <a16:creationId xmlns:a16="http://schemas.microsoft.com/office/drawing/2014/main" id="{B3A9E9B8-BED5-4D5A-A113-2BA13DBF5CBE}"/>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9" name="群組 38">
                  <a:extLst>
                    <a:ext uri="{FF2B5EF4-FFF2-40B4-BE49-F238E27FC236}">
                      <a16:creationId xmlns:a16="http://schemas.microsoft.com/office/drawing/2014/main" id="{E117F7AA-F2FA-42BD-B881-3B131164B917}"/>
                    </a:ext>
                  </a:extLst>
                </p:cNvPr>
                <p:cNvGrpSpPr/>
                <p:nvPr/>
              </p:nvGrpSpPr>
              <p:grpSpPr>
                <a:xfrm>
                  <a:off x="1076740" y="1081444"/>
                  <a:ext cx="161005" cy="132598"/>
                  <a:chOff x="4377273" y="337546"/>
                  <a:chExt cx="565439" cy="412425"/>
                </a:xfrm>
                <a:solidFill>
                  <a:srgbClr val="99A6BB"/>
                </a:solidFill>
              </p:grpSpPr>
              <p:sp>
                <p:nvSpPr>
                  <p:cNvPr id="49" name="六邊形 48">
                    <a:extLst>
                      <a:ext uri="{FF2B5EF4-FFF2-40B4-BE49-F238E27FC236}">
                        <a16:creationId xmlns:a16="http://schemas.microsoft.com/office/drawing/2014/main" id="{6C4112F6-C73D-46E4-ADF8-43FFF440C6F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1" name="六邊形 50">
                    <a:extLst>
                      <a:ext uri="{FF2B5EF4-FFF2-40B4-BE49-F238E27FC236}">
                        <a16:creationId xmlns:a16="http://schemas.microsoft.com/office/drawing/2014/main" id="{C312B4D0-6147-427B-818F-2B212374A740}"/>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0" name="群組 39">
                  <a:extLst>
                    <a:ext uri="{FF2B5EF4-FFF2-40B4-BE49-F238E27FC236}">
                      <a16:creationId xmlns:a16="http://schemas.microsoft.com/office/drawing/2014/main" id="{67C2A374-5DF5-4CAE-AD80-E0B057174962}"/>
                    </a:ext>
                  </a:extLst>
                </p:cNvPr>
                <p:cNvGrpSpPr/>
                <p:nvPr/>
              </p:nvGrpSpPr>
              <p:grpSpPr>
                <a:xfrm>
                  <a:off x="518463" y="1092168"/>
                  <a:ext cx="161005" cy="132598"/>
                  <a:chOff x="4377273" y="337546"/>
                  <a:chExt cx="565439" cy="412425"/>
                </a:xfrm>
                <a:solidFill>
                  <a:srgbClr val="5C7396"/>
                </a:solidFill>
              </p:grpSpPr>
              <p:sp>
                <p:nvSpPr>
                  <p:cNvPr id="45" name="六邊形 44">
                    <a:extLst>
                      <a:ext uri="{FF2B5EF4-FFF2-40B4-BE49-F238E27FC236}">
                        <a16:creationId xmlns:a16="http://schemas.microsoft.com/office/drawing/2014/main" id="{CF704514-B554-4FFA-B0B3-63CEBE8D75C4}"/>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8" name="六邊形 47">
                    <a:extLst>
                      <a:ext uri="{FF2B5EF4-FFF2-40B4-BE49-F238E27FC236}">
                        <a16:creationId xmlns:a16="http://schemas.microsoft.com/office/drawing/2014/main" id="{C35EC5EC-ECE6-4D8A-B10D-CBCFFF71E859}"/>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1" name="群組 40">
                  <a:extLst>
                    <a:ext uri="{FF2B5EF4-FFF2-40B4-BE49-F238E27FC236}">
                      <a16:creationId xmlns:a16="http://schemas.microsoft.com/office/drawing/2014/main" id="{EC153ADB-9617-4F25-923D-E81CA6FF6F65}"/>
                    </a:ext>
                  </a:extLst>
                </p:cNvPr>
                <p:cNvGrpSpPr/>
                <p:nvPr/>
              </p:nvGrpSpPr>
              <p:grpSpPr>
                <a:xfrm>
                  <a:off x="801927" y="1092168"/>
                  <a:ext cx="161004" cy="132598"/>
                  <a:chOff x="4377273" y="337546"/>
                  <a:chExt cx="565434" cy="412425"/>
                </a:xfrm>
                <a:solidFill>
                  <a:srgbClr val="5C7396"/>
                </a:solidFill>
              </p:grpSpPr>
              <p:sp>
                <p:nvSpPr>
                  <p:cNvPr id="42" name="六邊形 41">
                    <a:extLst>
                      <a:ext uri="{FF2B5EF4-FFF2-40B4-BE49-F238E27FC236}">
                        <a16:creationId xmlns:a16="http://schemas.microsoft.com/office/drawing/2014/main" id="{D28A5FA7-7F33-4E7C-9B6A-0272A1A3D1C8}"/>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3" name="六邊形 42">
                    <a:extLst>
                      <a:ext uri="{FF2B5EF4-FFF2-40B4-BE49-F238E27FC236}">
                        <a16:creationId xmlns:a16="http://schemas.microsoft.com/office/drawing/2014/main" id="{513DDF00-7F9B-464C-B464-C7D698552DF9}"/>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34" name="Google Shape;179;p18">
                <a:extLst>
                  <a:ext uri="{FF2B5EF4-FFF2-40B4-BE49-F238E27FC236}">
                    <a16:creationId xmlns:a16="http://schemas.microsoft.com/office/drawing/2014/main" id="{248628B1-DB69-4A42-8479-2E3BA06D67AD}"/>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1</a:t>
                </a:r>
              </a:p>
            </p:txBody>
          </p:sp>
        </p:grpSp>
        <p:sp>
          <p:nvSpPr>
            <p:cNvPr id="29" name="文字方塊 28">
              <a:extLst>
                <a:ext uri="{FF2B5EF4-FFF2-40B4-BE49-F238E27FC236}">
                  <a16:creationId xmlns:a16="http://schemas.microsoft.com/office/drawing/2014/main" id="{72AF326E-5E79-4B78-AD44-F0F8D8358BC8}"/>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我國研發投入與產出現況</a:t>
              </a:r>
            </a:p>
          </p:txBody>
        </p:sp>
      </p:grpSp>
      <p:pic>
        <p:nvPicPr>
          <p:cNvPr id="25" name="圖片 24">
            <a:extLst>
              <a:ext uri="{FF2B5EF4-FFF2-40B4-BE49-F238E27FC236}">
                <a16:creationId xmlns:a16="http://schemas.microsoft.com/office/drawing/2014/main" id="{3235009B-2448-4A6F-ACB0-43856031224F}"/>
              </a:ext>
            </a:extLst>
          </p:cNvPr>
          <p:cNvPicPr>
            <a:picLocks/>
          </p:cNvPicPr>
          <p:nvPr/>
        </p:nvPicPr>
        <p:blipFill rotWithShape="1">
          <a:blip r:embed="rId4" cstate="print">
            <a:extLst>
              <a:ext uri="{28A0092B-C50C-407E-A947-70E740481C1C}">
                <a14:useLocalDpi xmlns:a14="http://schemas.microsoft.com/office/drawing/2010/main" val="0"/>
              </a:ext>
            </a:extLst>
          </a:blip>
          <a:srcRect l="27048" r="33375" b="43676"/>
          <a:stretch/>
        </p:blipFill>
        <p:spPr>
          <a:xfrm>
            <a:off x="2257770" y="5174606"/>
            <a:ext cx="1538905" cy="1511990"/>
          </a:xfrm>
          <a:prstGeom prst="rect">
            <a:avLst/>
          </a:prstGeom>
        </p:spPr>
      </p:pic>
      <p:pic>
        <p:nvPicPr>
          <p:cNvPr id="7" name="圖片 6">
            <a:extLst>
              <a:ext uri="{FF2B5EF4-FFF2-40B4-BE49-F238E27FC236}">
                <a16:creationId xmlns:a16="http://schemas.microsoft.com/office/drawing/2014/main" id="{29939FAE-5BA9-4AB8-B374-30F9C464E3A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9000"/>
                    </a14:imgEffect>
                    <a14:imgEffect>
                      <a14:brightnessContrast bright="8000" contrast="10000"/>
                    </a14:imgEffect>
                  </a14:imgLayer>
                </a14:imgProps>
              </a:ext>
              <a:ext uri="{28A0092B-C50C-407E-A947-70E740481C1C}">
                <a14:useLocalDpi xmlns:a14="http://schemas.microsoft.com/office/drawing/2010/main" val="0"/>
              </a:ext>
            </a:extLst>
          </a:blip>
          <a:srcRect l="35018" t="12767" r="32741" b="39600"/>
          <a:stretch/>
        </p:blipFill>
        <p:spPr>
          <a:xfrm>
            <a:off x="2242378" y="2047081"/>
            <a:ext cx="1541879" cy="1520335"/>
          </a:xfrm>
          <a:prstGeom prst="rect">
            <a:avLst/>
          </a:prstGeom>
          <a:effectLst/>
        </p:spPr>
      </p:pic>
      <p:sp>
        <p:nvSpPr>
          <p:cNvPr id="63" name="矩形 62">
            <a:extLst>
              <a:ext uri="{FF2B5EF4-FFF2-40B4-BE49-F238E27FC236}">
                <a16:creationId xmlns:a16="http://schemas.microsoft.com/office/drawing/2014/main" id="{CFD2D62B-34BD-42D8-BAD3-207A671B8A4F}"/>
              </a:ext>
            </a:extLst>
          </p:cNvPr>
          <p:cNvSpPr/>
          <p:nvPr/>
        </p:nvSpPr>
        <p:spPr>
          <a:xfrm>
            <a:off x="2274849" y="2047081"/>
            <a:ext cx="9917151" cy="1520335"/>
          </a:xfrm>
          <a:prstGeom prst="rect">
            <a:avLst/>
          </a:prstGeom>
          <a:gradFill flip="none" rotWithShape="1">
            <a:gsLst>
              <a:gs pos="15000">
                <a:srgbClr val="0B2A43"/>
              </a:gs>
              <a:gs pos="7000">
                <a:srgbClr val="0B2A4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4" name="矩形 63">
            <a:extLst>
              <a:ext uri="{FF2B5EF4-FFF2-40B4-BE49-F238E27FC236}">
                <a16:creationId xmlns:a16="http://schemas.microsoft.com/office/drawing/2014/main" id="{D12F7E96-7D11-4C2A-B100-CA4F3C0B68EE}"/>
              </a:ext>
            </a:extLst>
          </p:cNvPr>
          <p:cNvSpPr/>
          <p:nvPr/>
        </p:nvSpPr>
        <p:spPr>
          <a:xfrm flipH="1">
            <a:off x="-1" y="2047081"/>
            <a:ext cx="2909579" cy="1520335"/>
          </a:xfrm>
          <a:prstGeom prst="rect">
            <a:avLst/>
          </a:prstGeom>
          <a:gradFill flip="none" rotWithShape="1">
            <a:gsLst>
              <a:gs pos="21000">
                <a:srgbClr val="46456C"/>
              </a:gs>
              <a:gs pos="1000">
                <a:srgbClr val="0B2A4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 name="文字方塊 4"/>
          <p:cNvSpPr txBox="1"/>
          <p:nvPr/>
        </p:nvSpPr>
        <p:spPr>
          <a:xfrm>
            <a:off x="6155073" y="2286832"/>
            <a:ext cx="4693378" cy="1057725"/>
          </a:xfrm>
          <a:prstGeom prst="rect">
            <a:avLst/>
          </a:prstGeom>
          <a:noFill/>
        </p:spPr>
        <p:txBody>
          <a:bodyPr wrap="square" rtlCol="0">
            <a:spAutoFit/>
          </a:bodyPr>
          <a:lstStyle/>
          <a:p>
            <a:pPr algn="just">
              <a:lnSpc>
                <a:spcPts val="2600"/>
              </a:lnSpc>
              <a:buClr>
                <a:srgbClr val="46576E"/>
              </a:buClr>
            </a:pPr>
            <a:r>
              <a:rPr lang="zh-TW" altLang="en-US" sz="1600" dirty="0">
                <a:solidFill>
                  <a:schemeClr val="bg1"/>
                </a:solidFill>
                <a:latin typeface="微軟正黑體" panose="020B0604030504040204" pitchFamily="34" charset="-120"/>
                <a:ea typeface="微軟正黑體" panose="020B0604030504040204" pitchFamily="34" charset="-120"/>
              </a:rPr>
              <a:t>臺灣在防疫成績亮眼、半導體全球領先的地位，這些成績「是因為臺灣數十年來積極投入科技研發，尤其是</a:t>
            </a:r>
            <a:r>
              <a:rPr lang="zh-TW" altLang="en-US" sz="1600" b="1" dirty="0">
                <a:solidFill>
                  <a:srgbClr val="38DCEF"/>
                </a:solidFill>
                <a:latin typeface="Microsoft YaHei" panose="020B0503020204020204" pitchFamily="34" charset="-122"/>
                <a:ea typeface="Microsoft YaHei" panose="020B0503020204020204" pitchFamily="34" charset="-122"/>
              </a:rPr>
              <a:t>紮實的基礎研究</a:t>
            </a:r>
            <a:r>
              <a:rPr lang="zh-TW" altLang="en-US" sz="1600" dirty="0">
                <a:solidFill>
                  <a:schemeClr val="bg1"/>
                </a:solidFill>
                <a:latin typeface="微軟正黑體" panose="020B0604030504040204" pitchFamily="34" charset="-120"/>
                <a:ea typeface="微軟正黑體" panose="020B0604030504040204" pitchFamily="34" charset="-120"/>
              </a:rPr>
              <a:t>，所帶來的豐碩成果。」</a:t>
            </a:r>
          </a:p>
        </p:txBody>
      </p:sp>
      <p:sp>
        <p:nvSpPr>
          <p:cNvPr id="8" name="文字方塊 7"/>
          <p:cNvSpPr txBox="1"/>
          <p:nvPr/>
        </p:nvSpPr>
        <p:spPr>
          <a:xfrm>
            <a:off x="6155073" y="4058818"/>
            <a:ext cx="4367012" cy="724301"/>
          </a:xfrm>
          <a:prstGeom prst="rect">
            <a:avLst/>
          </a:prstGeom>
          <a:noFill/>
        </p:spPr>
        <p:txBody>
          <a:bodyPr wrap="square" rtlCol="0">
            <a:spAutoFit/>
          </a:bodyPr>
          <a:lstStyle/>
          <a:p>
            <a:pPr algn="just">
              <a:lnSpc>
                <a:spcPts val="2600"/>
              </a:lnSpc>
              <a:buClr>
                <a:srgbClr val="46576E"/>
              </a:buClr>
              <a:buSzPct val="110000"/>
            </a:pPr>
            <a:r>
              <a:rPr lang="zh-TW" altLang="en-US" sz="1600" dirty="0">
                <a:solidFill>
                  <a:schemeClr val="bg1"/>
                </a:solidFill>
                <a:latin typeface="微軟正黑體" panose="020B0604030504040204" pitchFamily="34" charset="-120"/>
                <a:ea typeface="微軟正黑體" panose="020B0604030504040204" pitchFamily="34" charset="-120"/>
              </a:rPr>
              <a:t>推動需求導向的基礎產業研究，帶動</a:t>
            </a:r>
            <a:r>
              <a:rPr lang="zh-TW" altLang="en-US" sz="1600" b="1" dirty="0">
                <a:solidFill>
                  <a:srgbClr val="38DCEF"/>
                </a:solidFill>
                <a:latin typeface="Microsoft YaHei" panose="020B0503020204020204" pitchFamily="34" charset="-122"/>
                <a:ea typeface="Microsoft YaHei" panose="020B0503020204020204" pitchFamily="34" charset="-122"/>
              </a:rPr>
              <a:t>業界投入原創性的創新研發</a:t>
            </a:r>
            <a:r>
              <a:rPr lang="zh-TW" altLang="en-US" sz="1600" dirty="0">
                <a:solidFill>
                  <a:schemeClr val="bg1"/>
                </a:solidFill>
                <a:latin typeface="微軟正黑體" panose="020B0604030504040204" pitchFamily="34" charset="-120"/>
                <a:ea typeface="微軟正黑體" panose="020B0604030504040204" pitchFamily="34" charset="-120"/>
              </a:rPr>
              <a:t>，提升企業創新競爭力。</a:t>
            </a:r>
          </a:p>
        </p:txBody>
      </p:sp>
      <p:sp>
        <p:nvSpPr>
          <p:cNvPr id="16" name="文字方塊 15">
            <a:extLst>
              <a:ext uri="{FF2B5EF4-FFF2-40B4-BE49-F238E27FC236}">
                <a16:creationId xmlns:a16="http://schemas.microsoft.com/office/drawing/2014/main" id="{3E296202-BC25-486F-93C4-D883C2283DBB}"/>
              </a:ext>
            </a:extLst>
          </p:cNvPr>
          <p:cNvSpPr txBox="1"/>
          <p:nvPr/>
        </p:nvSpPr>
        <p:spPr>
          <a:xfrm>
            <a:off x="3614474" y="2435257"/>
            <a:ext cx="1890787" cy="830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sz="2800" b="1" dirty="0">
                <a:latin typeface="Microsoft YaHei" panose="020B0503020204020204" pitchFamily="34" charset="-122"/>
                <a:ea typeface="Microsoft YaHei" panose="020B0503020204020204" pitchFamily="34" charset="-122"/>
              </a:rPr>
              <a:t>蔡英文</a:t>
            </a:r>
            <a:r>
              <a:rPr lang="zh-TW" altLang="en-US" sz="1600" b="1" dirty="0">
                <a:latin typeface="Microsoft YaHei" panose="020B0503020204020204" pitchFamily="34" charset="-122"/>
                <a:ea typeface="Microsoft YaHei" panose="020B0503020204020204" pitchFamily="34" charset="-122"/>
              </a:rPr>
              <a:t>總統</a:t>
            </a:r>
            <a:endParaRPr lang="en-US" altLang="zh-TW" b="1" dirty="0">
              <a:latin typeface="Microsoft YaHei" panose="020B0503020204020204" pitchFamily="34" charset="-122"/>
              <a:ea typeface="Microsoft YaHei" panose="020B0503020204020204" pitchFamily="34" charset="-122"/>
            </a:endParaRPr>
          </a:p>
        </p:txBody>
      </p:sp>
      <p:grpSp>
        <p:nvGrpSpPr>
          <p:cNvPr id="9" name="群組 8">
            <a:extLst>
              <a:ext uri="{FF2B5EF4-FFF2-40B4-BE49-F238E27FC236}">
                <a16:creationId xmlns:a16="http://schemas.microsoft.com/office/drawing/2014/main" id="{63052277-88C6-4581-87FE-F9F72CFB52DB}"/>
              </a:ext>
            </a:extLst>
          </p:cNvPr>
          <p:cNvGrpSpPr/>
          <p:nvPr/>
        </p:nvGrpSpPr>
        <p:grpSpPr>
          <a:xfrm>
            <a:off x="3670503" y="4092240"/>
            <a:ext cx="1966430" cy="850993"/>
            <a:chOff x="6678249" y="3592314"/>
            <a:chExt cx="2327662" cy="1007319"/>
          </a:xfrm>
        </p:grpSpPr>
        <p:sp>
          <p:nvSpPr>
            <p:cNvPr id="68" name="文字方塊 67">
              <a:extLst>
                <a:ext uri="{FF2B5EF4-FFF2-40B4-BE49-F238E27FC236}">
                  <a16:creationId xmlns:a16="http://schemas.microsoft.com/office/drawing/2014/main" id="{C405139B-7634-4600-BB55-9F3FA4C31B65}"/>
                </a:ext>
              </a:extLst>
            </p:cNvPr>
            <p:cNvSpPr txBox="1"/>
            <p:nvPr/>
          </p:nvSpPr>
          <p:spPr>
            <a:xfrm>
              <a:off x="6678249" y="3616416"/>
              <a:ext cx="2300024" cy="983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sz="2800" b="1" dirty="0">
                  <a:latin typeface="Microsoft YaHei" panose="020B0503020204020204" pitchFamily="34" charset="-122"/>
                  <a:ea typeface="Microsoft YaHei" panose="020B0503020204020204" pitchFamily="34" charset="-122"/>
                </a:rPr>
                <a:t>張仁炯</a:t>
              </a:r>
              <a:r>
                <a:rPr lang="zh-TW" altLang="en-US" sz="1600" b="1" dirty="0">
                  <a:latin typeface="Microsoft YaHei" panose="020B0503020204020204" pitchFamily="34" charset="-122"/>
                  <a:ea typeface="Microsoft YaHei" panose="020B0503020204020204" pitchFamily="34" charset="-122"/>
                </a:rPr>
                <a:t>執行長</a:t>
              </a:r>
              <a:endParaRPr lang="en-US" altLang="zh-TW" sz="1600" b="1" dirty="0">
                <a:latin typeface="Microsoft YaHei" panose="020B0503020204020204" pitchFamily="34" charset="-122"/>
                <a:ea typeface="Microsoft YaHei" panose="020B0503020204020204" pitchFamily="34" charset="-122"/>
              </a:endParaRPr>
            </a:p>
          </p:txBody>
        </p:sp>
        <p:sp>
          <p:nvSpPr>
            <p:cNvPr id="70" name="文字方塊 69">
              <a:extLst>
                <a:ext uri="{FF2B5EF4-FFF2-40B4-BE49-F238E27FC236}">
                  <a16:creationId xmlns:a16="http://schemas.microsoft.com/office/drawing/2014/main" id="{AAE518C4-3A71-4F1F-97A7-1C1A768FC7D4}"/>
                </a:ext>
              </a:extLst>
            </p:cNvPr>
            <p:cNvSpPr txBox="1"/>
            <p:nvPr/>
          </p:nvSpPr>
          <p:spPr>
            <a:xfrm>
              <a:off x="6733086" y="3592314"/>
              <a:ext cx="2272825" cy="364315"/>
            </a:xfrm>
            <a:prstGeom prst="rect">
              <a:avLst/>
            </a:prstGeom>
            <a:noFill/>
          </p:spPr>
          <p:txBody>
            <a:bodyPr wrap="square">
              <a:spAutoFit/>
            </a:bodyPr>
            <a:lstStyle/>
            <a:p>
              <a:r>
                <a:rPr lang="zh-TW" altLang="en-US" sz="1400" b="1" dirty="0">
                  <a:solidFill>
                    <a:srgbClr val="D9DFE8"/>
                  </a:solidFill>
                  <a:latin typeface="Microsoft YaHei" panose="020B0503020204020204" pitchFamily="34" charset="-122"/>
                  <a:ea typeface="Microsoft YaHei" panose="020B0503020204020204" pitchFamily="34" charset="-122"/>
                </a:rPr>
                <a:t>台灣微軟</a:t>
              </a:r>
              <a:r>
                <a:rPr lang="en-US" altLang="zh-TW" sz="1400" b="1" dirty="0">
                  <a:solidFill>
                    <a:srgbClr val="D9DFE8"/>
                  </a:solidFill>
                  <a:latin typeface="Microsoft YaHei" panose="020B0503020204020204" pitchFamily="34" charset="-122"/>
                  <a:ea typeface="Microsoft YaHei" panose="020B0503020204020204" pitchFamily="34" charset="-122"/>
                </a:rPr>
                <a:t>AI</a:t>
              </a:r>
              <a:r>
                <a:rPr lang="zh-TW" altLang="en-US" sz="1400" b="1" dirty="0">
                  <a:solidFill>
                    <a:srgbClr val="D9DFE8"/>
                  </a:solidFill>
                  <a:latin typeface="Microsoft YaHei" panose="020B0503020204020204" pitchFamily="34" charset="-122"/>
                  <a:ea typeface="Microsoft YaHei" panose="020B0503020204020204" pitchFamily="34" charset="-122"/>
                </a:rPr>
                <a:t>研發中心</a:t>
              </a:r>
              <a:endParaRPr lang="en-US" altLang="zh-TW" sz="1000" b="1" dirty="0">
                <a:solidFill>
                  <a:srgbClr val="D9DFE8"/>
                </a:solidFill>
                <a:latin typeface="Microsoft YaHei" panose="020B0503020204020204" pitchFamily="34" charset="-122"/>
                <a:ea typeface="Microsoft YaHei" panose="020B0503020204020204" pitchFamily="34" charset="-122"/>
              </a:endParaRPr>
            </a:p>
          </p:txBody>
        </p:sp>
      </p:grpSp>
      <p:grpSp>
        <p:nvGrpSpPr>
          <p:cNvPr id="71" name="群組 70">
            <a:extLst>
              <a:ext uri="{FF2B5EF4-FFF2-40B4-BE49-F238E27FC236}">
                <a16:creationId xmlns:a16="http://schemas.microsoft.com/office/drawing/2014/main" id="{677CC925-593B-4924-8359-CB5AF80434D3}"/>
              </a:ext>
            </a:extLst>
          </p:cNvPr>
          <p:cNvGrpSpPr/>
          <p:nvPr/>
        </p:nvGrpSpPr>
        <p:grpSpPr>
          <a:xfrm>
            <a:off x="-6759" y="5174767"/>
            <a:ext cx="12198759" cy="1520335"/>
            <a:chOff x="605580" y="1222697"/>
            <a:chExt cx="14439653" cy="1799618"/>
          </a:xfrm>
        </p:grpSpPr>
        <p:sp>
          <p:nvSpPr>
            <p:cNvPr id="72" name="矩形 71">
              <a:extLst>
                <a:ext uri="{FF2B5EF4-FFF2-40B4-BE49-F238E27FC236}">
                  <a16:creationId xmlns:a16="http://schemas.microsoft.com/office/drawing/2014/main" id="{FB46504A-BDE4-43FA-A052-075A6E11D20A}"/>
                </a:ext>
              </a:extLst>
            </p:cNvPr>
            <p:cNvSpPr/>
            <p:nvPr/>
          </p:nvSpPr>
          <p:spPr>
            <a:xfrm>
              <a:off x="3147919" y="1222697"/>
              <a:ext cx="11897314" cy="1799618"/>
            </a:xfrm>
            <a:prstGeom prst="rect">
              <a:avLst/>
            </a:prstGeom>
            <a:gradFill flip="none" rotWithShape="1">
              <a:gsLst>
                <a:gs pos="15000">
                  <a:srgbClr val="0B2A43"/>
                </a:gs>
                <a:gs pos="7000">
                  <a:srgbClr val="0B2A4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73" name="矩形 72">
              <a:extLst>
                <a:ext uri="{FF2B5EF4-FFF2-40B4-BE49-F238E27FC236}">
                  <a16:creationId xmlns:a16="http://schemas.microsoft.com/office/drawing/2014/main" id="{F894DD6C-75EC-45C9-8627-5D15751736F0}"/>
                </a:ext>
              </a:extLst>
            </p:cNvPr>
            <p:cNvSpPr/>
            <p:nvPr/>
          </p:nvSpPr>
          <p:spPr>
            <a:xfrm flipH="1">
              <a:off x="605580" y="1222697"/>
              <a:ext cx="3410262" cy="1799618"/>
            </a:xfrm>
            <a:prstGeom prst="rect">
              <a:avLst/>
            </a:prstGeom>
            <a:gradFill flip="none" rotWithShape="1">
              <a:gsLst>
                <a:gs pos="21000">
                  <a:srgbClr val="46456C"/>
                </a:gs>
                <a:gs pos="0">
                  <a:srgbClr val="0B2A4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
        <p:nvSpPr>
          <p:cNvPr id="11" name="矩形 10"/>
          <p:cNvSpPr/>
          <p:nvPr/>
        </p:nvSpPr>
        <p:spPr>
          <a:xfrm>
            <a:off x="6155073" y="5536482"/>
            <a:ext cx="4210838" cy="728789"/>
          </a:xfrm>
          <a:prstGeom prst="rect">
            <a:avLst/>
          </a:prstGeom>
        </p:spPr>
        <p:txBody>
          <a:bodyPr wrap="square">
            <a:spAutoFit/>
          </a:bodyPr>
          <a:lstStyle/>
          <a:p>
            <a:pPr algn="just">
              <a:lnSpc>
                <a:spcPts val="2600"/>
              </a:lnSpc>
              <a:buClr>
                <a:srgbClr val="46576E"/>
              </a:buClr>
            </a:pPr>
            <a:r>
              <a:rPr lang="zh-TW" altLang="en-US" sz="1600" dirty="0">
                <a:solidFill>
                  <a:schemeClr val="bg1"/>
                </a:solidFill>
                <a:latin typeface="微軟正黑體" panose="020B0604030504040204" pitchFamily="34" charset="-120"/>
                <a:ea typeface="微軟正黑體" panose="020B0604030504040204" pitchFamily="34" charset="-120"/>
              </a:rPr>
              <a:t>加強</a:t>
            </a:r>
            <a:r>
              <a:rPr lang="zh-TW" altLang="en-US" sz="1600" b="1" dirty="0">
                <a:solidFill>
                  <a:srgbClr val="38DCEF"/>
                </a:solidFill>
                <a:latin typeface="Microsoft YaHei" panose="020B0503020204020204" pitchFamily="34" charset="-122"/>
                <a:ea typeface="Microsoft YaHei" panose="020B0503020204020204" pitchFamily="34" charset="-122"/>
              </a:rPr>
              <a:t>跨部會整合</a:t>
            </a:r>
            <a:r>
              <a:rPr lang="zh-TW" altLang="en-US" sz="1600" dirty="0">
                <a:solidFill>
                  <a:schemeClr val="bg1"/>
                </a:solidFill>
                <a:latin typeface="微軟正黑體" panose="020B0604030504040204" pitchFamily="34" charset="-120"/>
                <a:ea typeface="微軟正黑體" panose="020B0604030504040204" pitchFamily="34" charset="-120"/>
              </a:rPr>
              <a:t>與公私協力，促進基礎研究與應用端的互動。</a:t>
            </a:r>
          </a:p>
        </p:txBody>
      </p:sp>
      <p:grpSp>
        <p:nvGrpSpPr>
          <p:cNvPr id="82" name="群組 81">
            <a:extLst>
              <a:ext uri="{FF2B5EF4-FFF2-40B4-BE49-F238E27FC236}">
                <a16:creationId xmlns:a16="http://schemas.microsoft.com/office/drawing/2014/main" id="{A8D96B11-CD9C-41FE-8F3B-461EF0DED4AD}"/>
              </a:ext>
            </a:extLst>
          </p:cNvPr>
          <p:cNvGrpSpPr/>
          <p:nvPr/>
        </p:nvGrpSpPr>
        <p:grpSpPr>
          <a:xfrm>
            <a:off x="3584750" y="5557385"/>
            <a:ext cx="1890787" cy="857666"/>
            <a:chOff x="6740149" y="3584415"/>
            <a:chExt cx="2238122" cy="1015218"/>
          </a:xfrm>
        </p:grpSpPr>
        <p:sp>
          <p:nvSpPr>
            <p:cNvPr id="83" name="文字方塊 82">
              <a:extLst>
                <a:ext uri="{FF2B5EF4-FFF2-40B4-BE49-F238E27FC236}">
                  <a16:creationId xmlns:a16="http://schemas.microsoft.com/office/drawing/2014/main" id="{31D0114F-A72D-473D-81B9-9B0DCD267D1E}"/>
                </a:ext>
              </a:extLst>
            </p:cNvPr>
            <p:cNvSpPr txBox="1"/>
            <p:nvPr/>
          </p:nvSpPr>
          <p:spPr>
            <a:xfrm>
              <a:off x="6740149" y="3616416"/>
              <a:ext cx="2238122" cy="983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sz="2800" b="1" dirty="0">
                  <a:latin typeface="Microsoft YaHei" panose="020B0503020204020204" pitchFamily="34" charset="-122"/>
                  <a:ea typeface="Microsoft YaHei" panose="020B0503020204020204" pitchFamily="34" charset="-122"/>
                </a:rPr>
                <a:t>廖俊智</a:t>
              </a:r>
              <a:r>
                <a:rPr lang="zh-TW" altLang="en-US" sz="1600" b="1" dirty="0">
                  <a:latin typeface="Microsoft YaHei" panose="020B0503020204020204" pitchFamily="34" charset="-122"/>
                  <a:ea typeface="Microsoft YaHei" panose="020B0503020204020204" pitchFamily="34" charset="-122"/>
                </a:rPr>
                <a:t>院長</a:t>
              </a:r>
              <a:endParaRPr lang="en-US" altLang="zh-TW" sz="1600" b="1" dirty="0">
                <a:latin typeface="Microsoft YaHei" panose="020B0503020204020204" pitchFamily="34" charset="-122"/>
                <a:ea typeface="Microsoft YaHei" panose="020B0503020204020204" pitchFamily="34" charset="-122"/>
              </a:endParaRPr>
            </a:p>
          </p:txBody>
        </p:sp>
        <p:sp>
          <p:nvSpPr>
            <p:cNvPr id="85" name="文字方塊 84">
              <a:extLst>
                <a:ext uri="{FF2B5EF4-FFF2-40B4-BE49-F238E27FC236}">
                  <a16:creationId xmlns:a16="http://schemas.microsoft.com/office/drawing/2014/main" id="{EC816866-22F1-4D81-93E6-E2E79778371C}"/>
                </a:ext>
              </a:extLst>
            </p:cNvPr>
            <p:cNvSpPr txBox="1"/>
            <p:nvPr/>
          </p:nvSpPr>
          <p:spPr>
            <a:xfrm>
              <a:off x="6943756" y="3584415"/>
              <a:ext cx="1953201" cy="307777"/>
            </a:xfrm>
            <a:prstGeom prst="rect">
              <a:avLst/>
            </a:prstGeom>
            <a:noFill/>
          </p:spPr>
          <p:txBody>
            <a:bodyPr wrap="square">
              <a:spAutoFit/>
            </a:bodyPr>
            <a:lstStyle/>
            <a:p>
              <a:r>
                <a:rPr lang="zh-TW" altLang="en-US" sz="1400" b="1" dirty="0">
                  <a:solidFill>
                    <a:srgbClr val="D9DFE8"/>
                  </a:solidFill>
                  <a:latin typeface="Microsoft YaHei" panose="020B0503020204020204" pitchFamily="34" charset="-122"/>
                  <a:ea typeface="Microsoft YaHei" panose="020B0503020204020204" pitchFamily="34" charset="-122"/>
                </a:rPr>
                <a:t>中央研究院</a:t>
              </a:r>
              <a:endParaRPr lang="en-US" altLang="zh-TW" sz="1000" b="1" dirty="0">
                <a:solidFill>
                  <a:srgbClr val="D9DFE8"/>
                </a:solidFill>
                <a:latin typeface="Microsoft YaHei" panose="020B0503020204020204" pitchFamily="34" charset="-122"/>
                <a:ea typeface="Microsoft YaHei" panose="020B0503020204020204" pitchFamily="34" charset="-122"/>
              </a:endParaRPr>
            </a:p>
          </p:txBody>
        </p:sp>
      </p:grpSp>
      <p:sp>
        <p:nvSpPr>
          <p:cNvPr id="57" name="矩形 56">
            <a:extLst>
              <a:ext uri="{FF2B5EF4-FFF2-40B4-BE49-F238E27FC236}">
                <a16:creationId xmlns:a16="http://schemas.microsoft.com/office/drawing/2014/main" id="{BBC248CD-5120-4413-9307-B13EAEA4489A}"/>
              </a:ext>
            </a:extLst>
          </p:cNvPr>
          <p:cNvSpPr/>
          <p:nvPr/>
        </p:nvSpPr>
        <p:spPr>
          <a:xfrm>
            <a:off x="6010923" y="2574526"/>
            <a:ext cx="45719" cy="549648"/>
          </a:xfrm>
          <a:prstGeom prst="rect">
            <a:avLst/>
          </a:prstGeom>
          <a:solidFill>
            <a:schemeClr val="bg1">
              <a:lumMod val="9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CD87941D-7A69-4A2D-B0C9-19B81C390E4E}"/>
              </a:ext>
            </a:extLst>
          </p:cNvPr>
          <p:cNvSpPr/>
          <p:nvPr/>
        </p:nvSpPr>
        <p:spPr>
          <a:xfrm>
            <a:off x="6010923" y="4146144"/>
            <a:ext cx="45719" cy="549648"/>
          </a:xfrm>
          <a:prstGeom prst="rect">
            <a:avLst/>
          </a:prstGeom>
          <a:solidFill>
            <a:schemeClr val="bg1">
              <a:lumMod val="9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AE6DAA1B-213F-41D6-8B2D-A6516025573A}"/>
              </a:ext>
            </a:extLst>
          </p:cNvPr>
          <p:cNvSpPr/>
          <p:nvPr/>
        </p:nvSpPr>
        <p:spPr>
          <a:xfrm>
            <a:off x="6010923" y="5646757"/>
            <a:ext cx="45719" cy="549648"/>
          </a:xfrm>
          <a:prstGeom prst="rect">
            <a:avLst/>
          </a:prstGeom>
          <a:solidFill>
            <a:schemeClr val="bg1">
              <a:lumMod val="9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8BFE5154-3DD2-415C-9095-1B6E407365F4}"/>
              </a:ext>
            </a:extLst>
          </p:cNvPr>
          <p:cNvSpPr/>
          <p:nvPr/>
        </p:nvSpPr>
        <p:spPr>
          <a:xfrm>
            <a:off x="-6759" y="2046279"/>
            <a:ext cx="1326723" cy="464031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2" name="群組 31">
            <a:extLst>
              <a:ext uri="{FF2B5EF4-FFF2-40B4-BE49-F238E27FC236}">
                <a16:creationId xmlns:a16="http://schemas.microsoft.com/office/drawing/2014/main" id="{BE8F15E3-1100-441C-9D6D-F475EFB5DE86}"/>
              </a:ext>
            </a:extLst>
          </p:cNvPr>
          <p:cNvGrpSpPr/>
          <p:nvPr/>
        </p:nvGrpSpPr>
        <p:grpSpPr>
          <a:xfrm>
            <a:off x="787122" y="2046279"/>
            <a:ext cx="523220" cy="4648824"/>
            <a:chOff x="278947" y="1142149"/>
            <a:chExt cx="523220" cy="5180332"/>
          </a:xfrm>
        </p:grpSpPr>
        <p:sp>
          <p:nvSpPr>
            <p:cNvPr id="15" name="文字方塊 14">
              <a:extLst>
                <a:ext uri="{FF2B5EF4-FFF2-40B4-BE49-F238E27FC236}">
                  <a16:creationId xmlns:a16="http://schemas.microsoft.com/office/drawing/2014/main" id="{0196B878-7197-4449-BB1C-A3B9ED32B05F}"/>
                </a:ext>
              </a:extLst>
            </p:cNvPr>
            <p:cNvSpPr txBox="1"/>
            <p:nvPr/>
          </p:nvSpPr>
          <p:spPr>
            <a:xfrm>
              <a:off x="278947" y="1142149"/>
              <a:ext cx="523220" cy="5180332"/>
            </a:xfrm>
            <a:prstGeom prst="rect">
              <a:avLst/>
            </a:prstGeom>
            <a:solidFill>
              <a:srgbClr val="0B2A43"/>
            </a:solidFill>
          </p:spPr>
          <p:txBody>
            <a:bodyPr vert="eaVert" wrap="square" rtlCol="0">
              <a:spAutoFit/>
            </a:bodyPr>
            <a:lstStyle/>
            <a:p>
              <a:pPr algn="ctr"/>
              <a:r>
                <a:rPr lang="zh-TW" altLang="en-US" sz="2200" b="1" spc="770" dirty="0">
                  <a:solidFill>
                    <a:schemeClr val="bg1"/>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第   次全科會重點回顧</a:t>
              </a:r>
            </a:p>
          </p:txBody>
        </p:sp>
        <p:sp>
          <p:nvSpPr>
            <p:cNvPr id="26" name="文字方塊 25">
              <a:extLst>
                <a:ext uri="{FF2B5EF4-FFF2-40B4-BE49-F238E27FC236}">
                  <a16:creationId xmlns:a16="http://schemas.microsoft.com/office/drawing/2014/main" id="{03116CE7-43AA-4BFA-AAF4-C959AE4BD14C}"/>
                </a:ext>
              </a:extLst>
            </p:cNvPr>
            <p:cNvSpPr txBox="1"/>
            <p:nvPr/>
          </p:nvSpPr>
          <p:spPr>
            <a:xfrm>
              <a:off x="280870" y="1962142"/>
              <a:ext cx="521297" cy="430886"/>
            </a:xfrm>
            <a:prstGeom prst="rect">
              <a:avLst/>
            </a:prstGeom>
            <a:noFill/>
          </p:spPr>
          <p:txBody>
            <a:bodyPr wrap="none" rtlCol="0">
              <a:spAutoFit/>
            </a:bodyPr>
            <a:lstStyle/>
            <a:p>
              <a:r>
                <a:rPr lang="en-US" altLang="zh-TW" sz="2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a:t>
              </a:r>
              <a:endParaRPr lang="zh-TW" altLang="en-US" sz="2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94" name="矩形 93">
            <a:extLst>
              <a:ext uri="{FF2B5EF4-FFF2-40B4-BE49-F238E27FC236}">
                <a16:creationId xmlns:a16="http://schemas.microsoft.com/office/drawing/2014/main" id="{DF10778D-66C5-47B1-9A40-C5B75C41E482}"/>
              </a:ext>
            </a:extLst>
          </p:cNvPr>
          <p:cNvSpPr/>
          <p:nvPr/>
        </p:nvSpPr>
        <p:spPr>
          <a:xfrm>
            <a:off x="11270316" y="2037476"/>
            <a:ext cx="919337" cy="469786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38648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5</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政府推動計畫</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7" y="1177734"/>
            <a:ext cx="6853968" cy="707886"/>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借助政府計畫之力以聚焦精準研發</a:t>
            </a:r>
            <a:endParaRPr kumimoji="1" lang="en-US" altLang="zh-TW" sz="2400" b="1" dirty="0">
              <a:solidFill>
                <a:srgbClr val="0B2A43"/>
              </a:solidFill>
              <a:latin typeface="Microsoft YaHei UI" panose="020B0503020204020204" pitchFamily="34" charset="-122"/>
              <a:ea typeface="Microsoft YaHei UI" panose="020B0503020204020204" pitchFamily="34" charset="-122"/>
            </a:endParaRPr>
          </a:p>
          <a:p>
            <a:r>
              <a:rPr kumimoji="1" lang="zh-TW" altLang="en-US" sz="1600" b="1" dirty="0">
                <a:solidFill>
                  <a:srgbClr val="0070C0"/>
                </a:solidFill>
                <a:latin typeface="Microsoft YaHei UI" panose="020B0503020204020204" pitchFamily="34" charset="-122"/>
                <a:ea typeface="Microsoft YaHei UI" panose="020B0503020204020204" pitchFamily="34" charset="-122"/>
              </a:rPr>
              <a:t>（以科技部計畫為例）</a:t>
            </a:r>
          </a:p>
        </p:txBody>
      </p:sp>
      <p:grpSp>
        <p:nvGrpSpPr>
          <p:cNvPr id="115" name="群組 114"/>
          <p:cNvGrpSpPr/>
          <p:nvPr/>
        </p:nvGrpSpPr>
        <p:grpSpPr>
          <a:xfrm>
            <a:off x="9907396" y="3553699"/>
            <a:ext cx="1090335" cy="630142"/>
            <a:chOff x="4333367" y="2532463"/>
            <a:chExt cx="1090335" cy="630142"/>
          </a:xfrm>
        </p:grpSpPr>
        <p:pic>
          <p:nvPicPr>
            <p:cNvPr id="60" name="圖片 59"/>
            <p:cNvPicPr>
              <a:picLocks noChangeAspect="1"/>
            </p:cNvPicPr>
            <p:nvPr/>
          </p:nvPicPr>
          <p:blipFill>
            <a:blip r:embed="rId2"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4333367" y="2532463"/>
              <a:ext cx="656872" cy="630142"/>
            </a:xfrm>
            <a:prstGeom prst="rect">
              <a:avLst/>
            </a:prstGeom>
          </p:spPr>
        </p:pic>
        <p:pic>
          <p:nvPicPr>
            <p:cNvPr id="84" name="圖片 83">
              <a:extLst>
                <a:ext uri="{FF2B5EF4-FFF2-40B4-BE49-F238E27FC236}">
                  <a16:creationId xmlns:a16="http://schemas.microsoft.com/office/drawing/2014/main" id="{B74C8B5A-45CA-40F7-8016-8BDDCDBEBEF5}"/>
                </a:ext>
              </a:extLst>
            </p:cNvPr>
            <p:cNvPicPr>
              <a:picLocks noChangeAspect="1"/>
            </p:cNvPicPr>
            <p:nvPr/>
          </p:nvPicPr>
          <p:blipFill>
            <a:blip r:embed="rId3">
              <a:clrChange>
                <a:clrFrom>
                  <a:srgbClr val="F8FAFB"/>
                </a:clrFrom>
                <a:clrTo>
                  <a:srgbClr val="F8FAFB">
                    <a:alpha val="0"/>
                  </a:srgbClr>
                </a:clrTo>
              </a:clrChange>
            </a:blip>
            <a:stretch>
              <a:fillRect/>
            </a:stretch>
          </p:blipFill>
          <p:spPr>
            <a:xfrm>
              <a:off x="5014466" y="2715581"/>
              <a:ext cx="409236" cy="403683"/>
            </a:xfrm>
            <a:prstGeom prst="rect">
              <a:avLst/>
            </a:prstGeom>
          </p:spPr>
        </p:pic>
      </p:grpSp>
      <p:grpSp>
        <p:nvGrpSpPr>
          <p:cNvPr id="114" name="群組 113"/>
          <p:cNvGrpSpPr/>
          <p:nvPr/>
        </p:nvGrpSpPr>
        <p:grpSpPr>
          <a:xfrm>
            <a:off x="3990602" y="1850932"/>
            <a:ext cx="4470904" cy="4529882"/>
            <a:chOff x="7210873" y="1483187"/>
            <a:chExt cx="4470904" cy="4529882"/>
          </a:xfrm>
        </p:grpSpPr>
        <p:pic>
          <p:nvPicPr>
            <p:cNvPr id="59" name="圖片 58"/>
            <p:cNvPicPr>
              <a:picLocks noChangeAspect="1"/>
            </p:cNvPicPr>
            <p:nvPr/>
          </p:nvPicPr>
          <p:blipFill>
            <a:blip r:embed="rId4" cstate="print">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9029716" y="1483187"/>
              <a:ext cx="525953" cy="537370"/>
            </a:xfrm>
            <a:prstGeom prst="rect">
              <a:avLst/>
            </a:prstGeom>
          </p:spPr>
        </p:pic>
        <p:cxnSp>
          <p:nvCxnSpPr>
            <p:cNvPr id="85" name="直線單箭頭接點 84">
              <a:extLst>
                <a:ext uri="{FF2B5EF4-FFF2-40B4-BE49-F238E27FC236}">
                  <a16:creationId xmlns:a16="http://schemas.microsoft.com/office/drawing/2014/main" id="{7025FAF0-8C73-4EA2-A248-E3D56195CEC8}"/>
                </a:ext>
              </a:extLst>
            </p:cNvPr>
            <p:cNvCxnSpPr/>
            <p:nvPr/>
          </p:nvCxnSpPr>
          <p:spPr>
            <a:xfrm>
              <a:off x="8449290" y="3916333"/>
              <a:ext cx="1992759" cy="0"/>
            </a:xfrm>
            <a:prstGeom prst="straightConnector1">
              <a:avLst/>
            </a:prstGeom>
            <a:noFill/>
            <a:ln w="38100" cap="flat" cmpd="sng" algn="ctr">
              <a:solidFill>
                <a:schemeClr val="tx1"/>
              </a:solidFill>
              <a:prstDash val="sysDash"/>
              <a:tailEnd type="triangle"/>
            </a:ln>
            <a:effectLst/>
          </p:spPr>
        </p:cxnSp>
        <p:sp>
          <p:nvSpPr>
            <p:cNvPr id="86" name="文字方塊 85">
              <a:extLst>
                <a:ext uri="{FF2B5EF4-FFF2-40B4-BE49-F238E27FC236}">
                  <a16:creationId xmlns:a16="http://schemas.microsoft.com/office/drawing/2014/main" id="{4FE9E8DF-2FBA-42DD-BB4A-963284E5E594}"/>
                </a:ext>
              </a:extLst>
            </p:cNvPr>
            <p:cNvSpPr txBox="1"/>
            <p:nvPr/>
          </p:nvSpPr>
          <p:spPr>
            <a:xfrm>
              <a:off x="8931916" y="3698379"/>
              <a:ext cx="850123" cy="246221"/>
            </a:xfrm>
            <a:prstGeom prst="rect">
              <a:avLst/>
            </a:prstGeom>
          </p:spPr>
          <p:txBody>
            <a:bodyPr wrap="square">
              <a:spAutoFit/>
            </a:bodyPr>
            <a:lstStyle>
              <a:defPPr rtl="0">
                <a:defRPr lang="zh-TW"/>
              </a:defPPr>
              <a:lvl1pPr algn="just">
                <a:defRPr sz="1800" b="1">
                  <a:solidFill>
                    <a:srgbClr val="444444"/>
                  </a:solidFill>
                  <a:latin typeface="微軟正黑體" panose="020B0604030504040204" pitchFamily="34" charset="-120"/>
                  <a:ea typeface="微軟正黑體" panose="020B0604030504040204" pitchFamily="34" charset="-120"/>
                </a:defRPr>
              </a:lvl1pPr>
            </a:lstStyle>
            <a:p>
              <a:pPr algn="ctr" defTabSz="1219170">
                <a:defRPr/>
              </a:pPr>
              <a:r>
                <a:rPr lang="zh-TW" altLang="en-US" sz="1000" kern="0" dirty="0">
                  <a:solidFill>
                    <a:srgbClr val="002060"/>
                  </a:solidFill>
                </a:rPr>
                <a:t>衍生創業</a:t>
              </a:r>
              <a:endParaRPr lang="en-US" altLang="zh-TW" sz="1000" kern="0" dirty="0">
                <a:solidFill>
                  <a:srgbClr val="002060"/>
                </a:solidFill>
              </a:endParaRPr>
            </a:p>
          </p:txBody>
        </p:sp>
        <p:pic>
          <p:nvPicPr>
            <p:cNvPr id="89" name="圖片 88">
              <a:extLst>
                <a:ext uri="{FF2B5EF4-FFF2-40B4-BE49-F238E27FC236}">
                  <a16:creationId xmlns:a16="http://schemas.microsoft.com/office/drawing/2014/main" id="{E02DA81A-A5BF-41AF-8D9E-65F6B759E474}"/>
                </a:ext>
              </a:extLst>
            </p:cNvPr>
            <p:cNvPicPr>
              <a:picLocks noChangeAspect="1"/>
            </p:cNvPicPr>
            <p:nvPr/>
          </p:nvPicPr>
          <p:blipFill>
            <a:blip r:embed="rId5">
              <a:clrChange>
                <a:clrFrom>
                  <a:srgbClr val="F8FAFB"/>
                </a:clrFrom>
                <a:clrTo>
                  <a:srgbClr val="F8FAFB">
                    <a:alpha val="0"/>
                  </a:srgbClr>
                </a:clrTo>
              </a:clrChange>
            </a:blip>
            <a:stretch>
              <a:fillRect/>
            </a:stretch>
          </p:blipFill>
          <p:spPr>
            <a:xfrm>
              <a:off x="7440436" y="3144970"/>
              <a:ext cx="615881" cy="710160"/>
            </a:xfrm>
            <a:prstGeom prst="rect">
              <a:avLst/>
            </a:prstGeom>
          </p:spPr>
        </p:pic>
        <p:grpSp>
          <p:nvGrpSpPr>
            <p:cNvPr id="97" name="群組 96"/>
            <p:cNvGrpSpPr/>
            <p:nvPr/>
          </p:nvGrpSpPr>
          <p:grpSpPr>
            <a:xfrm>
              <a:off x="8421531" y="4935453"/>
              <a:ext cx="2176231" cy="1077616"/>
              <a:chOff x="7386614" y="4190307"/>
              <a:chExt cx="2176231" cy="1077616"/>
            </a:xfrm>
          </p:grpSpPr>
          <p:pic>
            <p:nvPicPr>
              <p:cNvPr id="31" name="圖片 30">
                <a:extLst>
                  <a:ext uri="{FF2B5EF4-FFF2-40B4-BE49-F238E27FC236}">
                    <a16:creationId xmlns:a16="http://schemas.microsoft.com/office/drawing/2014/main" id="{8D413F7C-B9EF-449F-8E3B-5B400711DCC0}"/>
                  </a:ext>
                </a:extLst>
              </p:cNvPr>
              <p:cNvPicPr>
                <a:picLocks noChangeAspect="1"/>
              </p:cNvPicPr>
              <p:nvPr/>
            </p:nvPicPr>
            <p:blipFill rotWithShape="1">
              <a:blip r:embed="rId6"/>
              <a:srcRect l="60213" t="5431" r="1856" b="30083"/>
              <a:stretch/>
            </p:blipFill>
            <p:spPr>
              <a:xfrm>
                <a:off x="7420594" y="4190307"/>
                <a:ext cx="990159" cy="853156"/>
              </a:xfrm>
              <a:prstGeom prst="rect">
                <a:avLst/>
              </a:prstGeom>
            </p:spPr>
          </p:pic>
          <p:pic>
            <p:nvPicPr>
              <p:cNvPr id="90" name="圖片 89">
                <a:extLst>
                  <a:ext uri="{FF2B5EF4-FFF2-40B4-BE49-F238E27FC236}">
                    <a16:creationId xmlns:a16="http://schemas.microsoft.com/office/drawing/2014/main" id="{14B58FE9-A031-48A8-8863-60476A2A0C71}"/>
                  </a:ext>
                </a:extLst>
              </p:cNvPr>
              <p:cNvPicPr>
                <a:picLocks noChangeAspect="1"/>
              </p:cNvPicPr>
              <p:nvPr/>
            </p:nvPicPr>
            <p:blipFill>
              <a:blip r:embed="rId7">
                <a:clrChange>
                  <a:clrFrom>
                    <a:srgbClr val="F8FAFB"/>
                  </a:clrFrom>
                  <a:clrTo>
                    <a:srgbClr val="F8FAFB">
                      <a:alpha val="0"/>
                    </a:srgbClr>
                  </a:clrTo>
                </a:clrChange>
              </a:blip>
              <a:stretch>
                <a:fillRect/>
              </a:stretch>
            </p:blipFill>
            <p:spPr>
              <a:xfrm>
                <a:off x="8749097" y="4390597"/>
                <a:ext cx="553623" cy="676242"/>
              </a:xfrm>
              <a:prstGeom prst="rect">
                <a:avLst/>
              </a:prstGeom>
            </p:spPr>
          </p:pic>
          <p:sp>
            <p:nvSpPr>
              <p:cNvPr id="4" name="圓角矩形 3"/>
              <p:cNvSpPr/>
              <p:nvPr/>
            </p:nvSpPr>
            <p:spPr>
              <a:xfrm>
                <a:off x="7386614" y="5066839"/>
                <a:ext cx="1024139" cy="201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b="1" dirty="0">
                    <a:latin typeface="Microsoft YaHei" panose="020B0503020204020204" pitchFamily="34" charset="-122"/>
                    <a:ea typeface="Microsoft YaHei" panose="020B0503020204020204" pitchFamily="34" charset="-122"/>
                  </a:rPr>
                  <a:t>聯盟企業</a:t>
                </a:r>
              </a:p>
            </p:txBody>
          </p:sp>
          <p:sp>
            <p:nvSpPr>
              <p:cNvPr id="96" name="圓角矩形 95"/>
              <p:cNvSpPr/>
              <p:nvPr/>
            </p:nvSpPr>
            <p:spPr>
              <a:xfrm>
                <a:off x="8538706" y="5055395"/>
                <a:ext cx="1024139" cy="2010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1100" b="1" dirty="0">
                    <a:latin typeface="Microsoft YaHei" panose="020B0503020204020204" pitchFamily="34" charset="-122"/>
                    <a:ea typeface="Microsoft YaHei" panose="020B0503020204020204" pitchFamily="34" charset="-122"/>
                  </a:rPr>
                  <a:t>合作企業</a:t>
                </a:r>
              </a:p>
            </p:txBody>
          </p:sp>
        </p:grpSp>
        <p:pic>
          <p:nvPicPr>
            <p:cNvPr id="101" name="圖片 100"/>
            <p:cNvPicPr>
              <a:picLocks noChangeAspect="1"/>
            </p:cNvPicPr>
            <p:nvPr/>
          </p:nvPicPr>
          <p:blipFill>
            <a:blip r:embed="rId8">
              <a:duotone>
                <a:prstClr val="black"/>
                <a:schemeClr val="accent5">
                  <a:tint val="45000"/>
                  <a:satMod val="400000"/>
                </a:schemeClr>
              </a:duotone>
            </a:blip>
            <a:stretch>
              <a:fillRect/>
            </a:stretch>
          </p:blipFill>
          <p:spPr>
            <a:xfrm>
              <a:off x="10892333" y="3292964"/>
              <a:ext cx="571684" cy="491448"/>
            </a:xfrm>
            <a:prstGeom prst="rect">
              <a:avLst/>
            </a:prstGeom>
          </p:spPr>
        </p:pic>
        <p:sp>
          <p:nvSpPr>
            <p:cNvPr id="102" name="圓角矩形 101"/>
            <p:cNvSpPr/>
            <p:nvPr/>
          </p:nvSpPr>
          <p:spPr>
            <a:xfrm>
              <a:off x="10657638" y="3815791"/>
              <a:ext cx="1024139" cy="201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1100" b="1" dirty="0">
                  <a:latin typeface="Microsoft YaHei" panose="020B0503020204020204" pitchFamily="34" charset="-122"/>
                  <a:ea typeface="Microsoft YaHei" panose="020B0503020204020204" pitchFamily="34" charset="-122"/>
                </a:rPr>
                <a:t>新創企業</a:t>
              </a:r>
            </a:p>
          </p:txBody>
        </p:sp>
        <p:sp>
          <p:nvSpPr>
            <p:cNvPr id="103" name="圓角矩形 102"/>
            <p:cNvSpPr/>
            <p:nvPr/>
          </p:nvSpPr>
          <p:spPr>
            <a:xfrm>
              <a:off x="7210873" y="3816923"/>
              <a:ext cx="1024139" cy="2010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1100" b="1" dirty="0">
                  <a:latin typeface="Microsoft YaHei" panose="020B0503020204020204" pitchFamily="34" charset="-122"/>
                  <a:ea typeface="Microsoft YaHei" panose="020B0503020204020204" pitchFamily="34" charset="-122"/>
                </a:rPr>
                <a:t>大專校院</a:t>
              </a:r>
            </a:p>
          </p:txBody>
        </p:sp>
        <p:sp>
          <p:nvSpPr>
            <p:cNvPr id="104" name="圓角矩形 103"/>
            <p:cNvSpPr/>
            <p:nvPr/>
          </p:nvSpPr>
          <p:spPr>
            <a:xfrm>
              <a:off x="8780622" y="2055878"/>
              <a:ext cx="1024139" cy="20108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1100" b="1" dirty="0">
                  <a:latin typeface="Microsoft YaHei" panose="020B0503020204020204" pitchFamily="34" charset="-122"/>
                  <a:ea typeface="Microsoft YaHei" panose="020B0503020204020204" pitchFamily="34" charset="-122"/>
                </a:rPr>
                <a:t>政府部門</a:t>
              </a:r>
            </a:p>
          </p:txBody>
        </p:sp>
        <p:cxnSp>
          <p:nvCxnSpPr>
            <p:cNvPr id="106" name="直線單箭頭接點 105"/>
            <p:cNvCxnSpPr/>
            <p:nvPr/>
          </p:nvCxnSpPr>
          <p:spPr>
            <a:xfrm>
              <a:off x="7440436" y="4168879"/>
              <a:ext cx="657345" cy="1000184"/>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p:nvPr/>
          </p:nvCxnSpPr>
          <p:spPr>
            <a:xfrm flipH="1" flipV="1">
              <a:off x="7563623" y="4127877"/>
              <a:ext cx="657345" cy="1000184"/>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p:nvPr/>
          </p:nvCxnSpPr>
          <p:spPr>
            <a:xfrm flipH="1">
              <a:off x="8050076" y="2328527"/>
              <a:ext cx="657345" cy="1000184"/>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p:nvPr/>
          </p:nvCxnSpPr>
          <p:spPr>
            <a:xfrm>
              <a:off x="9919317" y="2320578"/>
              <a:ext cx="657345" cy="1000184"/>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0" name="文字方塊 109">
              <a:extLst>
                <a:ext uri="{FF2B5EF4-FFF2-40B4-BE49-F238E27FC236}">
                  <a16:creationId xmlns:a16="http://schemas.microsoft.com/office/drawing/2014/main" id="{4FE9E8DF-2FBA-42DD-BB4A-963284E5E594}"/>
                </a:ext>
              </a:extLst>
            </p:cNvPr>
            <p:cNvSpPr txBox="1"/>
            <p:nvPr/>
          </p:nvSpPr>
          <p:spPr>
            <a:xfrm rot="-3420000">
              <a:off x="7908567" y="2587952"/>
              <a:ext cx="850123" cy="246221"/>
            </a:xfrm>
            <a:prstGeom prst="rect">
              <a:avLst/>
            </a:prstGeom>
          </p:spPr>
          <p:txBody>
            <a:bodyPr wrap="square">
              <a:spAutoFit/>
            </a:bodyPr>
            <a:lstStyle>
              <a:defPPr rtl="0">
                <a:defRPr lang="zh-TW"/>
              </a:defPPr>
              <a:lvl1pPr algn="just">
                <a:defRPr sz="1800" b="1">
                  <a:solidFill>
                    <a:srgbClr val="444444"/>
                  </a:solidFill>
                  <a:latin typeface="微軟正黑體" panose="020B0604030504040204" pitchFamily="34" charset="-120"/>
                  <a:ea typeface="微軟正黑體" panose="020B0604030504040204" pitchFamily="34" charset="-120"/>
                </a:defRPr>
              </a:lvl1pPr>
            </a:lstStyle>
            <a:p>
              <a:pPr algn="ctr" defTabSz="1219170">
                <a:defRPr/>
              </a:pPr>
              <a:r>
                <a:rPr lang="zh-TW" altLang="en-US" sz="1000" kern="0" dirty="0">
                  <a:solidFill>
                    <a:srgbClr val="002060"/>
                  </a:solidFill>
                </a:rPr>
                <a:t>資源挹注</a:t>
              </a:r>
              <a:endParaRPr lang="en-US" altLang="zh-TW" sz="1000" kern="0" dirty="0">
                <a:solidFill>
                  <a:srgbClr val="002060"/>
                </a:solidFill>
              </a:endParaRPr>
            </a:p>
          </p:txBody>
        </p:sp>
        <p:sp>
          <p:nvSpPr>
            <p:cNvPr id="111" name="文字方塊 110">
              <a:extLst>
                <a:ext uri="{FF2B5EF4-FFF2-40B4-BE49-F238E27FC236}">
                  <a16:creationId xmlns:a16="http://schemas.microsoft.com/office/drawing/2014/main" id="{4FE9E8DF-2FBA-42DD-BB4A-963284E5E594}"/>
                </a:ext>
              </a:extLst>
            </p:cNvPr>
            <p:cNvSpPr txBox="1"/>
            <p:nvPr/>
          </p:nvSpPr>
          <p:spPr>
            <a:xfrm rot="3420000" flipH="1">
              <a:off x="7238186" y="4589095"/>
              <a:ext cx="850123" cy="246221"/>
            </a:xfrm>
            <a:prstGeom prst="rect">
              <a:avLst/>
            </a:prstGeom>
          </p:spPr>
          <p:txBody>
            <a:bodyPr wrap="square">
              <a:spAutoFit/>
            </a:bodyPr>
            <a:lstStyle>
              <a:defPPr rtl="0">
                <a:defRPr lang="zh-TW"/>
              </a:defPPr>
              <a:lvl1pPr algn="just">
                <a:defRPr sz="1800" b="1">
                  <a:solidFill>
                    <a:srgbClr val="444444"/>
                  </a:solidFill>
                  <a:latin typeface="微軟正黑體" panose="020B0604030504040204" pitchFamily="34" charset="-120"/>
                  <a:ea typeface="微軟正黑體" panose="020B0604030504040204" pitchFamily="34" charset="-120"/>
                </a:defRPr>
              </a:lvl1pPr>
            </a:lstStyle>
            <a:p>
              <a:pPr algn="ctr" defTabSz="1219170">
                <a:defRPr/>
              </a:pPr>
              <a:r>
                <a:rPr lang="zh-TW" altLang="en-US" sz="1000" kern="0" dirty="0">
                  <a:solidFill>
                    <a:srgbClr val="002060"/>
                  </a:solidFill>
                </a:rPr>
                <a:t>技術合作</a:t>
              </a:r>
              <a:endParaRPr lang="en-US" altLang="zh-TW" sz="1000" kern="0" dirty="0">
                <a:solidFill>
                  <a:srgbClr val="002060"/>
                </a:solidFill>
              </a:endParaRPr>
            </a:p>
          </p:txBody>
        </p:sp>
        <p:sp>
          <p:nvSpPr>
            <p:cNvPr id="112" name="文字方塊 111">
              <a:extLst>
                <a:ext uri="{FF2B5EF4-FFF2-40B4-BE49-F238E27FC236}">
                  <a16:creationId xmlns:a16="http://schemas.microsoft.com/office/drawing/2014/main" id="{4FE9E8DF-2FBA-42DD-BB4A-963284E5E594}"/>
                </a:ext>
              </a:extLst>
            </p:cNvPr>
            <p:cNvSpPr txBox="1"/>
            <p:nvPr/>
          </p:nvSpPr>
          <p:spPr>
            <a:xfrm rot="3420000" flipH="1">
              <a:off x="7472786" y="4508448"/>
              <a:ext cx="1100240" cy="246221"/>
            </a:xfrm>
            <a:prstGeom prst="rect">
              <a:avLst/>
            </a:prstGeom>
          </p:spPr>
          <p:txBody>
            <a:bodyPr wrap="square">
              <a:spAutoFit/>
            </a:bodyPr>
            <a:lstStyle>
              <a:defPPr rtl="0">
                <a:defRPr lang="zh-TW"/>
              </a:defPPr>
              <a:lvl1pPr algn="just">
                <a:defRPr sz="1800" b="1">
                  <a:solidFill>
                    <a:srgbClr val="444444"/>
                  </a:solidFill>
                  <a:latin typeface="微軟正黑體" panose="020B0604030504040204" pitchFamily="34" charset="-120"/>
                  <a:ea typeface="微軟正黑體" panose="020B0604030504040204" pitchFamily="34" charset="-120"/>
                </a:defRPr>
              </a:lvl1pPr>
            </a:lstStyle>
            <a:p>
              <a:pPr algn="ctr" defTabSz="1219170">
                <a:defRPr/>
              </a:pPr>
              <a:r>
                <a:rPr lang="zh-TW" altLang="en-US" sz="1000" kern="0" dirty="0">
                  <a:solidFill>
                    <a:srgbClr val="002060"/>
                  </a:solidFill>
                </a:rPr>
                <a:t>需求資訊、資金</a:t>
              </a:r>
              <a:endParaRPr lang="en-US" altLang="zh-TW" sz="1000" kern="0" dirty="0">
                <a:solidFill>
                  <a:srgbClr val="002060"/>
                </a:solidFill>
              </a:endParaRPr>
            </a:p>
          </p:txBody>
        </p:sp>
        <p:sp>
          <p:nvSpPr>
            <p:cNvPr id="113" name="文字方塊 112">
              <a:extLst>
                <a:ext uri="{FF2B5EF4-FFF2-40B4-BE49-F238E27FC236}">
                  <a16:creationId xmlns:a16="http://schemas.microsoft.com/office/drawing/2014/main" id="{4FE9E8DF-2FBA-42DD-BB4A-963284E5E594}"/>
                </a:ext>
              </a:extLst>
            </p:cNvPr>
            <p:cNvSpPr txBox="1"/>
            <p:nvPr/>
          </p:nvSpPr>
          <p:spPr>
            <a:xfrm rot="3420000" flipH="1">
              <a:off x="9772062" y="2593839"/>
              <a:ext cx="1100240" cy="246221"/>
            </a:xfrm>
            <a:prstGeom prst="rect">
              <a:avLst/>
            </a:prstGeom>
          </p:spPr>
          <p:txBody>
            <a:bodyPr wrap="square">
              <a:spAutoFit/>
            </a:bodyPr>
            <a:lstStyle>
              <a:defPPr rtl="0">
                <a:defRPr lang="zh-TW"/>
              </a:defPPr>
              <a:lvl1pPr algn="just">
                <a:defRPr sz="1800" b="1">
                  <a:solidFill>
                    <a:srgbClr val="444444"/>
                  </a:solidFill>
                  <a:latin typeface="微軟正黑體" panose="020B0604030504040204" pitchFamily="34" charset="-120"/>
                  <a:ea typeface="微軟正黑體" panose="020B0604030504040204" pitchFamily="34" charset="-120"/>
                </a:defRPr>
              </a:lvl1pPr>
            </a:lstStyle>
            <a:p>
              <a:pPr algn="ctr" defTabSz="1219170">
                <a:defRPr/>
              </a:pPr>
              <a:r>
                <a:rPr lang="zh-TW" altLang="en-US" sz="1000" kern="0" dirty="0">
                  <a:solidFill>
                    <a:srgbClr val="002060"/>
                  </a:solidFill>
                </a:rPr>
                <a:t>輔導資源</a:t>
              </a:r>
              <a:endParaRPr lang="en-US" altLang="zh-TW" sz="1000" kern="0" dirty="0">
                <a:solidFill>
                  <a:srgbClr val="002060"/>
                </a:solidFill>
              </a:endParaRPr>
            </a:p>
          </p:txBody>
        </p:sp>
      </p:grpSp>
      <p:sp>
        <p:nvSpPr>
          <p:cNvPr id="116" name="圓角矩形 115"/>
          <p:cNvSpPr/>
          <p:nvPr/>
        </p:nvSpPr>
        <p:spPr>
          <a:xfrm>
            <a:off x="9937213" y="4183536"/>
            <a:ext cx="1024139" cy="201084"/>
          </a:xfrm>
          <a:prstGeom prst="roundRect">
            <a:avLst/>
          </a:prstGeom>
          <a:solidFill>
            <a:srgbClr val="7030A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1100" b="1" dirty="0">
                <a:latin typeface="Microsoft YaHei" panose="020B0503020204020204" pitchFamily="34" charset="-122"/>
                <a:ea typeface="Microsoft YaHei" panose="020B0503020204020204" pitchFamily="34" charset="-122"/>
              </a:rPr>
              <a:t>投資機構</a:t>
            </a:r>
          </a:p>
        </p:txBody>
      </p:sp>
      <p:cxnSp>
        <p:nvCxnSpPr>
          <p:cNvPr id="117" name="直線單箭頭接點 116">
            <a:extLst>
              <a:ext uri="{FF2B5EF4-FFF2-40B4-BE49-F238E27FC236}">
                <a16:creationId xmlns:a16="http://schemas.microsoft.com/office/drawing/2014/main" id="{7025FAF0-8C73-4EA2-A248-E3D56195CEC8}"/>
              </a:ext>
            </a:extLst>
          </p:cNvPr>
          <p:cNvCxnSpPr/>
          <p:nvPr/>
        </p:nvCxnSpPr>
        <p:spPr>
          <a:xfrm flipH="1">
            <a:off x="8548561" y="4284078"/>
            <a:ext cx="1261361" cy="12015"/>
          </a:xfrm>
          <a:prstGeom prst="straightConnector1">
            <a:avLst/>
          </a:prstGeom>
          <a:noFill/>
          <a:ln w="38100" cap="flat" cmpd="sng" algn="ctr">
            <a:solidFill>
              <a:schemeClr val="tx1"/>
            </a:solidFill>
            <a:prstDash val="sysDash"/>
            <a:tailEnd type="triangle"/>
          </a:ln>
          <a:effectLst/>
        </p:spPr>
      </p:cxnSp>
      <p:sp>
        <p:nvSpPr>
          <p:cNvPr id="119" name="文字方塊 118">
            <a:extLst>
              <a:ext uri="{FF2B5EF4-FFF2-40B4-BE49-F238E27FC236}">
                <a16:creationId xmlns:a16="http://schemas.microsoft.com/office/drawing/2014/main" id="{4FE9E8DF-2FBA-42DD-BB4A-963284E5E594}"/>
              </a:ext>
            </a:extLst>
          </p:cNvPr>
          <p:cNvSpPr txBox="1"/>
          <p:nvPr/>
        </p:nvSpPr>
        <p:spPr>
          <a:xfrm>
            <a:off x="8754179" y="4049872"/>
            <a:ext cx="850123" cy="246221"/>
          </a:xfrm>
          <a:prstGeom prst="rect">
            <a:avLst/>
          </a:prstGeom>
        </p:spPr>
        <p:txBody>
          <a:bodyPr wrap="square">
            <a:spAutoFit/>
          </a:bodyPr>
          <a:lstStyle>
            <a:defPPr rtl="0">
              <a:defRPr lang="zh-TW"/>
            </a:defPPr>
            <a:lvl1pPr algn="just">
              <a:defRPr sz="1800" b="1">
                <a:solidFill>
                  <a:srgbClr val="444444"/>
                </a:solidFill>
                <a:latin typeface="微軟正黑體" panose="020B0604030504040204" pitchFamily="34" charset="-120"/>
                <a:ea typeface="微軟正黑體" panose="020B0604030504040204" pitchFamily="34" charset="-120"/>
              </a:defRPr>
            </a:lvl1pPr>
          </a:lstStyle>
          <a:p>
            <a:pPr algn="ctr" defTabSz="1219170">
              <a:defRPr/>
            </a:pPr>
            <a:r>
              <a:rPr lang="zh-TW" altLang="en-US" sz="1000" kern="0" dirty="0">
                <a:solidFill>
                  <a:srgbClr val="002060"/>
                </a:solidFill>
              </a:rPr>
              <a:t>投資</a:t>
            </a:r>
            <a:endParaRPr lang="en-US" altLang="zh-TW" sz="1000" kern="0" dirty="0">
              <a:solidFill>
                <a:srgbClr val="002060"/>
              </a:solidFill>
            </a:endParaRPr>
          </a:p>
        </p:txBody>
      </p:sp>
      <p:cxnSp>
        <p:nvCxnSpPr>
          <p:cNvPr id="120" name="直線單箭頭接點 119">
            <a:extLst>
              <a:ext uri="{FF2B5EF4-FFF2-40B4-BE49-F238E27FC236}">
                <a16:creationId xmlns:a16="http://schemas.microsoft.com/office/drawing/2014/main" id="{7025FAF0-8C73-4EA2-A248-E3D56195CEC8}"/>
              </a:ext>
            </a:extLst>
          </p:cNvPr>
          <p:cNvCxnSpPr/>
          <p:nvPr/>
        </p:nvCxnSpPr>
        <p:spPr>
          <a:xfrm>
            <a:off x="7206920" y="2672039"/>
            <a:ext cx="1813121" cy="1313995"/>
          </a:xfrm>
          <a:prstGeom prst="straightConnector1">
            <a:avLst/>
          </a:prstGeom>
          <a:noFill/>
          <a:ln w="38100" cap="flat" cmpd="sng" algn="ctr">
            <a:solidFill>
              <a:schemeClr val="tx1"/>
            </a:solidFill>
            <a:prstDash val="sysDash"/>
            <a:tailEnd type="triangle"/>
          </a:ln>
          <a:effectLst/>
        </p:spPr>
      </p:cxnSp>
      <p:sp>
        <p:nvSpPr>
          <p:cNvPr id="122" name="文字方塊 121">
            <a:extLst>
              <a:ext uri="{FF2B5EF4-FFF2-40B4-BE49-F238E27FC236}">
                <a16:creationId xmlns:a16="http://schemas.microsoft.com/office/drawing/2014/main" id="{4FE9E8DF-2FBA-42DD-BB4A-963284E5E594}"/>
              </a:ext>
            </a:extLst>
          </p:cNvPr>
          <p:cNvSpPr txBox="1"/>
          <p:nvPr/>
        </p:nvSpPr>
        <p:spPr>
          <a:xfrm rot="2160000" flipH="1">
            <a:off x="7561020" y="3053456"/>
            <a:ext cx="1100240" cy="246221"/>
          </a:xfrm>
          <a:prstGeom prst="rect">
            <a:avLst/>
          </a:prstGeom>
        </p:spPr>
        <p:txBody>
          <a:bodyPr wrap="square">
            <a:spAutoFit/>
          </a:bodyPr>
          <a:lstStyle>
            <a:defPPr rtl="0">
              <a:defRPr lang="zh-TW"/>
            </a:defPPr>
            <a:lvl1pPr algn="just">
              <a:defRPr sz="1800" b="1">
                <a:solidFill>
                  <a:srgbClr val="444444"/>
                </a:solidFill>
                <a:latin typeface="微軟正黑體" panose="020B0604030504040204" pitchFamily="34" charset="-120"/>
                <a:ea typeface="微軟正黑體" panose="020B0604030504040204" pitchFamily="34" charset="-120"/>
              </a:defRPr>
            </a:lvl1pPr>
          </a:lstStyle>
          <a:p>
            <a:pPr algn="ctr" defTabSz="1219170">
              <a:defRPr/>
            </a:pPr>
            <a:r>
              <a:rPr lang="zh-TW" altLang="en-US" sz="1000" kern="0" dirty="0">
                <a:solidFill>
                  <a:srgbClr val="002060"/>
                </a:solidFill>
              </a:rPr>
              <a:t>中介媒合</a:t>
            </a:r>
            <a:endParaRPr lang="en-US" altLang="zh-TW" sz="1000" kern="0" dirty="0">
              <a:solidFill>
                <a:srgbClr val="002060"/>
              </a:solidFill>
            </a:endParaRPr>
          </a:p>
        </p:txBody>
      </p:sp>
      <p:grpSp>
        <p:nvGrpSpPr>
          <p:cNvPr id="125" name="群組 124"/>
          <p:cNvGrpSpPr/>
          <p:nvPr/>
        </p:nvGrpSpPr>
        <p:grpSpPr>
          <a:xfrm>
            <a:off x="1606122" y="3510451"/>
            <a:ext cx="2076810" cy="1753622"/>
            <a:chOff x="1367586" y="3510451"/>
            <a:chExt cx="2076810" cy="1753622"/>
          </a:xfrm>
          <a:solidFill>
            <a:srgbClr val="00B0F0"/>
          </a:solidFill>
        </p:grpSpPr>
        <p:sp>
          <p:nvSpPr>
            <p:cNvPr id="47" name="Freeform 8"/>
            <p:cNvSpPr>
              <a:spLocks/>
            </p:cNvSpPr>
            <p:nvPr/>
          </p:nvSpPr>
          <p:spPr bwMode="auto">
            <a:xfrm>
              <a:off x="1384150" y="5009243"/>
              <a:ext cx="2060245" cy="254830"/>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buClrTx/>
                <a:buFontTx/>
                <a:buNone/>
                <a:defRPr/>
              </a:pPr>
              <a:r>
                <a:rPr lang="zh-TW" altLang="en-US" sz="1100" b="1" dirty="0">
                  <a:solidFill>
                    <a:srgbClr val="FFFFFF"/>
                  </a:solidFill>
                  <a:latin typeface="微軟正黑體" panose="020B0604030504040204" pitchFamily="34" charset="-120"/>
                  <a:ea typeface="微軟正黑體" panose="020B0604030504040204" pitchFamily="34" charset="-120"/>
                </a:rPr>
                <a:t>產學小聯盟</a:t>
              </a:r>
              <a:endParaRPr lang="zh-CN" altLang="en-US" sz="1100" b="1" dirty="0">
                <a:solidFill>
                  <a:srgbClr val="FFFFFF"/>
                </a:solidFill>
                <a:latin typeface="微軟正黑體" panose="020B0604030504040204" pitchFamily="34" charset="-120"/>
                <a:ea typeface="微軟正黑體" panose="020B0604030504040204" pitchFamily="34" charset="-120"/>
              </a:endParaRPr>
            </a:p>
          </p:txBody>
        </p:sp>
        <p:sp>
          <p:nvSpPr>
            <p:cNvPr id="48" name="Freeform 7"/>
            <p:cNvSpPr>
              <a:spLocks/>
            </p:cNvSpPr>
            <p:nvPr/>
          </p:nvSpPr>
          <p:spPr bwMode="auto">
            <a:xfrm>
              <a:off x="1384150" y="4700701"/>
              <a:ext cx="2060245" cy="25483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buClrTx/>
                <a:buFontTx/>
                <a:buNone/>
                <a:defRPr/>
              </a:pPr>
              <a:r>
                <a:rPr lang="zh-TW" altLang="en-US" sz="1100" b="1" dirty="0">
                  <a:solidFill>
                    <a:srgbClr val="FFFFFF"/>
                  </a:solidFill>
                  <a:latin typeface="微軟正黑體" panose="020B0604030504040204" pitchFamily="34" charset="-120"/>
                  <a:ea typeface="微軟正黑體" panose="020B0604030504040204" pitchFamily="34" charset="-120"/>
                </a:rPr>
                <a:t>研究計畫產學加值鼓勵方案</a:t>
              </a:r>
              <a:endParaRPr lang="zh-CN" altLang="en-US" sz="1100" b="1" dirty="0">
                <a:solidFill>
                  <a:srgbClr val="FFFFFF"/>
                </a:solidFill>
                <a:latin typeface="微軟正黑體" panose="020B0604030504040204" pitchFamily="34" charset="-120"/>
                <a:ea typeface="微軟正黑體" panose="020B0604030504040204" pitchFamily="34" charset="-120"/>
              </a:endParaRPr>
            </a:p>
          </p:txBody>
        </p:sp>
        <p:sp>
          <p:nvSpPr>
            <p:cNvPr id="49" name="Freeform 6"/>
            <p:cNvSpPr>
              <a:spLocks/>
            </p:cNvSpPr>
            <p:nvPr/>
          </p:nvSpPr>
          <p:spPr bwMode="auto">
            <a:xfrm>
              <a:off x="1384150" y="4123797"/>
              <a:ext cx="2060245" cy="254830"/>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buClrTx/>
                <a:buFontTx/>
                <a:buNone/>
                <a:defRPr/>
              </a:pPr>
              <a:r>
                <a:rPr lang="zh-TW" altLang="en-US" sz="1100" b="1" dirty="0">
                  <a:solidFill>
                    <a:srgbClr val="FFFFFF"/>
                  </a:solidFill>
                  <a:latin typeface="微軟正黑體" panose="020B0604030504040204" pitchFamily="34" charset="-120"/>
                  <a:ea typeface="微軟正黑體" panose="020B0604030504040204" pitchFamily="34" charset="-120"/>
                </a:rPr>
                <a:t>前瞻技術產學合作計畫</a:t>
              </a:r>
              <a:endParaRPr lang="zh-CN" altLang="en-US" sz="1100" b="1" dirty="0">
                <a:solidFill>
                  <a:srgbClr val="FFFFFF"/>
                </a:solidFill>
                <a:latin typeface="微軟正黑體" panose="020B0604030504040204" pitchFamily="34" charset="-120"/>
                <a:ea typeface="微軟正黑體" panose="020B0604030504040204" pitchFamily="34" charset="-120"/>
              </a:endParaRPr>
            </a:p>
          </p:txBody>
        </p:sp>
        <p:sp>
          <p:nvSpPr>
            <p:cNvPr id="50" name="Freeform 5"/>
            <p:cNvSpPr>
              <a:spLocks/>
            </p:cNvSpPr>
            <p:nvPr/>
          </p:nvSpPr>
          <p:spPr bwMode="auto">
            <a:xfrm>
              <a:off x="1384150" y="3815254"/>
              <a:ext cx="2060246" cy="25483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buClrTx/>
                <a:buFontTx/>
                <a:buNone/>
                <a:defRPr/>
              </a:pPr>
              <a:r>
                <a:rPr lang="zh-TW" altLang="en-US" sz="1100" b="1" dirty="0">
                  <a:solidFill>
                    <a:srgbClr val="FFFFFF"/>
                  </a:solidFill>
                  <a:latin typeface="微軟正黑體" panose="020B0604030504040204" pitchFamily="34" charset="-120"/>
                  <a:ea typeface="微軟正黑體" panose="020B0604030504040204" pitchFamily="34" charset="-120"/>
                </a:rPr>
                <a:t>產學合作研究計畫</a:t>
              </a:r>
              <a:endParaRPr lang="zh-CN" altLang="en-US" sz="1100" b="1" dirty="0">
                <a:solidFill>
                  <a:srgbClr val="FFFFFF"/>
                </a:solidFill>
                <a:latin typeface="微軟正黑體" panose="020B0604030504040204" pitchFamily="34" charset="-120"/>
                <a:ea typeface="微軟正黑體" panose="020B0604030504040204" pitchFamily="34" charset="-120"/>
              </a:endParaRPr>
            </a:p>
          </p:txBody>
        </p:sp>
        <p:sp>
          <p:nvSpPr>
            <p:cNvPr id="123" name="Freeform 5"/>
            <p:cNvSpPr>
              <a:spLocks/>
            </p:cNvSpPr>
            <p:nvPr/>
          </p:nvSpPr>
          <p:spPr bwMode="auto">
            <a:xfrm>
              <a:off x="1367586" y="3510451"/>
              <a:ext cx="2060246" cy="25483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buClrTx/>
                <a:buFontTx/>
                <a:buNone/>
                <a:defRPr/>
              </a:pPr>
              <a:r>
                <a:rPr lang="zh-TW" altLang="en-US" sz="1100" b="1" dirty="0">
                  <a:solidFill>
                    <a:srgbClr val="FFFFFF"/>
                  </a:solidFill>
                  <a:latin typeface="微軟正黑體" panose="020B0604030504040204" pitchFamily="34" charset="-120"/>
                  <a:ea typeface="微軟正黑體" panose="020B0604030504040204" pitchFamily="34" charset="-120"/>
                </a:rPr>
                <a:t>科研產業化平台計畫</a:t>
              </a:r>
            </a:p>
          </p:txBody>
        </p:sp>
        <p:sp>
          <p:nvSpPr>
            <p:cNvPr id="124" name="Freeform 5"/>
            <p:cNvSpPr>
              <a:spLocks/>
            </p:cNvSpPr>
            <p:nvPr/>
          </p:nvSpPr>
          <p:spPr bwMode="auto">
            <a:xfrm>
              <a:off x="1384149" y="4409209"/>
              <a:ext cx="2060246" cy="25483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buClrTx/>
                <a:buFontTx/>
                <a:buNone/>
                <a:defRPr/>
              </a:pPr>
              <a:r>
                <a:rPr lang="zh-TW" altLang="en-US" sz="1100" b="1" dirty="0">
                  <a:solidFill>
                    <a:srgbClr val="FFFFFF"/>
                  </a:solidFill>
                  <a:latin typeface="微軟正黑體" panose="020B0604030504040204" pitchFamily="34" charset="-120"/>
                  <a:ea typeface="微軟正黑體" panose="020B0604030504040204" pitchFamily="34" charset="-120"/>
                </a:rPr>
                <a:t>運動科技產學合作計畫</a:t>
              </a:r>
            </a:p>
          </p:txBody>
        </p:sp>
      </p:grpSp>
      <p:grpSp>
        <p:nvGrpSpPr>
          <p:cNvPr id="126" name="群組 125"/>
          <p:cNvGrpSpPr/>
          <p:nvPr/>
        </p:nvGrpSpPr>
        <p:grpSpPr>
          <a:xfrm>
            <a:off x="7187271" y="4576188"/>
            <a:ext cx="3325578" cy="1153588"/>
            <a:chOff x="1367586" y="3510451"/>
            <a:chExt cx="2076810" cy="1153588"/>
          </a:xfrm>
          <a:solidFill>
            <a:srgbClr val="42C3CD"/>
          </a:solidFill>
        </p:grpSpPr>
        <p:sp>
          <p:nvSpPr>
            <p:cNvPr id="129" name="Freeform 6"/>
            <p:cNvSpPr>
              <a:spLocks/>
            </p:cNvSpPr>
            <p:nvPr/>
          </p:nvSpPr>
          <p:spPr bwMode="auto">
            <a:xfrm>
              <a:off x="1384150" y="4123797"/>
              <a:ext cx="2060245" cy="254830"/>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buClrTx/>
                <a:buFontTx/>
                <a:buNone/>
                <a:defRPr/>
              </a:pPr>
              <a:r>
                <a:rPr lang="zh-TW" altLang="en-US" sz="1100" b="1" dirty="0">
                  <a:solidFill>
                    <a:srgbClr val="FFFFFF"/>
                  </a:solidFill>
                  <a:latin typeface="微軟正黑體" panose="020B0604030504040204" pitchFamily="34" charset="-120"/>
                  <a:ea typeface="微軟正黑體" panose="020B0604030504040204" pitchFamily="34" charset="-120"/>
                </a:rPr>
                <a:t>台灣 </a:t>
              </a:r>
              <a:r>
                <a:rPr lang="en-US" altLang="zh-TW" sz="1100" b="1" dirty="0">
                  <a:solidFill>
                    <a:srgbClr val="FFFFFF"/>
                  </a:solidFill>
                  <a:latin typeface="微軟正黑體" panose="020B0604030504040204" pitchFamily="34" charset="-120"/>
                  <a:ea typeface="微軟正黑體" panose="020B0604030504040204" pitchFamily="34" charset="-120"/>
                </a:rPr>
                <a:t>- </a:t>
              </a:r>
              <a:r>
                <a:rPr lang="zh-TW" altLang="en-US" sz="1100" b="1" dirty="0">
                  <a:solidFill>
                    <a:srgbClr val="FFFFFF"/>
                  </a:solidFill>
                  <a:latin typeface="微軟正黑體" panose="020B0604030504040204" pitchFamily="34" charset="-120"/>
                  <a:ea typeface="微軟正黑體" panose="020B0604030504040204" pitchFamily="34" charset="-120"/>
                </a:rPr>
                <a:t>史丹福醫療器材產品設計之人才培訓計畫</a:t>
              </a:r>
            </a:p>
          </p:txBody>
        </p:sp>
        <p:sp>
          <p:nvSpPr>
            <p:cNvPr id="130" name="Freeform 5"/>
            <p:cNvSpPr>
              <a:spLocks/>
            </p:cNvSpPr>
            <p:nvPr/>
          </p:nvSpPr>
          <p:spPr bwMode="auto">
            <a:xfrm>
              <a:off x="1384150" y="3815254"/>
              <a:ext cx="2060246" cy="25483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buClrTx/>
                <a:buFontTx/>
                <a:buNone/>
                <a:defRPr/>
              </a:pPr>
              <a:r>
                <a:rPr lang="zh-TW" altLang="en-US" sz="1100" b="1" dirty="0">
                  <a:solidFill>
                    <a:srgbClr val="FFFFFF"/>
                  </a:solidFill>
                  <a:latin typeface="微軟正黑體" panose="020B0604030504040204" pitchFamily="34" charset="-120"/>
                  <a:ea typeface="微軟正黑體" panose="020B0604030504040204" pitchFamily="34" charset="-120"/>
                </a:rPr>
                <a:t>創新創業激勵計畫</a:t>
              </a:r>
              <a:endParaRPr lang="zh-CN" altLang="en-US" sz="1100" b="1" dirty="0">
                <a:solidFill>
                  <a:srgbClr val="FFFFFF"/>
                </a:solidFill>
                <a:latin typeface="微軟正黑體" panose="020B0604030504040204" pitchFamily="34" charset="-120"/>
                <a:ea typeface="微軟正黑體" panose="020B0604030504040204" pitchFamily="34" charset="-120"/>
              </a:endParaRPr>
            </a:p>
          </p:txBody>
        </p:sp>
        <p:sp>
          <p:nvSpPr>
            <p:cNvPr id="131" name="Freeform 5"/>
            <p:cNvSpPr>
              <a:spLocks/>
            </p:cNvSpPr>
            <p:nvPr/>
          </p:nvSpPr>
          <p:spPr bwMode="auto">
            <a:xfrm>
              <a:off x="1367586" y="3510451"/>
              <a:ext cx="2060246" cy="25483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buClrTx/>
                <a:buFontTx/>
                <a:buNone/>
                <a:defRPr/>
              </a:pPr>
              <a:r>
                <a:rPr lang="zh-TW" altLang="en-US" sz="1100" b="1" dirty="0">
                  <a:solidFill>
                    <a:srgbClr val="FFFFFF"/>
                  </a:solidFill>
                  <a:latin typeface="微軟正黑體" panose="020B0604030504040204" pitchFamily="34" charset="-120"/>
                  <a:ea typeface="微軟正黑體" panose="020B0604030504040204" pitchFamily="34" charset="-120"/>
                </a:rPr>
                <a:t>科研創業計畫</a:t>
              </a:r>
            </a:p>
          </p:txBody>
        </p:sp>
        <p:sp>
          <p:nvSpPr>
            <p:cNvPr id="132" name="Freeform 5"/>
            <p:cNvSpPr>
              <a:spLocks/>
            </p:cNvSpPr>
            <p:nvPr/>
          </p:nvSpPr>
          <p:spPr bwMode="auto">
            <a:xfrm>
              <a:off x="1384149" y="4409209"/>
              <a:ext cx="2060246" cy="25483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buClrTx/>
                <a:buFontTx/>
                <a:buNone/>
                <a:defRPr/>
              </a:pPr>
              <a:r>
                <a:rPr lang="zh-TW" altLang="en-US" sz="1100" b="1" dirty="0">
                  <a:solidFill>
                    <a:srgbClr val="FFFFFF"/>
                  </a:solidFill>
                  <a:latin typeface="微軟正黑體" panose="020B0604030504040204" pitchFamily="34" charset="-120"/>
                  <a:ea typeface="微軟正黑體" panose="020B0604030504040204" pitchFamily="34" charset="-120"/>
                </a:rPr>
                <a:t>台灣生醫與醫材轉譯加值人才培訓計畫</a:t>
              </a:r>
            </a:p>
          </p:txBody>
        </p:sp>
      </p:grpSp>
    </p:spTree>
    <p:extLst>
      <p:ext uri="{BB962C8B-B14F-4D97-AF65-F5344CB8AC3E}">
        <p14:creationId xmlns:p14="http://schemas.microsoft.com/office/powerpoint/2010/main" val="3402598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5</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政府推動計畫</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7" y="1177734"/>
            <a:ext cx="4293125"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科研產業化平台計畫</a:t>
            </a:r>
          </a:p>
        </p:txBody>
      </p:sp>
      <p:grpSp>
        <p:nvGrpSpPr>
          <p:cNvPr id="30" name="Google Shape;139;p4"/>
          <p:cNvGrpSpPr/>
          <p:nvPr/>
        </p:nvGrpSpPr>
        <p:grpSpPr>
          <a:xfrm>
            <a:off x="1512521" y="1726546"/>
            <a:ext cx="9143994" cy="1061849"/>
            <a:chOff x="10" y="1327426"/>
            <a:chExt cx="12191990" cy="1154830"/>
          </a:xfrm>
        </p:grpSpPr>
        <p:sp>
          <p:nvSpPr>
            <p:cNvPr id="31" name="Google Shape;140;p4"/>
            <p:cNvSpPr/>
            <p:nvPr/>
          </p:nvSpPr>
          <p:spPr>
            <a:xfrm>
              <a:off x="10" y="1327426"/>
              <a:ext cx="12191990" cy="1154830"/>
            </a:xfrm>
            <a:prstGeom prst="rect">
              <a:avLst/>
            </a:prstGeom>
            <a:gradFill>
              <a:gsLst>
                <a:gs pos="0">
                  <a:srgbClr val="242D52"/>
                </a:gs>
                <a:gs pos="15000">
                  <a:srgbClr val="242D52"/>
                </a:gs>
                <a:gs pos="100000">
                  <a:srgbClr val="0070C0"/>
                </a:gs>
              </a:gsLst>
              <a:lin ang="16800000" scaled="0"/>
            </a:gradFill>
            <a:ln>
              <a:noFill/>
            </a:ln>
            <a:effectLst>
              <a:outerShdw blurRad="50800" dist="38100" dir="2700000" algn="tl" rotWithShape="0">
                <a:srgbClr val="000000">
                  <a:alpha val="40000"/>
                </a:srgbClr>
              </a:outerShdw>
            </a:effectLst>
          </p:spPr>
          <p:txBody>
            <a:bodyPr spcFirstLastPara="1" wrap="square" lIns="68569" tIns="34275" rIns="68569" bIns="34275" anchor="ctr" anchorCtr="0">
              <a:noAutofit/>
            </a:bodyPr>
            <a:lstStyle/>
            <a:p>
              <a:pPr algn="ctr"/>
              <a:endParaRPr sz="1200">
                <a:solidFill>
                  <a:srgbClr val="FFFFFF"/>
                </a:solidFill>
                <a:latin typeface="Microsoft JhengHei"/>
                <a:ea typeface="Microsoft JhengHei"/>
                <a:cs typeface="Microsoft JhengHei"/>
                <a:sym typeface="Microsoft JhengHei"/>
              </a:endParaRPr>
            </a:p>
          </p:txBody>
        </p:sp>
        <p:sp>
          <p:nvSpPr>
            <p:cNvPr id="32" name="Google Shape;141;p4"/>
            <p:cNvSpPr txBox="1"/>
            <p:nvPr/>
          </p:nvSpPr>
          <p:spPr>
            <a:xfrm>
              <a:off x="1503592" y="1340954"/>
              <a:ext cx="10541369" cy="1117136"/>
            </a:xfrm>
            <a:prstGeom prst="rect">
              <a:avLst/>
            </a:prstGeom>
            <a:noFill/>
            <a:ln>
              <a:noFill/>
            </a:ln>
          </p:spPr>
          <p:txBody>
            <a:bodyPr spcFirstLastPara="1" wrap="square" lIns="91425" tIns="45713" rIns="91425" bIns="45713" anchor="t" anchorCtr="0">
              <a:spAutoFit/>
            </a:bodyPr>
            <a:lstStyle/>
            <a:p>
              <a:r>
                <a:rPr lang="zh-TW" altLang="en-US" sz="2025" b="1" dirty="0">
                  <a:solidFill>
                    <a:schemeClr val="lt1"/>
                  </a:solidFill>
                  <a:latin typeface="Microsoft JhengHei"/>
                  <a:ea typeface="Microsoft JhengHei"/>
                  <a:cs typeface="Microsoft JhengHei"/>
                  <a:sym typeface="Arial"/>
                </a:rPr>
                <a:t>以整合生態系需求資源為基礎，加值七大平台技術與商化資訊、介接輔導媒介等，協助技術經理促成產學合作、技轉、新創</a:t>
              </a:r>
              <a:endParaRPr lang="en-US" altLang="zh-TW" sz="2025" b="1" dirty="0">
                <a:solidFill>
                  <a:schemeClr val="lt1"/>
                </a:solidFill>
                <a:latin typeface="Microsoft JhengHei"/>
                <a:ea typeface="Microsoft JhengHei"/>
                <a:cs typeface="Microsoft JhengHei"/>
                <a:sym typeface="Arial"/>
              </a:endParaRPr>
            </a:p>
            <a:p>
              <a:pPr lvl="0"/>
              <a:endParaRPr sz="2025" b="1" dirty="0">
                <a:solidFill>
                  <a:schemeClr val="lt1"/>
                </a:solidFill>
                <a:latin typeface="Microsoft JhengHei"/>
                <a:ea typeface="Microsoft JhengHei"/>
                <a:cs typeface="Microsoft JhengHei"/>
              </a:endParaRPr>
            </a:p>
          </p:txBody>
        </p:sp>
      </p:grpSp>
      <p:sp>
        <p:nvSpPr>
          <p:cNvPr id="33" name="Google Shape;165;p4"/>
          <p:cNvSpPr/>
          <p:nvPr/>
        </p:nvSpPr>
        <p:spPr>
          <a:xfrm>
            <a:off x="1677914" y="1774725"/>
            <a:ext cx="952180" cy="902304"/>
          </a:xfrm>
          <a:prstGeom prst="roundRect">
            <a:avLst>
              <a:gd name="adj" fmla="val 16667"/>
            </a:avLst>
          </a:prstGeom>
          <a:solidFill>
            <a:schemeClr val="lt1"/>
          </a:solidFill>
          <a:ln>
            <a:noFill/>
          </a:ln>
        </p:spPr>
        <p:txBody>
          <a:bodyPr spcFirstLastPara="1" wrap="square" lIns="91423" tIns="45699" rIns="91423" bIns="45699" anchor="ctr" anchorCtr="0">
            <a:noAutofit/>
          </a:bodyPr>
          <a:lstStyle/>
          <a:p>
            <a:pPr algn="ctr"/>
            <a:r>
              <a:rPr lang="zh-TW" altLang="en-US" sz="2025" b="1" dirty="0">
                <a:solidFill>
                  <a:srgbClr val="3F3F3F"/>
                </a:solidFill>
                <a:latin typeface="Microsoft JhengHei"/>
                <a:ea typeface="Microsoft JhengHei"/>
                <a:cs typeface="Microsoft JhengHei"/>
                <a:sym typeface="Microsoft JhengHei"/>
              </a:rPr>
              <a:t>推動重點</a:t>
            </a:r>
            <a:endParaRPr sz="1350" dirty="0"/>
          </a:p>
        </p:txBody>
      </p:sp>
      <p:pic>
        <p:nvPicPr>
          <p:cNvPr id="34" name="圖片 33">
            <a:extLst>
              <a:ext uri="{FF2B5EF4-FFF2-40B4-BE49-F238E27FC236}">
                <a16:creationId xmlns:a16="http://schemas.microsoft.com/office/drawing/2014/main" id="{4A51D1EA-9318-6353-D1FC-37F69914C8AB}"/>
              </a:ext>
            </a:extLst>
          </p:cNvPr>
          <p:cNvPicPr>
            <a:picLocks noChangeAspect="1"/>
          </p:cNvPicPr>
          <p:nvPr/>
        </p:nvPicPr>
        <p:blipFill>
          <a:blip r:embed="rId2"/>
          <a:stretch>
            <a:fillRect/>
          </a:stretch>
        </p:blipFill>
        <p:spPr>
          <a:xfrm>
            <a:off x="6709951" y="4035633"/>
            <a:ext cx="5136773" cy="1849821"/>
          </a:xfrm>
          <a:prstGeom prst="rect">
            <a:avLst/>
          </a:prstGeom>
        </p:spPr>
      </p:pic>
      <p:sp>
        <p:nvSpPr>
          <p:cNvPr id="35" name="文字方塊 34">
            <a:extLst>
              <a:ext uri="{FF2B5EF4-FFF2-40B4-BE49-F238E27FC236}">
                <a16:creationId xmlns:a16="http://schemas.microsoft.com/office/drawing/2014/main" id="{E69A1B41-CE07-F307-94DC-D6C2AD15C4E3}"/>
              </a:ext>
            </a:extLst>
          </p:cNvPr>
          <p:cNvSpPr txBox="1"/>
          <p:nvPr/>
        </p:nvSpPr>
        <p:spPr>
          <a:xfrm>
            <a:off x="722377" y="2880099"/>
            <a:ext cx="6097218" cy="3877985"/>
          </a:xfrm>
          <a:prstGeom prst="rect">
            <a:avLst/>
          </a:prstGeom>
          <a:noFill/>
        </p:spPr>
        <p:txBody>
          <a:bodyPr wrap="square">
            <a:spAutoFit/>
          </a:bodyPr>
          <a:lstStyle/>
          <a:p>
            <a:pPr algn="l"/>
            <a:r>
              <a:rPr lang="zh-TW" altLang="en-US" sz="2400" b="1" i="0" dirty="0">
                <a:solidFill>
                  <a:srgbClr val="333333"/>
                </a:solidFill>
                <a:effectLst/>
                <a:latin typeface="微軟正黑體" panose="020B0604030504040204" pitchFamily="34" charset="-120"/>
                <a:ea typeface="微軟正黑體" panose="020B0604030504040204" pitchFamily="34" charset="-120"/>
              </a:rPr>
              <a:t>計畫目的</a:t>
            </a:r>
          </a:p>
          <a:p>
            <a:pPr algn="just"/>
            <a:r>
              <a:rPr lang="zh-TW" altLang="en-US" b="0" i="0" dirty="0">
                <a:solidFill>
                  <a:srgbClr val="555555"/>
                </a:solidFill>
                <a:effectLst/>
                <a:latin typeface="微軟正黑體" panose="020B0604030504040204" pitchFamily="34" charset="-120"/>
                <a:ea typeface="微軟正黑體" panose="020B0604030504040204" pitchFamily="34" charset="-120"/>
              </a:rPr>
              <a:t>整合跨校技術與專利，串聯企業研發投資需求，精準媒合並促成產學合作，使科研成果落地，具體展現平台效益。</a:t>
            </a:r>
          </a:p>
          <a:p>
            <a:pPr algn="l"/>
            <a:r>
              <a:rPr lang="zh-TW" altLang="en-US" b="0" i="0" dirty="0">
                <a:solidFill>
                  <a:srgbClr val="555555"/>
                </a:solidFill>
                <a:effectLst/>
                <a:latin typeface="微軟正黑體" panose="020B0604030504040204" pitchFamily="34" charset="-120"/>
                <a:ea typeface="微軟正黑體" panose="020B0604030504040204" pitchFamily="34" charset="-120"/>
              </a:rPr>
              <a:t> </a:t>
            </a:r>
          </a:p>
          <a:p>
            <a:pPr algn="l"/>
            <a:r>
              <a:rPr lang="zh-TW" altLang="en-US" b="0" i="0" dirty="0">
                <a:solidFill>
                  <a:srgbClr val="555555"/>
                </a:solidFill>
                <a:effectLst/>
                <a:latin typeface="微軟正黑體" panose="020B0604030504040204" pitchFamily="34" charset="-120"/>
                <a:ea typeface="微軟正黑體" panose="020B0604030504040204" pitchFamily="34" charset="-120"/>
              </a:rPr>
              <a:t> </a:t>
            </a:r>
          </a:p>
          <a:p>
            <a:r>
              <a:rPr lang="zh-TW" altLang="en-US" sz="2400" b="1" dirty="0">
                <a:solidFill>
                  <a:srgbClr val="333333"/>
                </a:solidFill>
                <a:latin typeface="微軟正黑體" panose="020B0604030504040204" pitchFamily="34" charset="-120"/>
                <a:ea typeface="微軟正黑體" panose="020B0604030504040204" pitchFamily="34" charset="-120"/>
              </a:rPr>
              <a:t>推動方式</a:t>
            </a:r>
          </a:p>
          <a:p>
            <a:pPr algn="l"/>
            <a:r>
              <a:rPr lang="zh-TW" altLang="en-US" b="0" i="0" dirty="0">
                <a:solidFill>
                  <a:srgbClr val="555555"/>
                </a:solidFill>
                <a:effectLst/>
                <a:latin typeface="微軟正黑體" panose="020B0604030504040204" pitchFamily="34" charset="-120"/>
                <a:ea typeface="微軟正黑體" panose="020B0604030504040204" pitchFamily="34" charset="-120"/>
              </a:rPr>
              <a:t>以大學為核心搭建產學研合作平台，成立七平台共</a:t>
            </a:r>
            <a:r>
              <a:rPr lang="en-US" altLang="zh-TW" b="0" i="0" dirty="0">
                <a:solidFill>
                  <a:srgbClr val="555555"/>
                </a:solidFill>
                <a:effectLst/>
                <a:latin typeface="微軟正黑體" panose="020B0604030504040204" pitchFamily="34" charset="-120"/>
                <a:ea typeface="微軟正黑體" panose="020B0604030504040204" pitchFamily="34" charset="-120"/>
              </a:rPr>
              <a:t>49</a:t>
            </a:r>
            <a:r>
              <a:rPr lang="zh-TW" altLang="en-US" b="0" i="0" dirty="0">
                <a:solidFill>
                  <a:srgbClr val="555555"/>
                </a:solidFill>
                <a:effectLst/>
                <a:latin typeface="微軟正黑體" panose="020B0604030504040204" pitchFamily="34" charset="-120"/>
                <a:ea typeface="微軟正黑體" panose="020B0604030504040204" pitchFamily="34" charset="-120"/>
              </a:rPr>
              <a:t>校，聚焦前瞻領域，搭建產學研合作平台與國際市場連結，為產業提供人才與科研服務。</a:t>
            </a:r>
          </a:p>
          <a:p>
            <a:pPr algn="l"/>
            <a:r>
              <a:rPr lang="zh-TW" altLang="en-US" b="0" i="0" dirty="0">
                <a:solidFill>
                  <a:srgbClr val="555555"/>
                </a:solidFill>
                <a:effectLst/>
                <a:latin typeface="微軟正黑體" panose="020B0604030504040204" pitchFamily="34" charset="-120"/>
                <a:ea typeface="微軟正黑體" panose="020B0604030504040204" pitchFamily="34" charset="-120"/>
              </a:rPr>
              <a:t>推動三大策略：</a:t>
            </a:r>
          </a:p>
          <a:p>
            <a:pPr algn="l"/>
            <a:r>
              <a:rPr lang="en-US" altLang="zh-TW" b="0" i="0" dirty="0">
                <a:solidFill>
                  <a:srgbClr val="555555"/>
                </a:solidFill>
                <a:effectLst/>
                <a:latin typeface="微軟正黑體" panose="020B0604030504040204" pitchFamily="34" charset="-120"/>
                <a:ea typeface="微軟正黑體" panose="020B0604030504040204" pitchFamily="34" charset="-120"/>
              </a:rPr>
              <a:t>1.</a:t>
            </a:r>
            <a:r>
              <a:rPr lang="zh-TW" altLang="en-US" b="0" i="0" dirty="0">
                <a:solidFill>
                  <a:srgbClr val="555555"/>
                </a:solidFill>
                <a:effectLst/>
                <a:latin typeface="微軟正黑體" panose="020B0604030504040204" pitchFamily="34" charset="-120"/>
                <a:ea typeface="微軟正黑體" panose="020B0604030504040204" pitchFamily="34" charset="-120"/>
              </a:rPr>
              <a:t>跨校專利包裹，重點產業推廣媒合。</a:t>
            </a:r>
          </a:p>
          <a:p>
            <a:pPr algn="l"/>
            <a:r>
              <a:rPr lang="en-US" altLang="zh-TW" b="0" i="0" dirty="0">
                <a:solidFill>
                  <a:srgbClr val="555555"/>
                </a:solidFill>
                <a:effectLst/>
                <a:latin typeface="微軟正黑體" panose="020B0604030504040204" pitchFamily="34" charset="-120"/>
                <a:ea typeface="微軟正黑體" panose="020B0604030504040204" pitchFamily="34" charset="-120"/>
              </a:rPr>
              <a:t>2.</a:t>
            </a:r>
            <a:r>
              <a:rPr lang="zh-TW" altLang="en-US" b="0" i="0" dirty="0">
                <a:solidFill>
                  <a:srgbClr val="555555"/>
                </a:solidFill>
                <a:effectLst/>
                <a:latin typeface="微軟正黑體" panose="020B0604030504040204" pitchFamily="34" charset="-120"/>
                <a:ea typeface="微軟正黑體" panose="020B0604030504040204" pitchFamily="34" charset="-120"/>
              </a:rPr>
              <a:t>鏈結國際市場，引進指標性企業合作。</a:t>
            </a:r>
          </a:p>
          <a:p>
            <a:pPr algn="l"/>
            <a:r>
              <a:rPr lang="en-US" altLang="zh-TW" b="0" i="0" dirty="0">
                <a:solidFill>
                  <a:srgbClr val="555555"/>
                </a:solidFill>
                <a:effectLst/>
                <a:latin typeface="微軟正黑體" panose="020B0604030504040204" pitchFamily="34" charset="-120"/>
                <a:ea typeface="微軟正黑體" panose="020B0604030504040204" pitchFamily="34" charset="-120"/>
              </a:rPr>
              <a:t>3.</a:t>
            </a:r>
            <a:r>
              <a:rPr lang="zh-TW" altLang="en-US" b="0" i="0" dirty="0">
                <a:solidFill>
                  <a:srgbClr val="555555"/>
                </a:solidFill>
                <a:effectLst/>
                <a:latin typeface="微軟正黑體" panose="020B0604030504040204" pitchFamily="34" charset="-120"/>
                <a:ea typeface="微軟正黑體" panose="020B0604030504040204" pitchFamily="34" charset="-120"/>
              </a:rPr>
              <a:t>槓桿產學計畫，促進科研成果產業化發展。</a:t>
            </a:r>
          </a:p>
        </p:txBody>
      </p:sp>
      <p:sp>
        <p:nvSpPr>
          <p:cNvPr id="3" name="矩形 2"/>
          <p:cNvSpPr/>
          <p:nvPr/>
        </p:nvSpPr>
        <p:spPr>
          <a:xfrm>
            <a:off x="8790038" y="6530245"/>
            <a:ext cx="3529782" cy="276999"/>
          </a:xfrm>
          <a:prstGeom prst="rect">
            <a:avLst/>
          </a:prstGeom>
        </p:spPr>
        <p:txBody>
          <a:bodyPr wrap="square">
            <a:spAutoFit/>
          </a:bodyPr>
          <a:lstStyle/>
          <a:p>
            <a:r>
              <a:rPr lang="zh-TW" altLang="en-US" sz="1200" dirty="0">
                <a:latin typeface="Microsoft YaHei" panose="020B0503020204020204" pitchFamily="34" charset="-122"/>
                <a:ea typeface="Microsoft YaHei" panose="020B0503020204020204" pitchFamily="34" charset="-122"/>
              </a:rPr>
              <a:t>計畫網站：https://www.gloria.org.tw/gloria/</a:t>
            </a:r>
          </a:p>
        </p:txBody>
      </p:sp>
    </p:spTree>
    <p:extLst>
      <p:ext uri="{BB962C8B-B14F-4D97-AF65-F5344CB8AC3E}">
        <p14:creationId xmlns:p14="http://schemas.microsoft.com/office/powerpoint/2010/main" val="3640988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5</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政府推動計畫</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7" y="1177734"/>
            <a:ext cx="4293125"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科研創業計畫</a:t>
            </a:r>
          </a:p>
        </p:txBody>
      </p:sp>
      <p:sp>
        <p:nvSpPr>
          <p:cNvPr id="30" name="內容版面配置區 2">
            <a:extLst>
              <a:ext uri="{FF2B5EF4-FFF2-40B4-BE49-F238E27FC236}">
                <a16:creationId xmlns:a16="http://schemas.microsoft.com/office/drawing/2014/main" id="{224A4B6D-AF61-4CAE-C000-866AA3693643}"/>
              </a:ext>
            </a:extLst>
          </p:cNvPr>
          <p:cNvSpPr>
            <a:spLocks noGrp="1"/>
          </p:cNvSpPr>
          <p:nvPr>
            <p:ph idx="1"/>
          </p:nvPr>
        </p:nvSpPr>
        <p:spPr>
          <a:xfrm>
            <a:off x="650823" y="2802192"/>
            <a:ext cx="7683708" cy="4040177"/>
          </a:xfrm>
        </p:spPr>
        <p:txBody>
          <a:bodyPr>
            <a:normAutofit/>
          </a:bodyPr>
          <a:lstStyle/>
          <a:p>
            <a:pPr marL="0" indent="0">
              <a:buNone/>
            </a:pPr>
            <a:r>
              <a:rPr lang="zh-TW" altLang="en-US" sz="2400" b="1" i="0" dirty="0">
                <a:solidFill>
                  <a:srgbClr val="333333"/>
                </a:solidFill>
                <a:effectLst/>
                <a:latin typeface="微軟正黑體" panose="020B0604030504040204" pitchFamily="34" charset="-120"/>
                <a:ea typeface="微軟正黑體" panose="020B0604030504040204" pitchFamily="34" charset="-120"/>
              </a:rPr>
              <a:t>計畫目的</a:t>
            </a:r>
          </a:p>
          <a:p>
            <a:pPr marL="0" indent="0" algn="l">
              <a:buNone/>
            </a:pPr>
            <a:r>
              <a:rPr lang="zh-TW" altLang="en-US" sz="1800" dirty="0">
                <a:solidFill>
                  <a:srgbClr val="555555"/>
                </a:solidFill>
                <a:latin typeface="微軟正黑體" panose="020B0604030504040204" pitchFamily="34" charset="-120"/>
                <a:ea typeface="微軟正黑體" panose="020B0604030504040204" pitchFamily="34" charset="-120"/>
              </a:rPr>
              <a:t>補助申請機構，以鼓勵學界與產業界、研究機構進行橋接，將符合政府產業創新政策推動方向、且具潛力之研發成果朝向商業化及事業化之方向邁進。</a:t>
            </a:r>
            <a:endParaRPr lang="en-US" altLang="zh-TW" sz="1800" dirty="0">
              <a:solidFill>
                <a:srgbClr val="555555"/>
              </a:solidFill>
              <a:latin typeface="微軟正黑體" panose="020B0604030504040204" pitchFamily="34" charset="-120"/>
              <a:ea typeface="微軟正黑體" panose="020B0604030504040204" pitchFamily="34" charset="-120"/>
            </a:endParaRPr>
          </a:p>
          <a:p>
            <a:pPr marL="0" indent="0" algn="l">
              <a:buNone/>
            </a:pPr>
            <a:endParaRPr lang="zh-TW" altLang="en-US" sz="1900" b="0" i="0" dirty="0">
              <a:solidFill>
                <a:srgbClr val="4E4E4E"/>
              </a:solidFill>
              <a:effectLst/>
              <a:latin typeface="微軟正黑體" panose="020B0604030504040204" pitchFamily="34" charset="-120"/>
              <a:ea typeface="微軟正黑體" panose="020B0604030504040204" pitchFamily="34" charset="-120"/>
            </a:endParaRPr>
          </a:p>
          <a:p>
            <a:pPr marL="0" indent="0">
              <a:buNone/>
            </a:pPr>
            <a:r>
              <a:rPr lang="zh-TW" altLang="en-US" sz="2400" b="1" dirty="0">
                <a:solidFill>
                  <a:srgbClr val="333333"/>
                </a:solidFill>
                <a:latin typeface="微軟正黑體" panose="020B0604030504040204" pitchFamily="34" charset="-120"/>
                <a:ea typeface="微軟正黑體" panose="020B0604030504040204" pitchFamily="34" charset="-120"/>
              </a:rPr>
              <a:t>推動方式</a:t>
            </a:r>
            <a:endParaRPr lang="en-US" altLang="zh-TW" sz="2400" b="1" dirty="0">
              <a:solidFill>
                <a:srgbClr val="333333"/>
              </a:solidFill>
              <a:latin typeface="微軟正黑體" panose="020B0604030504040204" pitchFamily="34" charset="-120"/>
              <a:ea typeface="微軟正黑體" panose="020B0604030504040204" pitchFamily="34" charset="-120"/>
            </a:endParaRPr>
          </a:p>
          <a:p>
            <a:pPr marL="342900" indent="-342900" algn="l">
              <a:buFont typeface="+mj-lt"/>
              <a:buAutoNum type="arabicPeriod"/>
            </a:pPr>
            <a:r>
              <a:rPr lang="zh-TW" altLang="en-US" sz="1800" b="0" i="0" dirty="0">
                <a:solidFill>
                  <a:srgbClr val="4E4E4E"/>
                </a:solidFill>
                <a:effectLst/>
                <a:latin typeface="微軟正黑體" panose="020B0604030504040204" pitchFamily="34" charset="-120"/>
                <a:ea typeface="微軟正黑體" panose="020B0604030504040204" pitchFamily="34" charset="-120"/>
              </a:rPr>
              <a:t>結合學界及研究機構之研發能量，配合具國際鏈結與創業經驗之專業人士的輔導能力，讓產學研合作研發成果能落實於產業應用，以建立跨領域資源整合機制</a:t>
            </a:r>
            <a:endParaRPr lang="en-US" altLang="zh-TW" sz="1800" b="0" i="0" dirty="0">
              <a:solidFill>
                <a:srgbClr val="4E4E4E"/>
              </a:solidFill>
              <a:effectLst/>
              <a:latin typeface="微軟正黑體" panose="020B0604030504040204" pitchFamily="34" charset="-120"/>
              <a:ea typeface="微軟正黑體" panose="020B0604030504040204" pitchFamily="34" charset="-120"/>
            </a:endParaRPr>
          </a:p>
          <a:p>
            <a:pPr marL="342900" indent="-342900" algn="l">
              <a:buFont typeface="+mj-lt"/>
              <a:buAutoNum type="arabicPeriod"/>
            </a:pPr>
            <a:r>
              <a:rPr lang="zh-TW" altLang="en-US" sz="1800" b="0" i="0" dirty="0">
                <a:solidFill>
                  <a:srgbClr val="4E4E4E"/>
                </a:solidFill>
                <a:effectLst/>
                <a:latin typeface="微軟正黑體" panose="020B0604030504040204" pitchFamily="34" charset="-120"/>
                <a:ea typeface="微軟正黑體" panose="020B0604030504040204" pitchFamily="34" charset="-120"/>
              </a:rPr>
              <a:t>善用業界輔導創業能力，提升研發成果商業化之可行性，產生具體產業效益</a:t>
            </a:r>
            <a:endParaRPr lang="en-US" altLang="zh-TW" sz="1800" b="0" i="0" dirty="0">
              <a:solidFill>
                <a:srgbClr val="4E4E4E"/>
              </a:solidFill>
              <a:effectLst/>
              <a:latin typeface="微軟正黑體" panose="020B0604030504040204" pitchFamily="34" charset="-120"/>
              <a:ea typeface="微軟正黑體" panose="020B0604030504040204" pitchFamily="34" charset="-120"/>
            </a:endParaRPr>
          </a:p>
          <a:p>
            <a:pPr marL="342900" indent="-342900" algn="l">
              <a:buFont typeface="+mj-lt"/>
              <a:buAutoNum type="arabicPeriod"/>
            </a:pPr>
            <a:r>
              <a:rPr lang="zh-TW" altLang="en-US" sz="1800" b="0" i="0" dirty="0">
                <a:solidFill>
                  <a:srgbClr val="4E4E4E"/>
                </a:solidFill>
                <a:effectLst/>
                <a:latin typeface="微軟正黑體" panose="020B0604030504040204" pitchFamily="34" charset="-120"/>
                <a:ea typeface="微軟正黑體" panose="020B0604030504040204" pitchFamily="34" charset="-120"/>
              </a:rPr>
              <a:t>最終產生具市場價值之衍生新創公司或促成廠商併購技術團隊</a:t>
            </a:r>
          </a:p>
          <a:p>
            <a:endParaRPr lang="zh-TW" altLang="en-US" dirty="0">
              <a:latin typeface="微軟正黑體" panose="020B0604030504040204" pitchFamily="34" charset="-120"/>
              <a:ea typeface="微軟正黑體" panose="020B0604030504040204" pitchFamily="34" charset="-120"/>
            </a:endParaRPr>
          </a:p>
        </p:txBody>
      </p:sp>
      <p:pic>
        <p:nvPicPr>
          <p:cNvPr id="31" name="圖片 30">
            <a:extLst>
              <a:ext uri="{FF2B5EF4-FFF2-40B4-BE49-F238E27FC236}">
                <a16:creationId xmlns:a16="http://schemas.microsoft.com/office/drawing/2014/main" id="{839DB8AE-486E-6B01-956A-11A2DE55724C}"/>
              </a:ext>
            </a:extLst>
          </p:cNvPr>
          <p:cNvPicPr>
            <a:picLocks noChangeAspect="1"/>
          </p:cNvPicPr>
          <p:nvPr/>
        </p:nvPicPr>
        <p:blipFill rotWithShape="1">
          <a:blip r:embed="rId2"/>
          <a:srcRect l="32269" t="24652" r="31038" b="34294"/>
          <a:stretch/>
        </p:blipFill>
        <p:spPr>
          <a:xfrm>
            <a:off x="8417357" y="3123984"/>
            <a:ext cx="3774643" cy="2815475"/>
          </a:xfrm>
          <a:prstGeom prst="rect">
            <a:avLst/>
          </a:prstGeom>
        </p:spPr>
      </p:pic>
      <p:grpSp>
        <p:nvGrpSpPr>
          <p:cNvPr id="32" name="Google Shape;139;p4">
            <a:extLst>
              <a:ext uri="{FF2B5EF4-FFF2-40B4-BE49-F238E27FC236}">
                <a16:creationId xmlns:a16="http://schemas.microsoft.com/office/drawing/2014/main" id="{0CF5A116-3CE5-6550-F0FC-B8ED4D0BB21A}"/>
              </a:ext>
            </a:extLst>
          </p:cNvPr>
          <p:cNvGrpSpPr/>
          <p:nvPr/>
        </p:nvGrpSpPr>
        <p:grpSpPr>
          <a:xfrm>
            <a:off x="1512521" y="1667553"/>
            <a:ext cx="9143994" cy="1061849"/>
            <a:chOff x="10" y="1327426"/>
            <a:chExt cx="12191990" cy="1154830"/>
          </a:xfrm>
        </p:grpSpPr>
        <p:sp>
          <p:nvSpPr>
            <p:cNvPr id="33" name="Google Shape;140;p4">
              <a:extLst>
                <a:ext uri="{FF2B5EF4-FFF2-40B4-BE49-F238E27FC236}">
                  <a16:creationId xmlns:a16="http://schemas.microsoft.com/office/drawing/2014/main" id="{5500FC36-75EC-961B-D790-19822FE08A9C}"/>
                </a:ext>
              </a:extLst>
            </p:cNvPr>
            <p:cNvSpPr/>
            <p:nvPr/>
          </p:nvSpPr>
          <p:spPr>
            <a:xfrm>
              <a:off x="10" y="1327426"/>
              <a:ext cx="12191990" cy="1154830"/>
            </a:xfrm>
            <a:prstGeom prst="rect">
              <a:avLst/>
            </a:prstGeom>
            <a:gradFill>
              <a:gsLst>
                <a:gs pos="0">
                  <a:srgbClr val="242D52"/>
                </a:gs>
                <a:gs pos="15000">
                  <a:srgbClr val="242D52"/>
                </a:gs>
                <a:gs pos="100000">
                  <a:srgbClr val="0070C0"/>
                </a:gs>
              </a:gsLst>
              <a:lin ang="16800000" scaled="0"/>
            </a:gradFill>
            <a:ln>
              <a:noFill/>
            </a:ln>
            <a:effectLst>
              <a:outerShdw blurRad="50800" dist="38100" dir="2700000" algn="tl" rotWithShape="0">
                <a:srgbClr val="000000">
                  <a:alpha val="40000"/>
                </a:srgbClr>
              </a:outerShdw>
            </a:effectLst>
          </p:spPr>
          <p:txBody>
            <a:bodyPr spcFirstLastPara="1" wrap="square" lIns="68569" tIns="34275" rIns="68569" bIns="34275" anchor="ctr" anchorCtr="0">
              <a:noAutofit/>
            </a:bodyPr>
            <a:lstStyle/>
            <a:p>
              <a:pPr algn="ctr"/>
              <a:endParaRPr sz="1200">
                <a:solidFill>
                  <a:srgbClr val="FFFFFF"/>
                </a:solidFill>
                <a:latin typeface="Microsoft JhengHei"/>
                <a:ea typeface="Microsoft JhengHei"/>
                <a:cs typeface="Microsoft JhengHei"/>
                <a:sym typeface="Microsoft JhengHei"/>
              </a:endParaRPr>
            </a:p>
          </p:txBody>
        </p:sp>
        <p:sp>
          <p:nvSpPr>
            <p:cNvPr id="34" name="Google Shape;141;p4">
              <a:extLst>
                <a:ext uri="{FF2B5EF4-FFF2-40B4-BE49-F238E27FC236}">
                  <a16:creationId xmlns:a16="http://schemas.microsoft.com/office/drawing/2014/main" id="{A899B64B-6879-4B0A-17BA-ED99C5A95AEF}"/>
                </a:ext>
              </a:extLst>
            </p:cNvPr>
            <p:cNvSpPr txBox="1"/>
            <p:nvPr/>
          </p:nvSpPr>
          <p:spPr>
            <a:xfrm>
              <a:off x="1503592" y="1340954"/>
              <a:ext cx="10541369" cy="1117136"/>
            </a:xfrm>
            <a:prstGeom prst="rect">
              <a:avLst/>
            </a:prstGeom>
            <a:noFill/>
            <a:ln>
              <a:noFill/>
            </a:ln>
          </p:spPr>
          <p:txBody>
            <a:bodyPr spcFirstLastPara="1" wrap="square" lIns="91425" tIns="45713" rIns="91425" bIns="45713" anchor="t" anchorCtr="0">
              <a:spAutoFit/>
            </a:bodyPr>
            <a:lstStyle/>
            <a:p>
              <a:r>
                <a:rPr lang="zh-TW" altLang="en-US" sz="2025" b="1" dirty="0">
                  <a:solidFill>
                    <a:schemeClr val="lt1"/>
                  </a:solidFill>
                  <a:latin typeface="Microsoft JhengHei"/>
                  <a:ea typeface="Microsoft JhengHei"/>
                </a:rPr>
                <a:t>鏈結大專校院及法人研究單位能量，打造大專校院具創新創業效益之研發中心，以活絡產業創新加值動能及活化研發創新價值鏈，促進產業前瞻研發動能以及衍生新創產業</a:t>
              </a:r>
              <a:endParaRPr lang="zh-TW" altLang="en-US" sz="2025" b="1" dirty="0">
                <a:solidFill>
                  <a:schemeClr val="lt1"/>
                </a:solidFill>
                <a:latin typeface="Microsoft JhengHei"/>
                <a:ea typeface="Microsoft JhengHei"/>
                <a:cs typeface="Microsoft JhengHei"/>
              </a:endParaRPr>
            </a:p>
          </p:txBody>
        </p:sp>
      </p:grpSp>
      <p:sp>
        <p:nvSpPr>
          <p:cNvPr id="35" name="Google Shape;165;p4">
            <a:extLst>
              <a:ext uri="{FF2B5EF4-FFF2-40B4-BE49-F238E27FC236}">
                <a16:creationId xmlns:a16="http://schemas.microsoft.com/office/drawing/2014/main" id="{AA3D1229-84F6-2465-F0D3-BF18E044F62B}"/>
              </a:ext>
            </a:extLst>
          </p:cNvPr>
          <p:cNvSpPr/>
          <p:nvPr/>
        </p:nvSpPr>
        <p:spPr>
          <a:xfrm>
            <a:off x="1677914" y="1764895"/>
            <a:ext cx="952180" cy="902304"/>
          </a:xfrm>
          <a:prstGeom prst="roundRect">
            <a:avLst>
              <a:gd name="adj" fmla="val 16667"/>
            </a:avLst>
          </a:prstGeom>
          <a:solidFill>
            <a:schemeClr val="lt1"/>
          </a:solidFill>
          <a:ln>
            <a:noFill/>
          </a:ln>
        </p:spPr>
        <p:txBody>
          <a:bodyPr spcFirstLastPara="1" wrap="square" lIns="91423" tIns="45699" rIns="91423" bIns="45699" anchor="ctr" anchorCtr="0">
            <a:noAutofit/>
          </a:bodyPr>
          <a:lstStyle/>
          <a:p>
            <a:pPr algn="ctr"/>
            <a:r>
              <a:rPr lang="zh-TW" altLang="en-US" sz="2025" b="1" dirty="0">
                <a:solidFill>
                  <a:srgbClr val="3F3F3F"/>
                </a:solidFill>
                <a:latin typeface="Microsoft JhengHei"/>
                <a:ea typeface="Microsoft JhengHei"/>
                <a:cs typeface="Microsoft JhengHei"/>
                <a:sym typeface="Microsoft JhengHei"/>
              </a:rPr>
              <a:t>推動重點</a:t>
            </a:r>
            <a:endParaRPr sz="1350" dirty="0"/>
          </a:p>
        </p:txBody>
      </p:sp>
      <p:sp>
        <p:nvSpPr>
          <p:cNvPr id="3" name="矩形 2"/>
          <p:cNvSpPr/>
          <p:nvPr/>
        </p:nvSpPr>
        <p:spPr>
          <a:xfrm>
            <a:off x="8513083" y="6473037"/>
            <a:ext cx="3826401" cy="338554"/>
          </a:xfrm>
          <a:prstGeom prst="rect">
            <a:avLst/>
          </a:prstGeom>
        </p:spPr>
        <p:txBody>
          <a:bodyPr wrap="square">
            <a:spAutoFit/>
          </a:bodyPr>
          <a:lstStyle/>
          <a:p>
            <a:r>
              <a:rPr lang="zh-TW" altLang="en-US" sz="1600" b="1" dirty="0">
                <a:solidFill>
                  <a:srgbClr val="333333"/>
                </a:solidFill>
                <a:latin typeface="Microsoft YaHei" panose="020B0503020204020204" pitchFamily="34" charset="-122"/>
                <a:ea typeface="Microsoft YaHei" panose="020B0503020204020204" pitchFamily="34" charset="-122"/>
              </a:rPr>
              <a:t>計畫網站：</a:t>
            </a:r>
            <a:r>
              <a:rPr lang="en-US" altLang="zh-TW" sz="1600" dirty="0">
                <a:solidFill>
                  <a:srgbClr val="1C7E76"/>
                </a:solidFill>
                <a:latin typeface="Microsoft YaHei" panose="020B0503020204020204" pitchFamily="34" charset="-122"/>
                <a:ea typeface="Microsoft YaHei" panose="020B0503020204020204" pitchFamily="34" charset="-122"/>
                <a:hlinkClick r:id="rId3" tooltip="科研創業計畫-0"/>
              </a:rPr>
              <a:t>https://www.trustu.tw</a:t>
            </a:r>
            <a:endParaRPr lang="zh-TW" alt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71705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5</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政府推動計畫</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7" y="1177734"/>
            <a:ext cx="6853968"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科產、科創計畫整合加值</a:t>
            </a:r>
          </a:p>
        </p:txBody>
      </p:sp>
      <p:grpSp>
        <p:nvGrpSpPr>
          <p:cNvPr id="101" name="群組 100"/>
          <p:cNvGrpSpPr/>
          <p:nvPr/>
        </p:nvGrpSpPr>
        <p:grpSpPr>
          <a:xfrm>
            <a:off x="1803702" y="1792418"/>
            <a:ext cx="9477444" cy="4804402"/>
            <a:chOff x="1803702" y="1611661"/>
            <a:chExt cx="9477444" cy="4804402"/>
          </a:xfrm>
        </p:grpSpPr>
        <p:grpSp>
          <p:nvGrpSpPr>
            <p:cNvPr id="96" name="群組 95"/>
            <p:cNvGrpSpPr/>
            <p:nvPr/>
          </p:nvGrpSpPr>
          <p:grpSpPr>
            <a:xfrm>
              <a:off x="1803702" y="2124197"/>
              <a:ext cx="9477444" cy="4291866"/>
              <a:chOff x="1803702" y="3208721"/>
              <a:chExt cx="9477444" cy="4291866"/>
            </a:xfrm>
          </p:grpSpPr>
          <p:grpSp>
            <p:nvGrpSpPr>
              <p:cNvPr id="31" name="群組 30"/>
              <p:cNvGrpSpPr/>
              <p:nvPr/>
            </p:nvGrpSpPr>
            <p:grpSpPr>
              <a:xfrm>
                <a:off x="1817243" y="3208721"/>
                <a:ext cx="1001066" cy="844971"/>
                <a:chOff x="0" y="857896"/>
                <a:chExt cx="1253191" cy="1033882"/>
              </a:xfrm>
            </p:grpSpPr>
            <p:sp>
              <p:nvSpPr>
                <p:cNvPr id="87" name="圓角矩形 86"/>
                <p:cNvSpPr/>
                <p:nvPr/>
              </p:nvSpPr>
              <p:spPr>
                <a:xfrm>
                  <a:off x="0" y="857896"/>
                  <a:ext cx="1253191" cy="103388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8" name="圓角矩形 4"/>
                <p:cNvSpPr txBox="1"/>
                <p:nvPr/>
              </p:nvSpPr>
              <p:spPr>
                <a:xfrm>
                  <a:off x="30281" y="888177"/>
                  <a:ext cx="1192629" cy="973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zh-TW" altLang="en-US" sz="1350" dirty="0">
                      <a:solidFill>
                        <a:prstClr val="white"/>
                      </a:solidFill>
                      <a:latin typeface="微軟正黑體" panose="020B0604030504040204" pitchFamily="34" charset="-120"/>
                      <a:ea typeface="微軟正黑體" panose="020B0604030504040204" pitchFamily="34" charset="-120"/>
                    </a:rPr>
                    <a:t>教授商化意願調查</a:t>
                  </a:r>
                </a:p>
              </p:txBody>
            </p:sp>
          </p:grpSp>
          <p:grpSp>
            <p:nvGrpSpPr>
              <p:cNvPr id="32" name="群組 31"/>
              <p:cNvGrpSpPr/>
              <p:nvPr/>
            </p:nvGrpSpPr>
            <p:grpSpPr>
              <a:xfrm>
                <a:off x="4781791" y="5053676"/>
                <a:ext cx="1057099" cy="844971"/>
                <a:chOff x="1754467" y="857896"/>
                <a:chExt cx="1253191" cy="1033882"/>
              </a:xfrm>
            </p:grpSpPr>
            <p:sp>
              <p:nvSpPr>
                <p:cNvPr id="85" name="圓角矩形 84"/>
                <p:cNvSpPr/>
                <p:nvPr/>
              </p:nvSpPr>
              <p:spPr>
                <a:xfrm>
                  <a:off x="1754467" y="857896"/>
                  <a:ext cx="1253191" cy="1033882"/>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6" name="圓角矩形 4"/>
                <p:cNvSpPr txBox="1"/>
                <p:nvPr/>
              </p:nvSpPr>
              <p:spPr>
                <a:xfrm>
                  <a:off x="1838910" y="888177"/>
                  <a:ext cx="1095658" cy="973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zh-TW" altLang="en-US" sz="1350" dirty="0">
                      <a:solidFill>
                        <a:prstClr val="white"/>
                      </a:solidFill>
                      <a:latin typeface="微軟正黑體" panose="020B0604030504040204" pitchFamily="34" charset="-120"/>
                      <a:ea typeface="微軟正黑體" panose="020B0604030504040204" pitchFamily="34" charset="-120"/>
                    </a:rPr>
                    <a:t>想朝創業發展</a:t>
                  </a:r>
                  <a:endParaRPr lang="en-US" altLang="zh-TW" sz="1350" dirty="0">
                    <a:solidFill>
                      <a:prstClr val="white"/>
                    </a:solidFill>
                    <a:latin typeface="微軟正黑體" panose="020B0604030504040204" pitchFamily="34" charset="-120"/>
                    <a:ea typeface="微軟正黑體" panose="020B0604030504040204" pitchFamily="34" charset="-120"/>
                  </a:endParaRPr>
                </a:p>
              </p:txBody>
            </p:sp>
          </p:grpSp>
          <p:grpSp>
            <p:nvGrpSpPr>
              <p:cNvPr id="33" name="群組 32"/>
              <p:cNvGrpSpPr/>
              <p:nvPr/>
            </p:nvGrpSpPr>
            <p:grpSpPr>
              <a:xfrm>
                <a:off x="4776774" y="3868324"/>
                <a:ext cx="1020303" cy="844971"/>
                <a:chOff x="3508935" y="857896"/>
                <a:chExt cx="1253191" cy="1033882"/>
              </a:xfrm>
            </p:grpSpPr>
            <p:sp>
              <p:nvSpPr>
                <p:cNvPr id="83" name="圓角矩形 82"/>
                <p:cNvSpPr/>
                <p:nvPr/>
              </p:nvSpPr>
              <p:spPr>
                <a:xfrm>
                  <a:off x="3508935" y="857896"/>
                  <a:ext cx="1253191" cy="1033882"/>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圓角矩形 4"/>
                <p:cNvSpPr txBox="1"/>
                <p:nvPr/>
              </p:nvSpPr>
              <p:spPr>
                <a:xfrm>
                  <a:off x="3609433" y="888177"/>
                  <a:ext cx="1052721" cy="973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zh-TW" altLang="en-US" sz="1350" dirty="0">
                      <a:solidFill>
                        <a:prstClr val="white"/>
                      </a:solidFill>
                      <a:latin typeface="微軟正黑體" panose="020B0604030504040204" pitchFamily="34" charset="-120"/>
                      <a:ea typeface="微軟正黑體" panose="020B0604030504040204" pitchFamily="34" charset="-120"/>
                    </a:rPr>
                    <a:t>想跟企業合作</a:t>
                  </a:r>
                </a:p>
              </p:txBody>
            </p:sp>
          </p:grpSp>
          <p:sp>
            <p:nvSpPr>
              <p:cNvPr id="35" name="圓角矩形 34"/>
              <p:cNvSpPr/>
              <p:nvPr/>
            </p:nvSpPr>
            <p:spPr>
              <a:xfrm>
                <a:off x="1803702" y="4422799"/>
                <a:ext cx="1014607" cy="844971"/>
              </a:xfrm>
              <a:prstGeom prst="roundRect">
                <a:avLst>
                  <a:gd name="adj" fmla="val 10000"/>
                </a:avLst>
              </a:prstGeom>
              <a:noFill/>
              <a:ln w="38100">
                <a:solidFill>
                  <a:schemeClr val="bg2">
                    <a:lumMod val="9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圓角矩形 4"/>
              <p:cNvSpPr txBox="1"/>
              <p:nvPr/>
            </p:nvSpPr>
            <p:spPr>
              <a:xfrm>
                <a:off x="1809232" y="4644146"/>
                <a:ext cx="1001066" cy="397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ts val="450"/>
                  </a:spcAft>
                  <a:defRPr/>
                </a:pPr>
                <a:r>
                  <a:rPr lang="zh-TW" altLang="en-US" sz="1350" dirty="0">
                    <a:solidFill>
                      <a:prstClr val="black"/>
                    </a:solidFill>
                    <a:latin typeface="微軟正黑體" panose="020B0604030504040204" pitchFamily="34" charset="-120"/>
                    <a:ea typeface="微軟正黑體" panose="020B0604030504040204" pitchFamily="34" charset="-120"/>
                  </a:rPr>
                  <a:t>學術研發</a:t>
                </a:r>
                <a:endParaRPr lang="en-US" altLang="zh-TW" sz="1350" dirty="0">
                  <a:solidFill>
                    <a:prstClr val="black"/>
                  </a:solidFill>
                  <a:latin typeface="微軟正黑體" panose="020B0604030504040204" pitchFamily="34" charset="-120"/>
                  <a:ea typeface="微軟正黑體" panose="020B0604030504040204" pitchFamily="34" charset="-120"/>
                </a:endParaRPr>
              </a:p>
            </p:txBody>
          </p:sp>
          <p:cxnSp>
            <p:nvCxnSpPr>
              <p:cNvPr id="41" name="直線單箭頭接點 40"/>
              <p:cNvCxnSpPr/>
              <p:nvPr/>
            </p:nvCxnSpPr>
            <p:spPr>
              <a:xfrm>
                <a:off x="2317775" y="4053693"/>
                <a:ext cx="0" cy="388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8" name="群組 47"/>
              <p:cNvGrpSpPr/>
              <p:nvPr/>
            </p:nvGrpSpPr>
            <p:grpSpPr>
              <a:xfrm>
                <a:off x="7736663" y="3890641"/>
                <a:ext cx="1232386" cy="641432"/>
                <a:chOff x="1754467" y="857896"/>
                <a:chExt cx="1253191" cy="1033882"/>
              </a:xfrm>
            </p:grpSpPr>
            <p:sp>
              <p:nvSpPr>
                <p:cNvPr id="79" name="圓角矩形 78"/>
                <p:cNvSpPr/>
                <p:nvPr/>
              </p:nvSpPr>
              <p:spPr>
                <a:xfrm>
                  <a:off x="1754467" y="857896"/>
                  <a:ext cx="1253191" cy="1033882"/>
                </a:xfrm>
                <a:prstGeom prst="roundRect">
                  <a:avLst>
                    <a:gd name="adj" fmla="val 10000"/>
                  </a:avLst>
                </a:prstGeom>
                <a:noFill/>
                <a:ln w="38100">
                  <a:solidFill>
                    <a:schemeClr val="bg2">
                      <a:lumMod val="9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圓角矩形 4"/>
                <p:cNvSpPr txBox="1"/>
                <p:nvPr/>
              </p:nvSpPr>
              <p:spPr>
                <a:xfrm>
                  <a:off x="1866678" y="888177"/>
                  <a:ext cx="1049413" cy="973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zh-TW" altLang="en-US" sz="1350" dirty="0">
                      <a:solidFill>
                        <a:srgbClr val="C00000"/>
                      </a:solidFill>
                      <a:latin typeface="微軟正黑體" panose="020B0604030504040204" pitchFamily="34" charset="-120"/>
                      <a:ea typeface="微軟正黑體" panose="020B0604030504040204" pitchFamily="34" charset="-120"/>
                    </a:rPr>
                    <a:t>產學</a:t>
                  </a:r>
                  <a:r>
                    <a:rPr lang="en-US" altLang="zh-TW" sz="1350" dirty="0">
                      <a:solidFill>
                        <a:srgbClr val="C00000"/>
                      </a:solidFill>
                      <a:latin typeface="微軟正黑體" panose="020B0604030504040204" pitchFamily="34" charset="-120"/>
                      <a:ea typeface="微軟正黑體" panose="020B0604030504040204" pitchFamily="34" charset="-120"/>
                    </a:rPr>
                    <a:t>/</a:t>
                  </a:r>
                  <a:r>
                    <a:rPr lang="zh-TW" altLang="en-US" sz="1350" dirty="0">
                      <a:solidFill>
                        <a:srgbClr val="C00000"/>
                      </a:solidFill>
                      <a:latin typeface="微軟正黑體" panose="020B0604030504040204" pitchFamily="34" charset="-120"/>
                      <a:ea typeface="微軟正黑體" panose="020B0604030504040204" pitchFamily="34" charset="-120"/>
                    </a:rPr>
                    <a:t>技轉</a:t>
                  </a:r>
                  <a:endParaRPr lang="en-US" altLang="zh-TW" sz="1350" dirty="0">
                    <a:solidFill>
                      <a:srgbClr val="C00000"/>
                    </a:solidFill>
                    <a:latin typeface="微軟正黑體" panose="020B0604030504040204" pitchFamily="34" charset="-120"/>
                    <a:ea typeface="微軟正黑體" panose="020B0604030504040204" pitchFamily="34" charset="-120"/>
                  </a:endParaRPr>
                </a:p>
              </p:txBody>
            </p:sp>
          </p:grpSp>
          <p:sp>
            <p:nvSpPr>
              <p:cNvPr id="49" name="矩形 48"/>
              <p:cNvSpPr/>
              <p:nvPr/>
            </p:nvSpPr>
            <p:spPr>
              <a:xfrm>
                <a:off x="6048097" y="4603002"/>
                <a:ext cx="1461355" cy="576025"/>
              </a:xfrm>
              <a:prstGeom prst="rect">
                <a:avLst/>
              </a:prstGeom>
            </p:spPr>
            <p:txBody>
              <a:bodyPr wrap="square">
                <a:spAutoFit/>
              </a:bodyPr>
              <a:lstStyle/>
              <a:p>
                <a:pPr marL="134541" indent="-134541" defTabSz="600075">
                  <a:lnSpc>
                    <a:spcPct val="90000"/>
                  </a:lnSpc>
                  <a:spcBef>
                    <a:spcPct val="0"/>
                  </a:spcBef>
                  <a:spcAft>
                    <a:spcPct val="35000"/>
                  </a:spcAft>
                  <a:buFont typeface="Arial" panose="020B0604020202020204" pitchFamily="34" charset="0"/>
                  <a:buChar char="•"/>
                  <a:defRPr/>
                </a:pPr>
                <a:r>
                  <a:rPr lang="zh-TW" altLang="en-US" sz="1050" dirty="0">
                    <a:solidFill>
                      <a:prstClr val="black"/>
                    </a:solidFill>
                    <a:latin typeface="微軟正黑體" panose="020B0604030504040204" pitchFamily="34" charset="-120"/>
                    <a:ea typeface="微軟正黑體" panose="020B0604030504040204" pitchFamily="34" charset="-120"/>
                  </a:rPr>
                  <a:t>找公司</a:t>
                </a:r>
                <a:r>
                  <a:rPr lang="en-US" altLang="zh-TW" sz="1050" dirty="0">
                    <a:solidFill>
                      <a:prstClr val="black"/>
                    </a:solidFill>
                    <a:latin typeface="微軟正黑體" panose="020B0604030504040204" pitchFamily="34" charset="-120"/>
                    <a:ea typeface="微軟正黑體" panose="020B0604030504040204" pitchFamily="34" charset="-120"/>
                  </a:rPr>
                  <a:t>CTO</a:t>
                </a:r>
                <a:r>
                  <a:rPr lang="zh-TW" altLang="en-US" sz="1050" dirty="0">
                    <a:solidFill>
                      <a:prstClr val="black"/>
                    </a:solidFill>
                    <a:latin typeface="微軟正黑體" panose="020B0604030504040204" pitchFamily="34" charset="-120"/>
                    <a:ea typeface="微軟正黑體" panose="020B0604030504040204" pitchFamily="34" charset="-120"/>
                  </a:rPr>
                  <a:t>，討論是否需求該技術</a:t>
                </a:r>
              </a:p>
            </p:txBody>
          </p:sp>
          <p:grpSp>
            <p:nvGrpSpPr>
              <p:cNvPr id="50" name="群組 49"/>
              <p:cNvGrpSpPr/>
              <p:nvPr/>
            </p:nvGrpSpPr>
            <p:grpSpPr>
              <a:xfrm>
                <a:off x="6074542" y="3852058"/>
                <a:ext cx="1273093" cy="730725"/>
                <a:chOff x="3508935" y="449497"/>
                <a:chExt cx="1253191" cy="1033882"/>
              </a:xfrm>
            </p:grpSpPr>
            <p:sp>
              <p:nvSpPr>
                <p:cNvPr id="77" name="圓角矩形 76"/>
                <p:cNvSpPr/>
                <p:nvPr/>
              </p:nvSpPr>
              <p:spPr>
                <a:xfrm>
                  <a:off x="3508935" y="449497"/>
                  <a:ext cx="1253191" cy="1033882"/>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圓角矩形 4"/>
                <p:cNvSpPr txBox="1"/>
                <p:nvPr/>
              </p:nvSpPr>
              <p:spPr>
                <a:xfrm>
                  <a:off x="3597136" y="479778"/>
                  <a:ext cx="1101110" cy="973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zh-TW" altLang="en-US" sz="1350" dirty="0">
                      <a:solidFill>
                        <a:prstClr val="white"/>
                      </a:solidFill>
                      <a:latin typeface="微軟正黑體" panose="020B0604030504040204" pitchFamily="34" charset="-120"/>
                      <a:ea typeface="微軟正黑體" panose="020B0604030504040204" pitchFamily="34" charset="-120"/>
                    </a:rPr>
                    <a:t>特定領域</a:t>
                  </a:r>
                  <a:endParaRPr lang="en-US" altLang="zh-TW" sz="1350" dirty="0">
                    <a:solidFill>
                      <a:prstClr val="white"/>
                    </a:solidFill>
                    <a:latin typeface="微軟正黑體" panose="020B0604030504040204" pitchFamily="34" charset="-120"/>
                    <a:ea typeface="微軟正黑體" panose="020B0604030504040204" pitchFamily="34" charset="-120"/>
                  </a:endParaRPr>
                </a:p>
                <a:p>
                  <a:pPr algn="ctr" defTabSz="600075">
                    <a:lnSpc>
                      <a:spcPct val="90000"/>
                    </a:lnSpc>
                    <a:spcBef>
                      <a:spcPct val="0"/>
                    </a:spcBef>
                    <a:spcAft>
                      <a:spcPct val="35000"/>
                    </a:spcAft>
                    <a:defRPr/>
                  </a:pPr>
                  <a:r>
                    <a:rPr lang="zh-TW" altLang="en-US" sz="1350" dirty="0">
                      <a:solidFill>
                        <a:prstClr val="white"/>
                      </a:solidFill>
                      <a:latin typeface="微軟正黑體" panose="020B0604030504040204" pitchFamily="34" charset="-120"/>
                      <a:ea typeface="微軟正黑體" panose="020B0604030504040204" pitchFamily="34" charset="-120"/>
                    </a:rPr>
                    <a:t>廠商媒合會</a:t>
                  </a:r>
                  <a:endParaRPr lang="en-US" altLang="zh-TW" sz="1350" dirty="0">
                    <a:solidFill>
                      <a:prstClr val="white"/>
                    </a:solidFill>
                    <a:latin typeface="微軟正黑體" panose="020B0604030504040204" pitchFamily="34" charset="-120"/>
                    <a:ea typeface="微軟正黑體" panose="020B0604030504040204" pitchFamily="34" charset="-120"/>
                  </a:endParaRPr>
                </a:p>
              </p:txBody>
            </p:sp>
          </p:grpSp>
          <p:cxnSp>
            <p:nvCxnSpPr>
              <p:cNvPr id="51" name="直線單箭頭接點 50"/>
              <p:cNvCxnSpPr>
                <a:endCxn id="77" idx="1"/>
              </p:cNvCxnSpPr>
              <p:nvPr/>
            </p:nvCxnSpPr>
            <p:spPr>
              <a:xfrm flipV="1">
                <a:off x="5813036" y="4217421"/>
                <a:ext cx="261507" cy="1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77" idx="3"/>
                <a:endCxn id="79" idx="1"/>
              </p:cNvCxnSpPr>
              <p:nvPr/>
            </p:nvCxnSpPr>
            <p:spPr>
              <a:xfrm flipV="1">
                <a:off x="7347634" y="4211357"/>
                <a:ext cx="389029" cy="6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3" name="群組 52"/>
              <p:cNvGrpSpPr/>
              <p:nvPr/>
            </p:nvGrpSpPr>
            <p:grpSpPr>
              <a:xfrm>
                <a:off x="6090561" y="5101174"/>
                <a:ext cx="1273092" cy="730725"/>
                <a:chOff x="3508935" y="449497"/>
                <a:chExt cx="1253191" cy="1033882"/>
              </a:xfrm>
            </p:grpSpPr>
            <p:sp>
              <p:nvSpPr>
                <p:cNvPr id="75" name="圓角矩形 74"/>
                <p:cNvSpPr/>
                <p:nvPr/>
              </p:nvSpPr>
              <p:spPr>
                <a:xfrm>
                  <a:off x="3508935" y="449497"/>
                  <a:ext cx="1253191" cy="1033882"/>
                </a:xfrm>
                <a:prstGeom prst="roundRect">
                  <a:avLst>
                    <a:gd name="adj" fmla="val 10000"/>
                  </a:avLst>
                </a:prstGeom>
                <a:noFill/>
                <a:ln w="38100">
                  <a:solidFill>
                    <a:schemeClr val="bg2">
                      <a:lumMod val="9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圓角矩形 4"/>
                <p:cNvSpPr txBox="1"/>
                <p:nvPr/>
              </p:nvSpPr>
              <p:spPr>
                <a:xfrm>
                  <a:off x="3535065" y="463445"/>
                  <a:ext cx="1195408" cy="973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zh-TW" altLang="en-US" sz="1350" dirty="0">
                      <a:solidFill>
                        <a:prstClr val="black"/>
                      </a:solidFill>
                      <a:latin typeface="微軟正黑體" panose="020B0604030504040204" pitchFamily="34" charset="-120"/>
                      <a:ea typeface="微軟正黑體" panose="020B0604030504040204" pitchFamily="34" charset="-120"/>
                    </a:rPr>
                    <a:t>科創計畫平台</a:t>
                  </a:r>
                  <a:endParaRPr lang="en-US" altLang="zh-TW" sz="1350" dirty="0">
                    <a:solidFill>
                      <a:prstClr val="black"/>
                    </a:solidFill>
                    <a:latin typeface="微軟正黑體" panose="020B0604030504040204" pitchFamily="34" charset="-120"/>
                    <a:ea typeface="微軟正黑體" panose="020B0604030504040204" pitchFamily="34" charset="-120"/>
                  </a:endParaRPr>
                </a:p>
                <a:p>
                  <a:pPr algn="ctr" defTabSz="600075">
                    <a:lnSpc>
                      <a:spcPct val="90000"/>
                    </a:lnSpc>
                    <a:spcBef>
                      <a:spcPct val="0"/>
                    </a:spcBef>
                    <a:spcAft>
                      <a:spcPct val="35000"/>
                    </a:spcAft>
                    <a:defRPr/>
                  </a:pPr>
                  <a:r>
                    <a:rPr lang="zh-TW" altLang="en-US" sz="1350" dirty="0">
                      <a:solidFill>
                        <a:prstClr val="black"/>
                      </a:solidFill>
                      <a:latin typeface="微軟正黑體" panose="020B0604030504040204" pitchFamily="34" charset="-120"/>
                      <a:ea typeface="微軟正黑體" panose="020B0604030504040204" pitchFamily="34" charset="-120"/>
                    </a:rPr>
                    <a:t>服務需求掌握</a:t>
                  </a:r>
                  <a:endParaRPr lang="en-US" altLang="zh-TW" sz="1350" dirty="0">
                    <a:solidFill>
                      <a:prstClr val="black"/>
                    </a:solidFill>
                    <a:latin typeface="微軟正黑體" panose="020B0604030504040204" pitchFamily="34" charset="-120"/>
                    <a:ea typeface="微軟正黑體" panose="020B0604030504040204" pitchFamily="34" charset="-120"/>
                  </a:endParaRPr>
                </a:p>
              </p:txBody>
            </p:sp>
          </p:grpSp>
          <p:cxnSp>
            <p:nvCxnSpPr>
              <p:cNvPr id="54" name="直線單箭頭接點 53"/>
              <p:cNvCxnSpPr>
                <a:endCxn id="75" idx="1"/>
              </p:cNvCxnSpPr>
              <p:nvPr/>
            </p:nvCxnSpPr>
            <p:spPr>
              <a:xfrm flipV="1">
                <a:off x="5829057" y="5466537"/>
                <a:ext cx="261507" cy="1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群組 54"/>
              <p:cNvGrpSpPr/>
              <p:nvPr/>
            </p:nvGrpSpPr>
            <p:grpSpPr>
              <a:xfrm>
                <a:off x="7760852" y="5122576"/>
                <a:ext cx="1238115" cy="687921"/>
                <a:chOff x="1754467" y="857896"/>
                <a:chExt cx="1253191" cy="1033882"/>
              </a:xfrm>
            </p:grpSpPr>
            <p:sp>
              <p:nvSpPr>
                <p:cNvPr id="73" name="圓角矩形 72"/>
                <p:cNvSpPr/>
                <p:nvPr/>
              </p:nvSpPr>
              <p:spPr>
                <a:xfrm>
                  <a:off x="1754467" y="857896"/>
                  <a:ext cx="1253191" cy="1033882"/>
                </a:xfrm>
                <a:prstGeom prst="roundRect">
                  <a:avLst>
                    <a:gd name="adj" fmla="val 10000"/>
                  </a:avLst>
                </a:prstGeom>
                <a:noFill/>
                <a:ln w="38100">
                  <a:solidFill>
                    <a:schemeClr val="bg2">
                      <a:lumMod val="9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圓角矩形 4"/>
                <p:cNvSpPr txBox="1"/>
                <p:nvPr/>
              </p:nvSpPr>
              <p:spPr>
                <a:xfrm>
                  <a:off x="1784748" y="888177"/>
                  <a:ext cx="1192629" cy="973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zh-TW" altLang="en-US" sz="1350" dirty="0">
                      <a:solidFill>
                        <a:srgbClr val="ED7D31">
                          <a:lumMod val="75000"/>
                        </a:srgbClr>
                      </a:solidFill>
                      <a:latin typeface="微軟正黑體" panose="020B0604030504040204" pitchFamily="34" charset="-120"/>
                      <a:ea typeface="微軟正黑體" panose="020B0604030504040204" pitchFamily="34" charset="-120"/>
                    </a:rPr>
                    <a:t>創業支援</a:t>
                  </a:r>
                  <a:endParaRPr lang="en-US" altLang="zh-TW" sz="1350" dirty="0">
                    <a:solidFill>
                      <a:srgbClr val="ED7D31">
                        <a:lumMod val="75000"/>
                      </a:srgbClr>
                    </a:solidFill>
                    <a:latin typeface="微軟正黑體" panose="020B0604030504040204" pitchFamily="34" charset="-120"/>
                    <a:ea typeface="微軟正黑體" panose="020B0604030504040204" pitchFamily="34" charset="-120"/>
                  </a:endParaRPr>
                </a:p>
              </p:txBody>
            </p:sp>
          </p:grpSp>
          <p:cxnSp>
            <p:nvCxnSpPr>
              <p:cNvPr id="56" name="直線單箭頭接點 55"/>
              <p:cNvCxnSpPr>
                <a:endCxn id="73" idx="1"/>
              </p:cNvCxnSpPr>
              <p:nvPr/>
            </p:nvCxnSpPr>
            <p:spPr>
              <a:xfrm>
                <a:off x="7371823" y="5463191"/>
                <a:ext cx="389029" cy="3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7761421" y="5857060"/>
                <a:ext cx="3519725" cy="1643527"/>
              </a:xfrm>
              <a:prstGeom prst="rect">
                <a:avLst/>
              </a:prstGeom>
            </p:spPr>
            <p:txBody>
              <a:bodyPr wrap="square">
                <a:spAutoFit/>
              </a:bodyPr>
              <a:lstStyle/>
              <a:p>
                <a:pPr marL="134541" indent="-134541" defTabSz="600075">
                  <a:lnSpc>
                    <a:spcPct val="90000"/>
                  </a:lnSpc>
                  <a:spcBef>
                    <a:spcPct val="0"/>
                  </a:spcBef>
                  <a:spcAft>
                    <a:spcPct val="35000"/>
                  </a:spcAft>
                  <a:buFont typeface="Arial" panose="020B0604020202020204" pitchFamily="34" charset="0"/>
                  <a:buChar char="•"/>
                  <a:defRPr/>
                </a:pPr>
                <a:r>
                  <a:rPr lang="zh-TW" altLang="en-US" sz="1200" dirty="0">
                    <a:solidFill>
                      <a:prstClr val="black"/>
                    </a:solidFill>
                    <a:latin typeface="微軟正黑體" panose="020B0604030504040204" pitchFamily="34" charset="-120"/>
                    <a:ea typeface="微軟正黑體" panose="020B0604030504040204" pitchFamily="34" charset="-120"/>
                  </a:rPr>
                  <a:t>募資媒合</a:t>
                </a:r>
                <a:endParaRPr lang="en-US" altLang="zh-TW" sz="1200" dirty="0">
                  <a:solidFill>
                    <a:prstClr val="black"/>
                  </a:solidFill>
                  <a:latin typeface="微軟正黑體" panose="020B0604030504040204" pitchFamily="34" charset="-120"/>
                  <a:ea typeface="微軟正黑體" panose="020B0604030504040204" pitchFamily="34" charset="-120"/>
                </a:endParaRPr>
              </a:p>
              <a:p>
                <a:pPr marL="134541" indent="-134541" defTabSz="600075">
                  <a:lnSpc>
                    <a:spcPct val="90000"/>
                  </a:lnSpc>
                  <a:spcBef>
                    <a:spcPct val="0"/>
                  </a:spcBef>
                  <a:spcAft>
                    <a:spcPct val="35000"/>
                  </a:spcAft>
                  <a:buFont typeface="Arial" panose="020B0604020202020204" pitchFamily="34" charset="0"/>
                  <a:buChar char="•"/>
                  <a:defRPr/>
                </a:pPr>
                <a:r>
                  <a:rPr lang="zh-TW" altLang="en-US" sz="1200" dirty="0">
                    <a:solidFill>
                      <a:prstClr val="black"/>
                    </a:solidFill>
                    <a:latin typeface="微軟正黑體" panose="020B0604030504040204" pitchFamily="34" charset="-120"/>
                    <a:ea typeface="微軟正黑體" panose="020B0604030504040204" pitchFamily="34" charset="-120"/>
                  </a:rPr>
                  <a:t>經理、業師諮詢</a:t>
                </a:r>
                <a:endParaRPr lang="en-US" altLang="zh-TW" sz="1200" dirty="0">
                  <a:solidFill>
                    <a:prstClr val="black"/>
                  </a:solidFill>
                  <a:latin typeface="微軟正黑體" panose="020B0604030504040204" pitchFamily="34" charset="-120"/>
                  <a:ea typeface="微軟正黑體" panose="020B0604030504040204" pitchFamily="34" charset="-120"/>
                </a:endParaRPr>
              </a:p>
              <a:p>
                <a:pPr marL="134541" indent="-134541" defTabSz="600075">
                  <a:lnSpc>
                    <a:spcPct val="90000"/>
                  </a:lnSpc>
                  <a:spcBef>
                    <a:spcPct val="0"/>
                  </a:spcBef>
                  <a:spcAft>
                    <a:spcPct val="35000"/>
                  </a:spcAft>
                  <a:buFont typeface="Arial" panose="020B0604020202020204" pitchFamily="34" charset="0"/>
                  <a:buChar char="•"/>
                  <a:defRPr/>
                </a:pPr>
                <a:r>
                  <a:rPr lang="zh-TW" altLang="en-US" sz="1200" dirty="0">
                    <a:solidFill>
                      <a:prstClr val="black"/>
                    </a:solidFill>
                    <a:latin typeface="微軟正黑體" panose="020B0604030504040204" pitchFamily="34" charset="-120"/>
                    <a:ea typeface="微軟正黑體" panose="020B0604030504040204" pitchFamily="34" charset="-120"/>
                  </a:rPr>
                  <a:t>講座課程、實務工作坊辦理</a:t>
                </a:r>
                <a:endParaRPr lang="en-US" altLang="zh-TW" sz="1200" dirty="0">
                  <a:solidFill>
                    <a:prstClr val="black"/>
                  </a:solidFill>
                  <a:latin typeface="微軟正黑體" panose="020B0604030504040204" pitchFamily="34" charset="-120"/>
                  <a:ea typeface="微軟正黑體" panose="020B0604030504040204" pitchFamily="34" charset="-120"/>
                </a:endParaRPr>
              </a:p>
              <a:p>
                <a:pPr marL="134541" indent="-134541" defTabSz="600075">
                  <a:lnSpc>
                    <a:spcPct val="90000"/>
                  </a:lnSpc>
                  <a:spcBef>
                    <a:spcPct val="0"/>
                  </a:spcBef>
                  <a:spcAft>
                    <a:spcPct val="35000"/>
                  </a:spcAft>
                  <a:buFont typeface="Arial" panose="020B0604020202020204" pitchFamily="34" charset="0"/>
                  <a:buChar char="•"/>
                  <a:defRPr/>
                </a:pPr>
                <a:r>
                  <a:rPr lang="zh-TW" altLang="en-US" sz="1200" dirty="0">
                    <a:solidFill>
                      <a:prstClr val="black"/>
                    </a:solidFill>
                    <a:latin typeface="微軟正黑體" panose="020B0604030504040204" pitchFamily="34" charset="-120"/>
                    <a:ea typeface="微軟正黑體" panose="020B0604030504040204" pitchFamily="34" charset="-120"/>
                  </a:rPr>
                  <a:t>人才</a:t>
                </a:r>
                <a:r>
                  <a:rPr lang="zh-TW" altLang="en-US" sz="1200" dirty="0">
                    <a:solidFill>
                      <a:prstClr val="black"/>
                    </a:solidFill>
                    <a:latin typeface="新細明體" panose="02020500000000000000" pitchFamily="18" charset="-120"/>
                    <a:ea typeface="新細明體" panose="02020500000000000000" pitchFamily="18" charset="-120"/>
                  </a:rPr>
                  <a:t>、</a:t>
                </a:r>
                <a:r>
                  <a:rPr lang="zh-TW" altLang="en-US" sz="1200" dirty="0">
                    <a:solidFill>
                      <a:prstClr val="black"/>
                    </a:solidFill>
                    <a:latin typeface="微軟正黑體" panose="020B0604030504040204" pitchFamily="34" charset="-120"/>
                    <a:ea typeface="微軟正黑體" panose="020B0604030504040204" pitchFamily="34" charset="-120"/>
                  </a:rPr>
                  <a:t>網絡媒合</a:t>
                </a:r>
                <a:endParaRPr lang="en-US" altLang="zh-TW" sz="1200" dirty="0">
                  <a:solidFill>
                    <a:prstClr val="black"/>
                  </a:solidFill>
                  <a:latin typeface="微軟正黑體" panose="020B0604030504040204" pitchFamily="34" charset="-120"/>
                  <a:ea typeface="微軟正黑體" panose="020B0604030504040204" pitchFamily="34" charset="-120"/>
                </a:endParaRPr>
              </a:p>
              <a:p>
                <a:pPr marL="134541" indent="-134541" defTabSz="600075">
                  <a:lnSpc>
                    <a:spcPct val="90000"/>
                  </a:lnSpc>
                  <a:spcBef>
                    <a:spcPct val="0"/>
                  </a:spcBef>
                  <a:spcAft>
                    <a:spcPct val="35000"/>
                  </a:spcAft>
                  <a:buFont typeface="Arial" panose="020B0604020202020204" pitchFamily="34" charset="0"/>
                  <a:buChar char="•"/>
                  <a:defRPr/>
                </a:pPr>
                <a:r>
                  <a:rPr lang="zh-TW" altLang="en-US" sz="1200" dirty="0">
                    <a:solidFill>
                      <a:prstClr val="black"/>
                    </a:solidFill>
                    <a:latin typeface="微軟正黑體" panose="020B0604030504040204" pitchFamily="34" charset="-120"/>
                    <a:ea typeface="微軟正黑體" panose="020B0604030504040204" pitchFamily="34" charset="-120"/>
                  </a:rPr>
                  <a:t>政府計畫資源轉介</a:t>
                </a:r>
                <a:r>
                  <a:rPr lang="en-US" altLang="zh-TW" sz="1200" dirty="0">
                    <a:solidFill>
                      <a:prstClr val="black"/>
                    </a:solidFill>
                    <a:latin typeface="微軟正黑體" panose="020B0604030504040204" pitchFamily="34" charset="-120"/>
                    <a:ea typeface="微軟正黑體" panose="020B0604030504040204" pitchFamily="34" charset="-120"/>
                  </a:rPr>
                  <a:t>(FITI</a:t>
                </a:r>
                <a:r>
                  <a:rPr lang="zh-TW" altLang="en-US" sz="1200" dirty="0">
                    <a:solidFill>
                      <a:prstClr val="black"/>
                    </a:solidFill>
                    <a:latin typeface="新細明體" panose="02020500000000000000" pitchFamily="18" charset="-120"/>
                    <a:ea typeface="新細明體" panose="02020500000000000000" pitchFamily="18" charset="-120"/>
                  </a:rPr>
                  <a:t>、</a:t>
                </a:r>
                <a:r>
                  <a:rPr lang="en-US" altLang="zh-TW" sz="1200" dirty="0">
                    <a:solidFill>
                      <a:prstClr val="black"/>
                    </a:solidFill>
                    <a:latin typeface="微軟正黑體" panose="020B0604030504040204" pitchFamily="34" charset="-120"/>
                    <a:ea typeface="微軟正黑體" panose="020B0604030504040204" pitchFamily="34" charset="-120"/>
                  </a:rPr>
                  <a:t>STB</a:t>
                </a:r>
                <a:r>
                  <a:rPr lang="zh-TW" altLang="en-US" sz="1200" dirty="0">
                    <a:solidFill>
                      <a:prstClr val="black"/>
                    </a:solidFill>
                    <a:latin typeface="新細明體" panose="02020500000000000000" pitchFamily="18" charset="-120"/>
                  </a:rPr>
                  <a:t> 、 </a:t>
                </a:r>
                <a:r>
                  <a:rPr lang="en-US" altLang="zh-TW" sz="1200" dirty="0">
                    <a:solidFill>
                      <a:prstClr val="black"/>
                    </a:solidFill>
                    <a:latin typeface="微軟正黑體" panose="020B0604030504040204" pitchFamily="34" charset="-120"/>
                    <a:ea typeface="微軟正黑體" panose="020B0604030504040204" pitchFamily="34" charset="-120"/>
                  </a:rPr>
                  <a:t>SPARK</a:t>
                </a:r>
                <a:r>
                  <a:rPr lang="zh-TW" altLang="en-US" sz="1200" dirty="0">
                    <a:solidFill>
                      <a:prstClr val="black"/>
                    </a:solidFill>
                    <a:latin typeface="微軟正黑體" panose="020B0604030504040204" pitchFamily="34" charset="-120"/>
                    <a:ea typeface="微軟正黑體" panose="020B0604030504040204" pitchFamily="34" charset="-120"/>
                  </a:rPr>
                  <a:t>等</a:t>
                </a:r>
                <a:r>
                  <a:rPr lang="en-US" altLang="zh-TW" sz="1200" dirty="0">
                    <a:solidFill>
                      <a:prstClr val="black"/>
                    </a:solidFill>
                    <a:latin typeface="微軟正黑體" panose="020B0604030504040204" pitchFamily="34" charset="-120"/>
                    <a:ea typeface="微軟正黑體" panose="020B0604030504040204" pitchFamily="34" charset="-120"/>
                  </a:rPr>
                  <a:t>)</a:t>
                </a:r>
              </a:p>
              <a:p>
                <a:pPr marL="134541" indent="-134541" defTabSz="600075">
                  <a:lnSpc>
                    <a:spcPct val="90000"/>
                  </a:lnSpc>
                  <a:spcBef>
                    <a:spcPct val="0"/>
                  </a:spcBef>
                  <a:spcAft>
                    <a:spcPct val="35000"/>
                  </a:spcAft>
                  <a:buFont typeface="Arial" panose="020B0604020202020204" pitchFamily="34" charset="0"/>
                  <a:buChar char="•"/>
                  <a:defRPr/>
                </a:pPr>
                <a:r>
                  <a:rPr lang="zh-TW" altLang="en-US" sz="1200" dirty="0">
                    <a:solidFill>
                      <a:prstClr val="black"/>
                    </a:solidFill>
                    <a:latin typeface="微軟正黑體" panose="020B0604030504040204" pitchFamily="34" charset="-120"/>
                    <a:ea typeface="微軟正黑體" panose="020B0604030504040204" pitchFamily="34" charset="-120"/>
                  </a:rPr>
                  <a:t>外部資源轉介</a:t>
                </a:r>
                <a:endParaRPr lang="en-US" altLang="zh-TW" sz="1200" dirty="0">
                  <a:solidFill>
                    <a:prstClr val="black"/>
                  </a:solidFill>
                  <a:latin typeface="微軟正黑體" panose="020B0604030504040204" pitchFamily="34" charset="-120"/>
                  <a:ea typeface="微軟正黑體" panose="020B0604030504040204" pitchFamily="34" charset="-120"/>
                </a:endParaRPr>
              </a:p>
              <a:p>
                <a:pPr marL="134541" indent="-134541" defTabSz="600075">
                  <a:lnSpc>
                    <a:spcPct val="90000"/>
                  </a:lnSpc>
                  <a:spcBef>
                    <a:spcPct val="0"/>
                  </a:spcBef>
                  <a:spcAft>
                    <a:spcPct val="35000"/>
                  </a:spcAft>
                  <a:buFont typeface="Arial" panose="020B0604020202020204" pitchFamily="34" charset="0"/>
                  <a:buChar char="•"/>
                  <a:defRPr/>
                </a:pPr>
                <a:r>
                  <a:rPr lang="zh-TW" altLang="en-US" sz="1200" dirty="0">
                    <a:solidFill>
                      <a:prstClr val="black"/>
                    </a:solidFill>
                    <a:latin typeface="微軟正黑體" panose="020B0604030504040204" pitchFamily="34" charset="-120"/>
                    <a:ea typeface="微軟正黑體" panose="020B0604030504040204" pitchFamily="34" charset="-120"/>
                  </a:rPr>
                  <a:t>資訊平台工具及資料庫</a:t>
                </a:r>
                <a:endParaRPr lang="en-US" altLang="zh-TW" sz="1200" dirty="0">
                  <a:solidFill>
                    <a:prstClr val="black"/>
                  </a:solidFill>
                  <a:latin typeface="微軟正黑體" panose="020B0604030504040204" pitchFamily="34" charset="-120"/>
                  <a:ea typeface="微軟正黑體" panose="020B0604030504040204" pitchFamily="34" charset="-120"/>
                </a:endParaRPr>
              </a:p>
            </p:txBody>
          </p:sp>
          <p:grpSp>
            <p:nvGrpSpPr>
              <p:cNvPr id="60" name="群組 59"/>
              <p:cNvGrpSpPr/>
              <p:nvPr/>
            </p:nvGrpSpPr>
            <p:grpSpPr>
              <a:xfrm>
                <a:off x="1817305" y="5557096"/>
                <a:ext cx="1001066" cy="844971"/>
                <a:chOff x="0" y="857896"/>
                <a:chExt cx="1253191" cy="1033882"/>
              </a:xfrm>
            </p:grpSpPr>
            <p:sp>
              <p:nvSpPr>
                <p:cNvPr id="71" name="圓角矩形 70"/>
                <p:cNvSpPr/>
                <p:nvPr/>
              </p:nvSpPr>
              <p:spPr>
                <a:xfrm>
                  <a:off x="0" y="857896"/>
                  <a:ext cx="1253191" cy="103388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圓角矩形 4"/>
                <p:cNvSpPr txBox="1"/>
                <p:nvPr/>
              </p:nvSpPr>
              <p:spPr>
                <a:xfrm>
                  <a:off x="30281" y="888177"/>
                  <a:ext cx="1192629" cy="973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ts val="225"/>
                    </a:spcAft>
                    <a:defRPr/>
                  </a:pPr>
                  <a:r>
                    <a:rPr lang="zh-TW" altLang="en-US" sz="1350" dirty="0">
                      <a:solidFill>
                        <a:prstClr val="white"/>
                      </a:solidFill>
                      <a:latin typeface="微軟正黑體" panose="020B0604030504040204" pitchFamily="34" charset="-120"/>
                      <a:ea typeface="微軟正黑體" panose="020B0604030504040204" pitchFamily="34" charset="-120"/>
                    </a:rPr>
                    <a:t>產業專家商化潛力評估</a:t>
                  </a:r>
                </a:p>
              </p:txBody>
            </p:sp>
          </p:grpSp>
          <p:grpSp>
            <p:nvGrpSpPr>
              <p:cNvPr id="92" name="群組 91"/>
              <p:cNvGrpSpPr/>
              <p:nvPr/>
            </p:nvGrpSpPr>
            <p:grpSpPr>
              <a:xfrm>
                <a:off x="2848226" y="4276848"/>
                <a:ext cx="1765963" cy="1206070"/>
                <a:chOff x="4112121" y="2425078"/>
                <a:chExt cx="1863097" cy="1206070"/>
              </a:xfrm>
            </p:grpSpPr>
            <p:sp>
              <p:nvSpPr>
                <p:cNvPr id="37" name="圓角矩形 36"/>
                <p:cNvSpPr/>
                <p:nvPr/>
              </p:nvSpPr>
              <p:spPr>
                <a:xfrm>
                  <a:off x="4687934" y="2557852"/>
                  <a:ext cx="1001066" cy="862113"/>
                </a:xfrm>
                <a:prstGeom prst="roundRect">
                  <a:avLst>
                    <a:gd name="adj" fmla="val 10000"/>
                  </a:avLst>
                </a:prstGeom>
                <a:noFill/>
                <a:ln w="38100">
                  <a:solidFill>
                    <a:schemeClr val="bg2">
                      <a:lumMod val="9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圓角矩形 4"/>
                <p:cNvSpPr txBox="1"/>
                <p:nvPr/>
              </p:nvSpPr>
              <p:spPr>
                <a:xfrm>
                  <a:off x="4684981" y="2774349"/>
                  <a:ext cx="961328" cy="397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ts val="450"/>
                    </a:spcAft>
                    <a:defRPr/>
                  </a:pPr>
                  <a:r>
                    <a:rPr lang="zh-TW" altLang="en-US" sz="1500" dirty="0">
                      <a:solidFill>
                        <a:prstClr val="black"/>
                      </a:solidFill>
                      <a:latin typeface="微軟正黑體" panose="020B0604030504040204" pitchFamily="34" charset="-120"/>
                      <a:ea typeface="微軟正黑體" panose="020B0604030504040204" pitchFamily="34" charset="-120"/>
                    </a:rPr>
                    <a:t>分流</a:t>
                  </a:r>
                  <a:endParaRPr lang="en-US" altLang="zh-TW" sz="1500" dirty="0">
                    <a:solidFill>
                      <a:prstClr val="black"/>
                    </a:solidFill>
                    <a:latin typeface="微軟正黑體" panose="020B0604030504040204" pitchFamily="34" charset="-120"/>
                    <a:ea typeface="微軟正黑體" panose="020B0604030504040204" pitchFamily="34" charset="-120"/>
                  </a:endParaRPr>
                </a:p>
              </p:txBody>
            </p:sp>
            <p:cxnSp>
              <p:nvCxnSpPr>
                <p:cNvPr id="61" name="肘形接點 60"/>
                <p:cNvCxnSpPr>
                  <a:stCxn id="37" idx="3"/>
                </p:cNvCxnSpPr>
                <p:nvPr/>
              </p:nvCxnSpPr>
              <p:spPr>
                <a:xfrm>
                  <a:off x="5688999" y="2988908"/>
                  <a:ext cx="273286" cy="642240"/>
                </a:xfrm>
                <a:prstGeom prst="bentConnector3">
                  <a:avLst>
                    <a:gd name="adj1" fmla="val 50000"/>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3" name="肘形接點 62"/>
                <p:cNvCxnSpPr/>
                <p:nvPr/>
              </p:nvCxnSpPr>
              <p:spPr>
                <a:xfrm flipV="1">
                  <a:off x="5686049" y="2425078"/>
                  <a:ext cx="289169" cy="562794"/>
                </a:xfrm>
                <a:prstGeom prst="bentConnector3">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7" name="直線單箭頭接點 66"/>
                <p:cNvCxnSpPr/>
                <p:nvPr/>
              </p:nvCxnSpPr>
              <p:spPr>
                <a:xfrm>
                  <a:off x="4112121" y="2987872"/>
                  <a:ext cx="558856" cy="10077"/>
                </a:xfrm>
                <a:prstGeom prst="straightConnector1">
                  <a:avLst/>
                </a:prstGeom>
                <a:ln>
                  <a:solidFill>
                    <a:srgbClr val="0070C0"/>
                  </a:solidFill>
                  <a:tailEnd type="triangle"/>
                </a:ln>
              </p:spPr>
              <p:style>
                <a:lnRef idx="1">
                  <a:schemeClr val="accent5"/>
                </a:lnRef>
                <a:fillRef idx="0">
                  <a:schemeClr val="accent5"/>
                </a:fillRef>
                <a:effectRef idx="0">
                  <a:schemeClr val="accent5"/>
                </a:effectRef>
                <a:fontRef idx="minor">
                  <a:schemeClr val="tx1"/>
                </a:fontRef>
              </p:style>
            </p:cxnSp>
          </p:grpSp>
          <p:cxnSp>
            <p:nvCxnSpPr>
              <p:cNvPr id="89" name="直線單箭頭接點 88"/>
              <p:cNvCxnSpPr>
                <a:stCxn id="72" idx="0"/>
                <a:endCxn id="35" idx="2"/>
              </p:cNvCxnSpPr>
              <p:nvPr/>
            </p:nvCxnSpPr>
            <p:spPr>
              <a:xfrm flipH="1" flipV="1">
                <a:off x="2311006" y="5267770"/>
                <a:ext cx="6832" cy="314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8" name="矩形 97"/>
            <p:cNvSpPr/>
            <p:nvPr/>
          </p:nvSpPr>
          <p:spPr>
            <a:xfrm>
              <a:off x="6048097" y="1657908"/>
              <a:ext cx="2099558" cy="720197"/>
            </a:xfrm>
            <a:prstGeom prst="rect">
              <a:avLst/>
            </a:prstGeom>
          </p:spPr>
          <p:txBody>
            <a:bodyPr wrap="square">
              <a:spAutoFit/>
            </a:bodyPr>
            <a:lstStyle/>
            <a:p>
              <a:pPr marL="134541" indent="-134541" defTabSz="600075">
                <a:lnSpc>
                  <a:spcPct val="90000"/>
                </a:lnSpc>
                <a:spcBef>
                  <a:spcPct val="0"/>
                </a:spcBef>
                <a:spcAft>
                  <a:spcPct val="35000"/>
                </a:spcAft>
                <a:buFont typeface="Arial" panose="020B0604020202020204" pitchFamily="34" charset="0"/>
                <a:buChar char="•"/>
              </a:pPr>
              <a:r>
                <a:rPr lang="zh-TW" altLang="en-US" sz="1200" dirty="0">
                  <a:solidFill>
                    <a:prstClr val="black"/>
                  </a:solidFill>
                  <a:latin typeface="微軟正黑體" panose="020B0604030504040204" pitchFamily="34" charset="-120"/>
                  <a:ea typeface="微軟正黑體" panose="020B0604030504040204" pitchFamily="34" charset="-120"/>
                </a:rPr>
                <a:t>技術</a:t>
              </a:r>
              <a:r>
                <a:rPr lang="en-US" altLang="zh-TW" sz="1200" dirty="0">
                  <a:solidFill>
                    <a:prstClr val="black"/>
                  </a:solidFill>
                  <a:latin typeface="微軟正黑體" panose="020B0604030504040204" pitchFamily="34" charset="-120"/>
                  <a:ea typeface="微軟正黑體" panose="020B0604030504040204" pitchFamily="34" charset="-120"/>
                </a:rPr>
                <a:t>/</a:t>
              </a:r>
              <a:r>
                <a:rPr lang="zh-TW" altLang="en-US" sz="1200" dirty="0">
                  <a:solidFill>
                    <a:prstClr val="black"/>
                  </a:solidFill>
                  <a:latin typeface="微軟正黑體" panose="020B0604030504040204" pitchFamily="34" charset="-120"/>
                  <a:ea typeface="微軟正黑體" panose="020B0604030504040204" pitchFamily="34" charset="-120"/>
                </a:rPr>
                <a:t>產業趨勢分析</a:t>
              </a:r>
              <a:endParaRPr lang="en-US" altLang="zh-TW" sz="1200" dirty="0">
                <a:solidFill>
                  <a:prstClr val="black"/>
                </a:solidFill>
                <a:latin typeface="微軟正黑體" panose="020B0604030504040204" pitchFamily="34" charset="-120"/>
                <a:ea typeface="微軟正黑體" panose="020B0604030504040204" pitchFamily="34" charset="-120"/>
              </a:endParaRPr>
            </a:p>
            <a:p>
              <a:pPr marL="134541" indent="-134541" defTabSz="600075">
                <a:lnSpc>
                  <a:spcPct val="90000"/>
                </a:lnSpc>
                <a:spcBef>
                  <a:spcPct val="0"/>
                </a:spcBef>
                <a:spcAft>
                  <a:spcPct val="35000"/>
                </a:spcAft>
                <a:buFont typeface="Arial" panose="020B0604020202020204" pitchFamily="34" charset="0"/>
                <a:buChar char="•"/>
              </a:pPr>
              <a:r>
                <a:rPr lang="zh-TW" altLang="en-US" sz="1200" dirty="0">
                  <a:solidFill>
                    <a:prstClr val="black"/>
                  </a:solidFill>
                  <a:latin typeface="微軟正黑體" panose="020B0604030504040204" pitchFamily="34" charset="-120"/>
                  <a:ea typeface="微軟正黑體" panose="020B0604030504040204" pitchFamily="34" charset="-120"/>
                </a:rPr>
                <a:t>產業</a:t>
              </a:r>
              <a:r>
                <a:rPr lang="en-US" altLang="zh-TW" sz="1200" dirty="0">
                  <a:solidFill>
                    <a:prstClr val="black"/>
                  </a:solidFill>
                  <a:latin typeface="微軟正黑體" panose="020B0604030504040204" pitchFamily="34" charset="-120"/>
                  <a:ea typeface="微軟正黑體" panose="020B0604030504040204" pitchFamily="34" charset="-120"/>
                </a:rPr>
                <a:t>(</a:t>
              </a:r>
              <a:r>
                <a:rPr lang="zh-TW" altLang="en-US" sz="1200" dirty="0">
                  <a:solidFill>
                    <a:prstClr val="black"/>
                  </a:solidFill>
                  <a:latin typeface="微軟正黑體" panose="020B0604030504040204" pitchFamily="34" charset="-120"/>
                  <a:ea typeface="微軟正黑體" panose="020B0604030504040204" pitchFamily="34" charset="-120"/>
                </a:rPr>
                <a:t>新創</a:t>
              </a:r>
              <a:r>
                <a:rPr lang="en-US" altLang="zh-TW" sz="1200" dirty="0">
                  <a:solidFill>
                    <a:prstClr val="black"/>
                  </a:solidFill>
                  <a:latin typeface="微軟正黑體" panose="020B0604030504040204" pitchFamily="34" charset="-120"/>
                  <a:ea typeface="微軟正黑體" panose="020B0604030504040204" pitchFamily="34" charset="-120"/>
                </a:rPr>
                <a:t>)</a:t>
              </a:r>
              <a:r>
                <a:rPr lang="zh-TW" altLang="en-US" sz="1200" dirty="0">
                  <a:solidFill>
                    <a:prstClr val="black"/>
                  </a:solidFill>
                  <a:latin typeface="微軟正黑體" panose="020B0604030504040204" pitchFamily="34" charset="-120"/>
                  <a:ea typeface="微軟正黑體" panose="020B0604030504040204" pitchFamily="34" charset="-120"/>
                </a:rPr>
                <a:t>標竿資訊</a:t>
              </a:r>
              <a:endParaRPr lang="en-US" altLang="zh-TW" sz="1200" dirty="0">
                <a:solidFill>
                  <a:prstClr val="black"/>
                </a:solidFill>
                <a:latin typeface="微軟正黑體" panose="020B0604030504040204" pitchFamily="34" charset="-120"/>
                <a:ea typeface="微軟正黑體" panose="020B0604030504040204" pitchFamily="34" charset="-120"/>
              </a:endParaRPr>
            </a:p>
            <a:p>
              <a:pPr marL="134541" indent="-134541" defTabSz="600075">
                <a:lnSpc>
                  <a:spcPct val="90000"/>
                </a:lnSpc>
                <a:spcBef>
                  <a:spcPct val="0"/>
                </a:spcBef>
                <a:spcAft>
                  <a:spcPct val="35000"/>
                </a:spcAft>
                <a:buFont typeface="Arial" panose="020B0604020202020204" pitchFamily="34" charset="0"/>
                <a:buChar char="•"/>
              </a:pPr>
              <a:r>
                <a:rPr lang="zh-TW" altLang="en-US" sz="1200" dirty="0">
                  <a:solidFill>
                    <a:prstClr val="black"/>
                  </a:solidFill>
                  <a:latin typeface="微軟正黑體" panose="020B0604030504040204" pitchFamily="34" charset="-120"/>
                  <a:ea typeface="微軟正黑體" panose="020B0604030504040204" pitchFamily="34" charset="-120"/>
                </a:rPr>
                <a:t>智財評估工具</a:t>
              </a:r>
            </a:p>
          </p:txBody>
        </p:sp>
        <p:grpSp>
          <p:nvGrpSpPr>
            <p:cNvPr id="100" name="群組 99"/>
            <p:cNvGrpSpPr/>
            <p:nvPr/>
          </p:nvGrpSpPr>
          <p:grpSpPr>
            <a:xfrm>
              <a:off x="4667354" y="1611661"/>
              <a:ext cx="1265274" cy="1165077"/>
              <a:chOff x="4667354" y="1558496"/>
              <a:chExt cx="1265274" cy="1165077"/>
            </a:xfrm>
          </p:grpSpPr>
          <p:sp>
            <p:nvSpPr>
              <p:cNvPr id="66" name="圓角矩形 65"/>
              <p:cNvSpPr/>
              <p:nvPr/>
            </p:nvSpPr>
            <p:spPr>
              <a:xfrm>
                <a:off x="4667354" y="1558496"/>
                <a:ext cx="1265274" cy="731661"/>
              </a:xfrm>
              <a:prstGeom prst="roundRect">
                <a:avLst/>
              </a:prstGeom>
              <a:noFill/>
              <a:ln w="38100">
                <a:solidFill>
                  <a:schemeClr val="bg2">
                    <a:lumMod val="9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zh-TW" altLang="en-US" sz="1350" dirty="0">
                    <a:solidFill>
                      <a:prstClr val="black"/>
                    </a:solidFill>
                    <a:latin typeface="微軟正黑體" panose="020B0604030504040204" pitchFamily="34" charset="-120"/>
                    <a:ea typeface="微軟正黑體" panose="020B0604030504040204" pitchFamily="34" charset="-120"/>
                  </a:rPr>
                  <a:t>科產計畫</a:t>
                </a:r>
                <a:endParaRPr lang="en-US" altLang="zh-TW" sz="1350" dirty="0">
                  <a:solidFill>
                    <a:prstClr val="black"/>
                  </a:solidFill>
                  <a:latin typeface="微軟正黑體" panose="020B0604030504040204" pitchFamily="34" charset="-120"/>
                  <a:ea typeface="微軟正黑體" panose="020B0604030504040204" pitchFamily="34" charset="-120"/>
                </a:endParaRPr>
              </a:p>
              <a:p>
                <a:pPr algn="ctr" defTabSz="600075">
                  <a:lnSpc>
                    <a:spcPct val="90000"/>
                  </a:lnSpc>
                  <a:spcBef>
                    <a:spcPct val="0"/>
                  </a:spcBef>
                  <a:spcAft>
                    <a:spcPct val="35000"/>
                  </a:spcAft>
                </a:pPr>
                <a:r>
                  <a:rPr lang="zh-TW" altLang="en-US" sz="1350" dirty="0">
                    <a:solidFill>
                      <a:prstClr val="black"/>
                    </a:solidFill>
                    <a:latin typeface="微軟正黑體" panose="020B0604030504040204" pitchFamily="34" charset="-120"/>
                    <a:ea typeface="微軟正黑體" panose="020B0604030504040204" pitchFamily="34" charset="-120"/>
                  </a:rPr>
                  <a:t>加值資訊提供  </a:t>
                </a:r>
                <a:endParaRPr lang="en-US" altLang="zh-TW" sz="1350" dirty="0">
                  <a:solidFill>
                    <a:prstClr val="black"/>
                  </a:solidFill>
                  <a:latin typeface="微軟正黑體" panose="020B0604030504040204" pitchFamily="34" charset="-120"/>
                  <a:ea typeface="微軟正黑體" panose="020B0604030504040204" pitchFamily="34" charset="-120"/>
                </a:endParaRPr>
              </a:p>
            </p:txBody>
          </p:sp>
          <p:cxnSp>
            <p:nvCxnSpPr>
              <p:cNvPr id="99" name="直線單箭頭接點 98"/>
              <p:cNvCxnSpPr/>
              <p:nvPr/>
            </p:nvCxnSpPr>
            <p:spPr>
              <a:xfrm>
                <a:off x="5330339" y="2334756"/>
                <a:ext cx="0" cy="388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87717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5</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政府推動計畫</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7" y="1177734"/>
            <a:ext cx="8004342" cy="1200329"/>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科產計畫、科創計畫</a:t>
            </a:r>
            <a:endParaRPr kumimoji="1" lang="en-US" altLang="zh-TW" sz="2400" b="1" dirty="0">
              <a:solidFill>
                <a:srgbClr val="0B2A43"/>
              </a:solidFill>
              <a:latin typeface="Microsoft YaHei UI" panose="020B0503020204020204" pitchFamily="34" charset="-122"/>
              <a:ea typeface="Microsoft YaHei UI" panose="020B0503020204020204" pitchFamily="34" charset="-122"/>
            </a:endParaRPr>
          </a:p>
          <a:p>
            <a:r>
              <a:rPr kumimoji="1" lang="zh-TW" altLang="en-US" sz="2400" b="1" dirty="0">
                <a:solidFill>
                  <a:srgbClr val="0B2A43"/>
                </a:solidFill>
                <a:latin typeface="Microsoft YaHei UI" panose="020B0503020204020204" pitchFamily="34" charset="-122"/>
                <a:ea typeface="Microsoft YaHei UI" panose="020B0503020204020204" pitchFamily="34" charset="-122"/>
              </a:rPr>
              <a:t>結合生態系中各要角提供關鍵服務</a:t>
            </a:r>
          </a:p>
          <a:p>
            <a:endParaRPr kumimoji="1" lang="zh-TW" altLang="en-US" sz="2400" b="1" dirty="0">
              <a:solidFill>
                <a:srgbClr val="0B2A43"/>
              </a:solidFill>
              <a:latin typeface="Microsoft YaHei UI" panose="020B0503020204020204" pitchFamily="34" charset="-122"/>
              <a:ea typeface="Microsoft YaHei UI" panose="020B0503020204020204" pitchFamily="34" charset="-122"/>
            </a:endParaRPr>
          </a:p>
        </p:txBody>
      </p:sp>
      <p:grpSp>
        <p:nvGrpSpPr>
          <p:cNvPr id="30" name="群組 29"/>
          <p:cNvGrpSpPr/>
          <p:nvPr/>
        </p:nvGrpSpPr>
        <p:grpSpPr>
          <a:xfrm>
            <a:off x="6516532" y="476672"/>
            <a:ext cx="5170975" cy="2684830"/>
            <a:chOff x="3318271" y="2432139"/>
            <a:chExt cx="5461323" cy="2862084"/>
          </a:xfrm>
        </p:grpSpPr>
        <p:sp>
          <p:nvSpPr>
            <p:cNvPr id="31" name="手繪多邊形 30"/>
            <p:cNvSpPr/>
            <p:nvPr/>
          </p:nvSpPr>
          <p:spPr>
            <a:xfrm>
              <a:off x="3318271" y="2432139"/>
              <a:ext cx="2507456" cy="777600"/>
            </a:xfrm>
            <a:custGeom>
              <a:avLst/>
              <a:gdLst>
                <a:gd name="connsiteX0" fmla="*/ 0 w 2507456"/>
                <a:gd name="connsiteY0" fmla="*/ 0 h 777600"/>
                <a:gd name="connsiteX1" fmla="*/ 2507456 w 2507456"/>
                <a:gd name="connsiteY1" fmla="*/ 0 h 777600"/>
                <a:gd name="connsiteX2" fmla="*/ 2507456 w 2507456"/>
                <a:gd name="connsiteY2" fmla="*/ 777600 h 777600"/>
                <a:gd name="connsiteX3" fmla="*/ 0 w 2507456"/>
                <a:gd name="connsiteY3" fmla="*/ 777600 h 777600"/>
                <a:gd name="connsiteX4" fmla="*/ 0 w 250745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777600">
                  <a:moveTo>
                    <a:pt x="0" y="0"/>
                  </a:moveTo>
                  <a:lnTo>
                    <a:pt x="2507456" y="0"/>
                  </a:lnTo>
                  <a:lnTo>
                    <a:pt x="2507456" y="777600"/>
                  </a:lnTo>
                  <a:lnTo>
                    <a:pt x="0" y="777600"/>
                  </a:lnTo>
                  <a:lnTo>
                    <a:pt x="0" y="0"/>
                  </a:lnTo>
                  <a:close/>
                </a:path>
              </a:pathLst>
            </a:custGeom>
          </p:spPr>
          <p:style>
            <a:lnRef idx="2">
              <a:schemeClr val="accent2">
                <a:hueOff val="-716791"/>
                <a:satOff val="-17272"/>
                <a:lumOff val="-10393"/>
                <a:alphaOff val="0"/>
              </a:schemeClr>
            </a:lnRef>
            <a:fillRef idx="1">
              <a:schemeClr val="accent2">
                <a:hueOff val="-716791"/>
                <a:satOff val="-17272"/>
                <a:lumOff val="-10393"/>
                <a:alphaOff val="0"/>
              </a:schemeClr>
            </a:fillRef>
            <a:effectRef idx="0">
              <a:schemeClr val="accent2">
                <a:hueOff val="-716791"/>
                <a:satOff val="-17272"/>
                <a:lumOff val="-10393"/>
                <a:alphaOff val="0"/>
              </a:schemeClr>
            </a:effectRef>
            <a:fontRef idx="minor">
              <a:schemeClr val="lt1"/>
            </a:fontRef>
          </p:style>
          <p:txBody>
            <a:bodyPr spcFirstLastPara="0" vert="horz" wrap="square" lIns="192024" tIns="109728" rIns="192024" bIns="109728" numCol="1" spcCol="1270" anchor="ctr" anchorCtr="0">
              <a:noAutofit/>
            </a:bodyPr>
            <a:lstStyle/>
            <a:p>
              <a:pPr algn="ctr" defTabSz="1200150">
                <a:lnSpc>
                  <a:spcPct val="90000"/>
                </a:lnSpc>
                <a:spcBef>
                  <a:spcPct val="0"/>
                </a:spcBef>
                <a:spcAft>
                  <a:spcPct val="35000"/>
                </a:spcAft>
              </a:pPr>
              <a:r>
                <a:rPr lang="zh-TW" altLang="en-US" sz="2400" dirty="0">
                  <a:latin typeface="微軟正黑體" panose="020B0604030504040204" pitchFamily="34" charset="-120"/>
                  <a:ea typeface="微軟正黑體" panose="020B0604030504040204" pitchFamily="34" charset="-120"/>
                </a:rPr>
                <a:t>技術潛力評估</a:t>
              </a:r>
            </a:p>
          </p:txBody>
        </p:sp>
        <p:sp>
          <p:nvSpPr>
            <p:cNvPr id="32" name="手繪多邊形 31"/>
            <p:cNvSpPr/>
            <p:nvPr/>
          </p:nvSpPr>
          <p:spPr>
            <a:xfrm>
              <a:off x="3318271" y="3209739"/>
              <a:ext cx="2507456" cy="2084484"/>
            </a:xfrm>
            <a:custGeom>
              <a:avLst/>
              <a:gdLst>
                <a:gd name="connsiteX0" fmla="*/ 0 w 2507456"/>
                <a:gd name="connsiteY0" fmla="*/ 0 h 2084484"/>
                <a:gd name="connsiteX1" fmla="*/ 2507456 w 2507456"/>
                <a:gd name="connsiteY1" fmla="*/ 0 h 2084484"/>
                <a:gd name="connsiteX2" fmla="*/ 2507456 w 2507456"/>
                <a:gd name="connsiteY2" fmla="*/ 2084484 h 2084484"/>
                <a:gd name="connsiteX3" fmla="*/ 0 w 2507456"/>
                <a:gd name="connsiteY3" fmla="*/ 2084484 h 2084484"/>
                <a:gd name="connsiteX4" fmla="*/ 0 w 2507456"/>
                <a:gd name="connsiteY4" fmla="*/ 0 h 208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084484">
                  <a:moveTo>
                    <a:pt x="0" y="0"/>
                  </a:moveTo>
                  <a:lnTo>
                    <a:pt x="2507456" y="0"/>
                  </a:lnTo>
                  <a:lnTo>
                    <a:pt x="2507456" y="2084484"/>
                  </a:lnTo>
                  <a:lnTo>
                    <a:pt x="0" y="2084484"/>
                  </a:lnTo>
                  <a:lnTo>
                    <a:pt x="0" y="0"/>
                  </a:lnTo>
                  <a:close/>
                </a:path>
              </a:pathLst>
            </a:custGeom>
          </p:spPr>
          <p:style>
            <a:lnRef idx="2">
              <a:schemeClr val="accent2">
                <a:tint val="40000"/>
                <a:alpha val="90000"/>
                <a:hueOff val="-714735"/>
                <a:satOff val="-33626"/>
                <a:lumOff val="-2758"/>
                <a:alphaOff val="0"/>
              </a:schemeClr>
            </a:lnRef>
            <a:fillRef idx="1">
              <a:schemeClr val="accent2">
                <a:tint val="40000"/>
                <a:alpha val="90000"/>
                <a:hueOff val="-714735"/>
                <a:satOff val="-33626"/>
                <a:lumOff val="-2758"/>
                <a:alphaOff val="0"/>
              </a:schemeClr>
            </a:fillRef>
            <a:effectRef idx="0">
              <a:schemeClr val="accent2">
                <a:tint val="40000"/>
                <a:alpha val="90000"/>
                <a:hueOff val="-714735"/>
                <a:satOff val="-33626"/>
                <a:lumOff val="-2758"/>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lvl="1" indent="-342900" defTabSz="1200150">
                <a:lnSpc>
                  <a:spcPct val="90000"/>
                </a:lnSpc>
                <a:spcBef>
                  <a:spcPct val="0"/>
                </a:spcBef>
                <a:spcAft>
                  <a:spcPct val="15000"/>
                </a:spcAft>
                <a:buFont typeface="Wingdings" panose="05000000000000000000" pitchFamily="2" charset="2"/>
                <a:buChar char="p"/>
              </a:pPr>
              <a:r>
                <a:rPr lang="zh-TW" altLang="en-US" sz="2000" dirty="0">
                  <a:latin typeface="微軟正黑體" panose="020B0604030504040204" pitchFamily="34" charset="-120"/>
                  <a:ea typeface="微軟正黑體" panose="020B0604030504040204" pitchFamily="34" charset="-120"/>
                </a:rPr>
                <a:t>結合</a:t>
              </a:r>
              <a:r>
                <a:rPr lang="en-US" altLang="zh-TW" sz="2000" dirty="0">
                  <a:latin typeface="微軟正黑體" panose="020B0604030504040204" pitchFamily="34" charset="-120"/>
                  <a:ea typeface="微軟正黑體" panose="020B0604030504040204" pitchFamily="34" charset="-120"/>
                </a:rPr>
                <a:t>ILO</a:t>
              </a:r>
              <a:r>
                <a:rPr lang="zh-TW" altLang="en-US" sz="2000" dirty="0">
                  <a:latin typeface="微軟正黑體" panose="020B0604030504040204" pitchFamily="34" charset="-120"/>
                  <a:ea typeface="微軟正黑體" panose="020B0604030504040204" pitchFamily="34" charset="-120"/>
                </a:rPr>
                <a:t>、業界專家</a:t>
              </a:r>
              <a:endParaRPr lang="en-US" altLang="zh-TW" sz="2000"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商化意願及路徑調查</a:t>
              </a:r>
              <a:endParaRPr lang="en-US" altLang="zh-TW"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諮詢服務</a:t>
              </a:r>
              <a:endParaRPr lang="en-US" altLang="zh-TW"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專業交流</a:t>
              </a:r>
              <a:endParaRPr lang="en-US" altLang="zh-TW" dirty="0">
                <a:latin typeface="微軟正黑體" panose="020B0604030504040204" pitchFamily="34" charset="-120"/>
                <a:ea typeface="微軟正黑體" panose="020B0604030504040204" pitchFamily="34" charset="-120"/>
              </a:endParaRPr>
            </a:p>
            <a:p>
              <a:pPr marL="0" lvl="1" defTabSz="1200150">
                <a:lnSpc>
                  <a:spcPct val="90000"/>
                </a:lnSpc>
                <a:spcBef>
                  <a:spcPct val="0"/>
                </a:spcBef>
                <a:spcAft>
                  <a:spcPct val="15000"/>
                </a:spcAft>
              </a:pPr>
              <a:endParaRPr lang="zh-TW" altLang="en-US" sz="2000" dirty="0">
                <a:latin typeface="微軟正黑體" panose="020B0604030504040204" pitchFamily="34" charset="-120"/>
                <a:ea typeface="微軟正黑體" panose="020B0604030504040204" pitchFamily="34" charset="-120"/>
              </a:endParaRPr>
            </a:p>
            <a:p>
              <a:pPr marL="228600" lvl="1" indent="-228600" defTabSz="1200150">
                <a:lnSpc>
                  <a:spcPct val="90000"/>
                </a:lnSpc>
                <a:spcBef>
                  <a:spcPct val="0"/>
                </a:spcBef>
                <a:spcAft>
                  <a:spcPct val="15000"/>
                </a:spcAft>
                <a:buChar char="••"/>
              </a:pPr>
              <a:endParaRPr lang="zh-TW" altLang="en-US" sz="2700" dirty="0">
                <a:latin typeface="微軟正黑體" panose="020B0604030504040204" pitchFamily="34" charset="-120"/>
                <a:ea typeface="微軟正黑體" panose="020B0604030504040204" pitchFamily="34" charset="-120"/>
              </a:endParaRPr>
            </a:p>
          </p:txBody>
        </p:sp>
        <p:sp>
          <p:nvSpPr>
            <p:cNvPr id="33" name="手繪多邊形 32"/>
            <p:cNvSpPr/>
            <p:nvPr/>
          </p:nvSpPr>
          <p:spPr>
            <a:xfrm>
              <a:off x="6176771" y="2432139"/>
              <a:ext cx="2602823" cy="777600"/>
            </a:xfrm>
            <a:custGeom>
              <a:avLst/>
              <a:gdLst>
                <a:gd name="connsiteX0" fmla="*/ 0 w 2507456"/>
                <a:gd name="connsiteY0" fmla="*/ 0 h 777600"/>
                <a:gd name="connsiteX1" fmla="*/ 2507456 w 2507456"/>
                <a:gd name="connsiteY1" fmla="*/ 0 h 777600"/>
                <a:gd name="connsiteX2" fmla="*/ 2507456 w 2507456"/>
                <a:gd name="connsiteY2" fmla="*/ 777600 h 777600"/>
                <a:gd name="connsiteX3" fmla="*/ 0 w 2507456"/>
                <a:gd name="connsiteY3" fmla="*/ 777600 h 777600"/>
                <a:gd name="connsiteX4" fmla="*/ 0 w 250745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777600">
                  <a:moveTo>
                    <a:pt x="0" y="0"/>
                  </a:moveTo>
                  <a:lnTo>
                    <a:pt x="2507456" y="0"/>
                  </a:lnTo>
                  <a:lnTo>
                    <a:pt x="2507456" y="777600"/>
                  </a:lnTo>
                  <a:lnTo>
                    <a:pt x="0" y="777600"/>
                  </a:lnTo>
                  <a:lnTo>
                    <a:pt x="0" y="0"/>
                  </a:lnTo>
                  <a:close/>
                </a:path>
              </a:pathLst>
            </a:custGeom>
          </p:spPr>
          <p:style>
            <a:lnRef idx="2">
              <a:schemeClr val="accent2">
                <a:hueOff val="-1433582"/>
                <a:satOff val="-34544"/>
                <a:lumOff val="-20785"/>
                <a:alphaOff val="0"/>
              </a:schemeClr>
            </a:lnRef>
            <a:fillRef idx="1">
              <a:schemeClr val="accent2">
                <a:hueOff val="-1433582"/>
                <a:satOff val="-34544"/>
                <a:lumOff val="-20785"/>
                <a:alphaOff val="0"/>
              </a:schemeClr>
            </a:fillRef>
            <a:effectRef idx="0">
              <a:schemeClr val="accent2">
                <a:hueOff val="-1433582"/>
                <a:satOff val="-34544"/>
                <a:lumOff val="-20785"/>
                <a:alphaOff val="0"/>
              </a:schemeClr>
            </a:effectRef>
            <a:fontRef idx="minor">
              <a:schemeClr val="lt1"/>
            </a:fontRef>
          </p:style>
          <p:txBody>
            <a:bodyPr spcFirstLastPara="0" vert="horz" wrap="square" lIns="192024" tIns="109728" rIns="192024" bIns="109728" numCol="1" spcCol="1270" anchor="ctr" anchorCtr="0">
              <a:noAutofit/>
            </a:bodyPr>
            <a:lstStyle/>
            <a:p>
              <a:pPr algn="ctr" defTabSz="1200150">
                <a:lnSpc>
                  <a:spcPct val="90000"/>
                </a:lnSpc>
                <a:spcBef>
                  <a:spcPct val="0"/>
                </a:spcBef>
                <a:spcAft>
                  <a:spcPct val="35000"/>
                </a:spcAft>
              </a:pPr>
              <a:r>
                <a:rPr lang="zh-TW" altLang="en-US" sz="2400" dirty="0">
                  <a:latin typeface="微軟正黑體" panose="020B0604030504040204" pitchFamily="34" charset="-120"/>
                  <a:ea typeface="微軟正黑體" panose="020B0604030504040204" pitchFamily="34" charset="-120"/>
                </a:rPr>
                <a:t>商業輔導資源</a:t>
              </a:r>
            </a:p>
          </p:txBody>
        </p:sp>
        <p:sp>
          <p:nvSpPr>
            <p:cNvPr id="34" name="手繪多邊形 33"/>
            <p:cNvSpPr/>
            <p:nvPr/>
          </p:nvSpPr>
          <p:spPr>
            <a:xfrm>
              <a:off x="6176771" y="3209739"/>
              <a:ext cx="2602823" cy="2084484"/>
            </a:xfrm>
            <a:custGeom>
              <a:avLst/>
              <a:gdLst>
                <a:gd name="connsiteX0" fmla="*/ 0 w 2507456"/>
                <a:gd name="connsiteY0" fmla="*/ 0 h 2084484"/>
                <a:gd name="connsiteX1" fmla="*/ 2507456 w 2507456"/>
                <a:gd name="connsiteY1" fmla="*/ 0 h 2084484"/>
                <a:gd name="connsiteX2" fmla="*/ 2507456 w 2507456"/>
                <a:gd name="connsiteY2" fmla="*/ 2084484 h 2084484"/>
                <a:gd name="connsiteX3" fmla="*/ 0 w 2507456"/>
                <a:gd name="connsiteY3" fmla="*/ 2084484 h 2084484"/>
                <a:gd name="connsiteX4" fmla="*/ 0 w 2507456"/>
                <a:gd name="connsiteY4" fmla="*/ 0 h 208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084484">
                  <a:moveTo>
                    <a:pt x="0" y="0"/>
                  </a:moveTo>
                  <a:lnTo>
                    <a:pt x="2507456" y="0"/>
                  </a:lnTo>
                  <a:lnTo>
                    <a:pt x="2507456" y="2084484"/>
                  </a:lnTo>
                  <a:lnTo>
                    <a:pt x="0" y="2084484"/>
                  </a:lnTo>
                  <a:lnTo>
                    <a:pt x="0" y="0"/>
                  </a:lnTo>
                  <a:close/>
                </a:path>
              </a:pathLst>
            </a:custGeom>
          </p:spPr>
          <p:style>
            <a:lnRef idx="2">
              <a:schemeClr val="accent2">
                <a:tint val="40000"/>
                <a:alpha val="90000"/>
                <a:hueOff val="-1429471"/>
                <a:satOff val="-67252"/>
                <a:lumOff val="-5516"/>
                <a:alphaOff val="0"/>
              </a:schemeClr>
            </a:lnRef>
            <a:fillRef idx="1">
              <a:schemeClr val="accent2">
                <a:tint val="40000"/>
                <a:alpha val="90000"/>
                <a:hueOff val="-1429471"/>
                <a:satOff val="-67252"/>
                <a:lumOff val="-5516"/>
                <a:alphaOff val="0"/>
              </a:schemeClr>
            </a:fillRef>
            <a:effectRef idx="0">
              <a:schemeClr val="accent2">
                <a:tint val="40000"/>
                <a:alpha val="90000"/>
                <a:hueOff val="-1429471"/>
                <a:satOff val="-67252"/>
                <a:lumOff val="-5516"/>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lvl="1" indent="-342900" defTabSz="1200150">
                <a:lnSpc>
                  <a:spcPct val="90000"/>
                </a:lnSpc>
                <a:spcBef>
                  <a:spcPct val="0"/>
                </a:spcBef>
                <a:spcAft>
                  <a:spcPct val="15000"/>
                </a:spcAft>
                <a:buFont typeface="Wingdings" panose="05000000000000000000" pitchFamily="2" charset="2"/>
                <a:buChar char="p"/>
              </a:pPr>
              <a:r>
                <a:rPr lang="zh-TW" altLang="en-US" sz="2000" dirty="0">
                  <a:latin typeface="微軟正黑體" panose="020B0604030504040204" pitchFamily="34" charset="-120"/>
                  <a:ea typeface="微軟正黑體" panose="020B0604030504040204" pitchFamily="34" charset="-120"/>
                </a:rPr>
                <a:t>結合政府計畫、業師、科技工具</a:t>
              </a:r>
              <a:endParaRPr lang="en-US" altLang="zh-TW" sz="2000"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諮詢服務</a:t>
              </a:r>
              <a:endParaRPr lang="en-US" altLang="zh-TW"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整合資料庫</a:t>
              </a:r>
              <a:endParaRPr lang="en-US" altLang="zh-TW"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培訓課程</a:t>
              </a: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資訊輔助工具</a:t>
              </a:r>
            </a:p>
          </p:txBody>
        </p:sp>
      </p:grpSp>
      <p:grpSp>
        <p:nvGrpSpPr>
          <p:cNvPr id="35" name="群組 34"/>
          <p:cNvGrpSpPr/>
          <p:nvPr/>
        </p:nvGrpSpPr>
        <p:grpSpPr>
          <a:xfrm>
            <a:off x="3812575" y="3645025"/>
            <a:ext cx="7874932" cy="2971761"/>
            <a:chOff x="459771" y="2269288"/>
            <a:chExt cx="8319853" cy="3187785"/>
          </a:xfrm>
        </p:grpSpPr>
        <p:sp>
          <p:nvSpPr>
            <p:cNvPr id="36" name="手繪多邊形 35"/>
            <p:cNvSpPr/>
            <p:nvPr/>
          </p:nvSpPr>
          <p:spPr>
            <a:xfrm>
              <a:off x="459771" y="2269288"/>
              <a:ext cx="2507456" cy="777600"/>
            </a:xfrm>
            <a:custGeom>
              <a:avLst/>
              <a:gdLst>
                <a:gd name="connsiteX0" fmla="*/ 0 w 2507456"/>
                <a:gd name="connsiteY0" fmla="*/ 0 h 777600"/>
                <a:gd name="connsiteX1" fmla="*/ 2507456 w 2507456"/>
                <a:gd name="connsiteY1" fmla="*/ 0 h 777600"/>
                <a:gd name="connsiteX2" fmla="*/ 2507456 w 2507456"/>
                <a:gd name="connsiteY2" fmla="*/ 777600 h 777600"/>
                <a:gd name="connsiteX3" fmla="*/ 0 w 2507456"/>
                <a:gd name="connsiteY3" fmla="*/ 777600 h 777600"/>
                <a:gd name="connsiteX4" fmla="*/ 0 w 250745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777600">
                  <a:moveTo>
                    <a:pt x="0" y="0"/>
                  </a:moveTo>
                  <a:lnTo>
                    <a:pt x="2507456" y="0"/>
                  </a:lnTo>
                  <a:lnTo>
                    <a:pt x="2507456" y="777600"/>
                  </a:lnTo>
                  <a:lnTo>
                    <a:pt x="0" y="7776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algn="ctr" defTabSz="1200150">
                <a:lnSpc>
                  <a:spcPct val="90000"/>
                </a:lnSpc>
                <a:spcBef>
                  <a:spcPct val="0"/>
                </a:spcBef>
                <a:spcAft>
                  <a:spcPct val="35000"/>
                </a:spcAft>
              </a:pPr>
              <a:r>
                <a:rPr lang="zh-TW" altLang="en-US" sz="2400" dirty="0">
                  <a:latin typeface="微軟正黑體" panose="020B0604030504040204" pitchFamily="34" charset="-120"/>
                  <a:ea typeface="微軟正黑體" panose="020B0604030504040204" pitchFamily="34" charset="-120"/>
                </a:rPr>
                <a:t>精準技術媒合</a:t>
              </a:r>
            </a:p>
          </p:txBody>
        </p:sp>
        <p:sp>
          <p:nvSpPr>
            <p:cNvPr id="37" name="手繪多邊形 36"/>
            <p:cNvSpPr/>
            <p:nvPr/>
          </p:nvSpPr>
          <p:spPr>
            <a:xfrm>
              <a:off x="459771" y="3046888"/>
              <a:ext cx="2507456" cy="2410185"/>
            </a:xfrm>
            <a:custGeom>
              <a:avLst/>
              <a:gdLst>
                <a:gd name="connsiteX0" fmla="*/ 0 w 2507456"/>
                <a:gd name="connsiteY0" fmla="*/ 0 h 2410185"/>
                <a:gd name="connsiteX1" fmla="*/ 2507456 w 2507456"/>
                <a:gd name="connsiteY1" fmla="*/ 0 h 2410185"/>
                <a:gd name="connsiteX2" fmla="*/ 2507456 w 2507456"/>
                <a:gd name="connsiteY2" fmla="*/ 2410185 h 2410185"/>
                <a:gd name="connsiteX3" fmla="*/ 0 w 2507456"/>
                <a:gd name="connsiteY3" fmla="*/ 2410185 h 2410185"/>
                <a:gd name="connsiteX4" fmla="*/ 0 w 2507456"/>
                <a:gd name="connsiteY4" fmla="*/ 0 h 241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410185">
                  <a:moveTo>
                    <a:pt x="0" y="0"/>
                  </a:moveTo>
                  <a:lnTo>
                    <a:pt x="2507456" y="0"/>
                  </a:lnTo>
                  <a:lnTo>
                    <a:pt x="2507456" y="2410185"/>
                  </a:lnTo>
                  <a:lnTo>
                    <a:pt x="0" y="2410185"/>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lvl="1" indent="-342900" defTabSz="1200150">
                <a:lnSpc>
                  <a:spcPct val="90000"/>
                </a:lnSpc>
                <a:spcBef>
                  <a:spcPct val="0"/>
                </a:spcBef>
                <a:spcAft>
                  <a:spcPct val="15000"/>
                </a:spcAft>
                <a:buFont typeface="Wingdings" panose="05000000000000000000" pitchFamily="2" charset="2"/>
                <a:buChar char="p"/>
              </a:pPr>
              <a:r>
                <a:rPr lang="zh-TW" altLang="en-US" sz="2000" dirty="0">
                  <a:latin typeface="微軟正黑體" panose="020B0604030504040204" pitchFamily="34" charset="-120"/>
                  <a:ea typeface="微軟正黑體" panose="020B0604030504040204" pitchFamily="34" charset="-120"/>
                </a:rPr>
                <a:t>結合</a:t>
              </a:r>
              <a:r>
                <a:rPr lang="en-US" altLang="zh-TW" sz="2000" dirty="0">
                  <a:latin typeface="微軟正黑體" panose="020B0604030504040204" pitchFamily="34" charset="-120"/>
                  <a:ea typeface="微軟正黑體" panose="020B0604030504040204" pitchFamily="34" charset="-120"/>
                </a:rPr>
                <a:t>ILO</a:t>
              </a:r>
              <a:r>
                <a:rPr lang="zh-TW" altLang="en-US" sz="2000" dirty="0">
                  <a:latin typeface="微軟正黑體" panose="020B0604030504040204" pitchFamily="34" charset="-120"/>
                  <a:ea typeface="微軟正黑體" panose="020B0604030504040204" pitchFamily="34" charset="-120"/>
                </a:rPr>
                <a:t>、外部企業</a:t>
              </a: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產業需求調查</a:t>
              </a:r>
              <a:endParaRPr lang="en-US" altLang="zh-TW"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媒合活動</a:t>
              </a:r>
              <a:endParaRPr lang="en-US" altLang="zh-TW"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智財移轉服務</a:t>
              </a:r>
              <a:endParaRPr lang="en-US" altLang="zh-TW" dirty="0">
                <a:latin typeface="微軟正黑體" panose="020B0604030504040204" pitchFamily="34" charset="-120"/>
                <a:ea typeface="微軟正黑體" panose="020B0604030504040204" pitchFamily="34" charset="-120"/>
              </a:endParaRPr>
            </a:p>
            <a:p>
              <a:pPr marL="0" lvl="1" defTabSz="1200150">
                <a:lnSpc>
                  <a:spcPct val="90000"/>
                </a:lnSpc>
                <a:spcBef>
                  <a:spcPct val="0"/>
                </a:spcBef>
                <a:spcAft>
                  <a:spcPct val="15000"/>
                </a:spcAft>
              </a:pPr>
              <a:endParaRPr lang="en-US" altLang="zh-TW" sz="2700" dirty="0">
                <a:latin typeface="微軟正黑體" panose="020B0604030504040204" pitchFamily="34" charset="-120"/>
                <a:ea typeface="微軟正黑體" panose="020B0604030504040204" pitchFamily="34" charset="-120"/>
              </a:endParaRPr>
            </a:p>
            <a:p>
              <a:pPr marL="228600" lvl="1" indent="-228600" defTabSz="1200150">
                <a:lnSpc>
                  <a:spcPct val="90000"/>
                </a:lnSpc>
                <a:spcBef>
                  <a:spcPct val="0"/>
                </a:spcBef>
                <a:spcAft>
                  <a:spcPct val="15000"/>
                </a:spcAft>
                <a:buChar char="••"/>
              </a:pPr>
              <a:endParaRPr lang="zh-TW" altLang="en-US" sz="2700" dirty="0">
                <a:latin typeface="微軟正黑體" panose="020B0604030504040204" pitchFamily="34" charset="-120"/>
                <a:ea typeface="微軟正黑體" panose="020B0604030504040204" pitchFamily="34" charset="-120"/>
              </a:endParaRPr>
            </a:p>
          </p:txBody>
        </p:sp>
        <p:sp>
          <p:nvSpPr>
            <p:cNvPr id="38" name="手繪多邊形 37"/>
            <p:cNvSpPr/>
            <p:nvPr/>
          </p:nvSpPr>
          <p:spPr>
            <a:xfrm>
              <a:off x="3318271" y="2269288"/>
              <a:ext cx="2507456" cy="777600"/>
            </a:xfrm>
            <a:custGeom>
              <a:avLst/>
              <a:gdLst>
                <a:gd name="connsiteX0" fmla="*/ 0 w 2507456"/>
                <a:gd name="connsiteY0" fmla="*/ 0 h 777600"/>
                <a:gd name="connsiteX1" fmla="*/ 2507456 w 2507456"/>
                <a:gd name="connsiteY1" fmla="*/ 0 h 777600"/>
                <a:gd name="connsiteX2" fmla="*/ 2507456 w 2507456"/>
                <a:gd name="connsiteY2" fmla="*/ 777600 h 777600"/>
                <a:gd name="connsiteX3" fmla="*/ 0 w 2507456"/>
                <a:gd name="connsiteY3" fmla="*/ 777600 h 777600"/>
                <a:gd name="connsiteX4" fmla="*/ 0 w 250745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777600">
                  <a:moveTo>
                    <a:pt x="0" y="0"/>
                  </a:moveTo>
                  <a:lnTo>
                    <a:pt x="2507456" y="0"/>
                  </a:lnTo>
                  <a:lnTo>
                    <a:pt x="2507456" y="777600"/>
                  </a:lnTo>
                  <a:lnTo>
                    <a:pt x="0" y="777600"/>
                  </a:lnTo>
                  <a:lnTo>
                    <a:pt x="0" y="0"/>
                  </a:lnTo>
                  <a:close/>
                </a:path>
              </a:pathLst>
            </a:custGeom>
          </p:spPr>
          <p:style>
            <a:lnRef idx="2">
              <a:schemeClr val="accent2">
                <a:hueOff val="-716791"/>
                <a:satOff val="-17272"/>
                <a:lumOff val="-10393"/>
                <a:alphaOff val="0"/>
              </a:schemeClr>
            </a:lnRef>
            <a:fillRef idx="1">
              <a:schemeClr val="accent2">
                <a:hueOff val="-716791"/>
                <a:satOff val="-17272"/>
                <a:lumOff val="-10393"/>
                <a:alphaOff val="0"/>
              </a:schemeClr>
            </a:fillRef>
            <a:effectRef idx="0">
              <a:schemeClr val="accent2">
                <a:hueOff val="-716791"/>
                <a:satOff val="-17272"/>
                <a:lumOff val="-10393"/>
                <a:alphaOff val="0"/>
              </a:schemeClr>
            </a:effectRef>
            <a:fontRef idx="minor">
              <a:schemeClr val="lt1"/>
            </a:fontRef>
          </p:style>
          <p:txBody>
            <a:bodyPr spcFirstLastPara="0" vert="horz" wrap="square" lIns="192024" tIns="109728" rIns="192024" bIns="109728" numCol="1" spcCol="1270" anchor="ctr" anchorCtr="0">
              <a:noAutofit/>
            </a:bodyPr>
            <a:lstStyle/>
            <a:p>
              <a:pPr algn="ctr" defTabSz="1200150">
                <a:lnSpc>
                  <a:spcPct val="90000"/>
                </a:lnSpc>
                <a:spcBef>
                  <a:spcPct val="0"/>
                </a:spcBef>
                <a:spcAft>
                  <a:spcPct val="35000"/>
                </a:spcAft>
              </a:pPr>
              <a:r>
                <a:rPr lang="zh-TW" altLang="en-US" sz="2400" dirty="0">
                  <a:latin typeface="微軟正黑體" panose="020B0604030504040204" pitchFamily="34" charset="-120"/>
                  <a:ea typeface="微軟正黑體" panose="020B0604030504040204" pitchFamily="34" charset="-120"/>
                </a:rPr>
                <a:t>精準資金媒合</a:t>
              </a:r>
            </a:p>
          </p:txBody>
        </p:sp>
        <p:sp>
          <p:nvSpPr>
            <p:cNvPr id="39" name="手繪多邊形 38"/>
            <p:cNvSpPr/>
            <p:nvPr/>
          </p:nvSpPr>
          <p:spPr>
            <a:xfrm>
              <a:off x="3318271" y="3046888"/>
              <a:ext cx="2507456" cy="2410185"/>
            </a:xfrm>
            <a:custGeom>
              <a:avLst/>
              <a:gdLst>
                <a:gd name="connsiteX0" fmla="*/ 0 w 2507456"/>
                <a:gd name="connsiteY0" fmla="*/ 0 h 2410185"/>
                <a:gd name="connsiteX1" fmla="*/ 2507456 w 2507456"/>
                <a:gd name="connsiteY1" fmla="*/ 0 h 2410185"/>
                <a:gd name="connsiteX2" fmla="*/ 2507456 w 2507456"/>
                <a:gd name="connsiteY2" fmla="*/ 2410185 h 2410185"/>
                <a:gd name="connsiteX3" fmla="*/ 0 w 2507456"/>
                <a:gd name="connsiteY3" fmla="*/ 2410185 h 2410185"/>
                <a:gd name="connsiteX4" fmla="*/ 0 w 2507456"/>
                <a:gd name="connsiteY4" fmla="*/ 0 h 241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410185">
                  <a:moveTo>
                    <a:pt x="0" y="0"/>
                  </a:moveTo>
                  <a:lnTo>
                    <a:pt x="2507456" y="0"/>
                  </a:lnTo>
                  <a:lnTo>
                    <a:pt x="2507456" y="2410185"/>
                  </a:lnTo>
                  <a:lnTo>
                    <a:pt x="0" y="2410185"/>
                  </a:lnTo>
                  <a:lnTo>
                    <a:pt x="0" y="0"/>
                  </a:lnTo>
                  <a:close/>
                </a:path>
              </a:pathLst>
            </a:custGeom>
          </p:spPr>
          <p:style>
            <a:lnRef idx="2">
              <a:schemeClr val="accent2">
                <a:tint val="40000"/>
                <a:alpha val="90000"/>
                <a:hueOff val="-714735"/>
                <a:satOff val="-33626"/>
                <a:lumOff val="-2758"/>
                <a:alphaOff val="0"/>
              </a:schemeClr>
            </a:lnRef>
            <a:fillRef idx="1">
              <a:schemeClr val="accent2">
                <a:tint val="40000"/>
                <a:alpha val="90000"/>
                <a:hueOff val="-714735"/>
                <a:satOff val="-33626"/>
                <a:lumOff val="-2758"/>
                <a:alphaOff val="0"/>
              </a:schemeClr>
            </a:fillRef>
            <a:effectRef idx="0">
              <a:schemeClr val="accent2">
                <a:tint val="40000"/>
                <a:alpha val="90000"/>
                <a:hueOff val="-714735"/>
                <a:satOff val="-33626"/>
                <a:lumOff val="-2758"/>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lvl="1" indent="-342900" defTabSz="1200150">
                <a:lnSpc>
                  <a:spcPct val="90000"/>
                </a:lnSpc>
                <a:spcBef>
                  <a:spcPct val="0"/>
                </a:spcBef>
                <a:spcAft>
                  <a:spcPct val="15000"/>
                </a:spcAft>
                <a:buFont typeface="Wingdings" panose="05000000000000000000" pitchFamily="2" charset="2"/>
                <a:buChar char="p"/>
              </a:pPr>
              <a:r>
                <a:rPr lang="zh-TW" altLang="en-US" sz="2000" dirty="0">
                  <a:latin typeface="微軟正黑體" panose="020B0604030504040204" pitchFamily="34" charset="-120"/>
                  <a:ea typeface="微軟正黑體" panose="020B0604030504040204" pitchFamily="34" charset="-120"/>
                </a:rPr>
                <a:t>結合創投、天使投資</a:t>
              </a:r>
              <a:endParaRPr lang="en-US" altLang="zh-TW" sz="2000"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新創展會</a:t>
              </a:r>
              <a:endParaRPr lang="en-US" altLang="zh-TW"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媒合活動</a:t>
              </a:r>
              <a:endParaRPr lang="en-US" altLang="zh-TW"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線上媒合服務</a:t>
              </a:r>
            </a:p>
            <a:p>
              <a:pPr marL="228600" lvl="1" indent="-228600" defTabSz="1200150">
                <a:lnSpc>
                  <a:spcPct val="90000"/>
                </a:lnSpc>
                <a:spcBef>
                  <a:spcPct val="0"/>
                </a:spcBef>
                <a:spcAft>
                  <a:spcPct val="15000"/>
                </a:spcAft>
                <a:buChar char="••"/>
              </a:pPr>
              <a:endParaRPr lang="zh-TW" altLang="en-US" sz="2700" dirty="0">
                <a:latin typeface="微軟正黑體" panose="020B0604030504040204" pitchFamily="34" charset="-120"/>
                <a:ea typeface="微軟正黑體" panose="020B0604030504040204" pitchFamily="34" charset="-120"/>
              </a:endParaRPr>
            </a:p>
          </p:txBody>
        </p:sp>
        <p:sp>
          <p:nvSpPr>
            <p:cNvPr id="40" name="手繪多邊形 39"/>
            <p:cNvSpPr/>
            <p:nvPr/>
          </p:nvSpPr>
          <p:spPr>
            <a:xfrm>
              <a:off x="6176771" y="2269288"/>
              <a:ext cx="2602853" cy="777600"/>
            </a:xfrm>
            <a:custGeom>
              <a:avLst/>
              <a:gdLst>
                <a:gd name="connsiteX0" fmla="*/ 0 w 2507456"/>
                <a:gd name="connsiteY0" fmla="*/ 0 h 777600"/>
                <a:gd name="connsiteX1" fmla="*/ 2507456 w 2507456"/>
                <a:gd name="connsiteY1" fmla="*/ 0 h 777600"/>
                <a:gd name="connsiteX2" fmla="*/ 2507456 w 2507456"/>
                <a:gd name="connsiteY2" fmla="*/ 777600 h 777600"/>
                <a:gd name="connsiteX3" fmla="*/ 0 w 2507456"/>
                <a:gd name="connsiteY3" fmla="*/ 777600 h 777600"/>
                <a:gd name="connsiteX4" fmla="*/ 0 w 250745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777600">
                  <a:moveTo>
                    <a:pt x="0" y="0"/>
                  </a:moveTo>
                  <a:lnTo>
                    <a:pt x="2507456" y="0"/>
                  </a:lnTo>
                  <a:lnTo>
                    <a:pt x="2507456" y="777600"/>
                  </a:lnTo>
                  <a:lnTo>
                    <a:pt x="0" y="777600"/>
                  </a:lnTo>
                  <a:lnTo>
                    <a:pt x="0" y="0"/>
                  </a:lnTo>
                  <a:close/>
                </a:path>
              </a:pathLst>
            </a:custGeom>
          </p:spPr>
          <p:style>
            <a:lnRef idx="2">
              <a:schemeClr val="accent2">
                <a:hueOff val="-1433582"/>
                <a:satOff val="-34544"/>
                <a:lumOff val="-20785"/>
                <a:alphaOff val="0"/>
              </a:schemeClr>
            </a:lnRef>
            <a:fillRef idx="1">
              <a:schemeClr val="accent2">
                <a:hueOff val="-1433582"/>
                <a:satOff val="-34544"/>
                <a:lumOff val="-20785"/>
                <a:alphaOff val="0"/>
              </a:schemeClr>
            </a:fillRef>
            <a:effectRef idx="0">
              <a:schemeClr val="accent2">
                <a:hueOff val="-1433582"/>
                <a:satOff val="-34544"/>
                <a:lumOff val="-20785"/>
                <a:alphaOff val="0"/>
              </a:schemeClr>
            </a:effectRef>
            <a:fontRef idx="minor">
              <a:schemeClr val="lt1"/>
            </a:fontRef>
          </p:style>
          <p:txBody>
            <a:bodyPr spcFirstLastPara="0" vert="horz" wrap="square" lIns="192024" tIns="109728" rIns="192024" bIns="109728" numCol="1" spcCol="1270" anchor="ctr" anchorCtr="0">
              <a:noAutofit/>
            </a:bodyPr>
            <a:lstStyle/>
            <a:p>
              <a:pPr algn="ctr" defTabSz="1200150">
                <a:lnSpc>
                  <a:spcPct val="90000"/>
                </a:lnSpc>
                <a:spcBef>
                  <a:spcPct val="0"/>
                </a:spcBef>
                <a:spcAft>
                  <a:spcPct val="35000"/>
                </a:spcAft>
              </a:pPr>
              <a:r>
                <a:rPr lang="zh-TW" altLang="en-US" sz="2400" dirty="0">
                  <a:latin typeface="微軟正黑體" panose="020B0604030504040204" pitchFamily="34" charset="-120"/>
                  <a:ea typeface="微軟正黑體" panose="020B0604030504040204" pitchFamily="34" charset="-120"/>
                </a:rPr>
                <a:t>精準人才媒合</a:t>
              </a:r>
            </a:p>
          </p:txBody>
        </p:sp>
        <p:sp>
          <p:nvSpPr>
            <p:cNvPr id="41" name="手繪多邊形 40"/>
            <p:cNvSpPr/>
            <p:nvPr/>
          </p:nvSpPr>
          <p:spPr>
            <a:xfrm>
              <a:off x="6176771" y="3046888"/>
              <a:ext cx="2602853" cy="2410185"/>
            </a:xfrm>
            <a:custGeom>
              <a:avLst/>
              <a:gdLst>
                <a:gd name="connsiteX0" fmla="*/ 0 w 2507456"/>
                <a:gd name="connsiteY0" fmla="*/ 0 h 2410185"/>
                <a:gd name="connsiteX1" fmla="*/ 2507456 w 2507456"/>
                <a:gd name="connsiteY1" fmla="*/ 0 h 2410185"/>
                <a:gd name="connsiteX2" fmla="*/ 2507456 w 2507456"/>
                <a:gd name="connsiteY2" fmla="*/ 2410185 h 2410185"/>
                <a:gd name="connsiteX3" fmla="*/ 0 w 2507456"/>
                <a:gd name="connsiteY3" fmla="*/ 2410185 h 2410185"/>
                <a:gd name="connsiteX4" fmla="*/ 0 w 2507456"/>
                <a:gd name="connsiteY4" fmla="*/ 0 h 241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410185">
                  <a:moveTo>
                    <a:pt x="0" y="0"/>
                  </a:moveTo>
                  <a:lnTo>
                    <a:pt x="2507456" y="0"/>
                  </a:lnTo>
                  <a:lnTo>
                    <a:pt x="2507456" y="2410185"/>
                  </a:lnTo>
                  <a:lnTo>
                    <a:pt x="0" y="2410185"/>
                  </a:lnTo>
                  <a:lnTo>
                    <a:pt x="0" y="0"/>
                  </a:lnTo>
                  <a:close/>
                </a:path>
              </a:pathLst>
            </a:custGeom>
          </p:spPr>
          <p:style>
            <a:lnRef idx="2">
              <a:schemeClr val="accent2">
                <a:tint val="40000"/>
                <a:alpha val="90000"/>
                <a:hueOff val="-1429471"/>
                <a:satOff val="-67252"/>
                <a:lumOff val="-5516"/>
                <a:alphaOff val="0"/>
              </a:schemeClr>
            </a:lnRef>
            <a:fillRef idx="1">
              <a:schemeClr val="accent2">
                <a:tint val="40000"/>
                <a:alpha val="90000"/>
                <a:hueOff val="-1429471"/>
                <a:satOff val="-67252"/>
                <a:lumOff val="-5516"/>
                <a:alphaOff val="0"/>
              </a:schemeClr>
            </a:fillRef>
            <a:effectRef idx="0">
              <a:schemeClr val="accent2">
                <a:tint val="40000"/>
                <a:alpha val="90000"/>
                <a:hueOff val="-1429471"/>
                <a:satOff val="-67252"/>
                <a:lumOff val="-5516"/>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lvl="1" indent="-342900" defTabSz="1200150">
                <a:lnSpc>
                  <a:spcPct val="90000"/>
                </a:lnSpc>
                <a:spcBef>
                  <a:spcPct val="0"/>
                </a:spcBef>
                <a:spcAft>
                  <a:spcPct val="15000"/>
                </a:spcAft>
                <a:buFont typeface="Wingdings" panose="05000000000000000000" pitchFamily="2" charset="2"/>
                <a:buChar char="p"/>
              </a:pPr>
              <a:r>
                <a:rPr lang="zh-TW" altLang="en-US" sz="2000" dirty="0">
                  <a:latin typeface="微軟正黑體" panose="020B0604030504040204" pitchFamily="34" charset="-120"/>
                  <a:ea typeface="微軟正黑體" panose="020B0604030504040204" pitchFamily="34" charset="-120"/>
                </a:rPr>
                <a:t>結合創創課程、創業社群、</a:t>
              </a:r>
              <a:r>
                <a:rPr lang="en-US" altLang="zh-TW" sz="2000" dirty="0">
                  <a:latin typeface="微軟正黑體" panose="020B0604030504040204" pitchFamily="34" charset="-120"/>
                  <a:ea typeface="微軟正黑體" panose="020B0604030504040204" pitchFamily="34" charset="-120"/>
                </a:rPr>
                <a:t>EMBA</a:t>
              </a: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人才媒合活動</a:t>
              </a:r>
              <a:endParaRPr lang="en-US" altLang="zh-TW"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媒合平台</a:t>
              </a:r>
              <a:endParaRPr lang="en-US" altLang="zh-TW" dirty="0">
                <a:latin typeface="微軟正黑體" panose="020B0604030504040204" pitchFamily="34" charset="-120"/>
                <a:ea typeface="微軟正黑體" panose="020B0604030504040204" pitchFamily="34" charset="-120"/>
              </a:endParaRPr>
            </a:p>
            <a:p>
              <a:pPr marL="342900" lvl="1" indent="-163513" defTabSz="1200150">
                <a:lnSpc>
                  <a:spcPct val="90000"/>
                </a:lnSpc>
                <a:spcBef>
                  <a:spcPct val="0"/>
                </a:spcBef>
                <a:spcAft>
                  <a:spcPct val="15000"/>
                </a:spcAft>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交流小聚</a:t>
              </a:r>
            </a:p>
            <a:p>
              <a:pPr marL="228600" lvl="1" indent="-228600" defTabSz="1200150">
                <a:lnSpc>
                  <a:spcPct val="90000"/>
                </a:lnSpc>
                <a:spcBef>
                  <a:spcPct val="0"/>
                </a:spcBef>
                <a:spcAft>
                  <a:spcPct val="15000"/>
                </a:spcAft>
                <a:buChar char="••"/>
              </a:pPr>
              <a:endParaRPr lang="zh-TW" altLang="en-US" sz="270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547183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5</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政府推動計畫</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7" y="1177734"/>
            <a:ext cx="6853968"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透過科創與科產計畫共同完善精準研發生態系</a:t>
            </a:r>
          </a:p>
        </p:txBody>
      </p:sp>
      <p:pic>
        <p:nvPicPr>
          <p:cNvPr id="4" name="圖片 3"/>
          <p:cNvPicPr>
            <a:picLocks noChangeAspect="1"/>
          </p:cNvPicPr>
          <p:nvPr/>
        </p:nvPicPr>
        <p:blipFill>
          <a:blip r:embed="rId2"/>
          <a:stretch>
            <a:fillRect/>
          </a:stretch>
        </p:blipFill>
        <p:spPr>
          <a:xfrm>
            <a:off x="1794225" y="1873380"/>
            <a:ext cx="8274009" cy="4320395"/>
          </a:xfrm>
          <a:prstGeom prst="rect">
            <a:avLst/>
          </a:prstGeom>
        </p:spPr>
      </p:pic>
    </p:spTree>
    <p:extLst>
      <p:ext uri="{BB962C8B-B14F-4D97-AF65-F5344CB8AC3E}">
        <p14:creationId xmlns:p14="http://schemas.microsoft.com/office/powerpoint/2010/main" val="834708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5</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政府推動計畫</a:t>
            </a:r>
          </a:p>
        </p:txBody>
      </p:sp>
      <p:sp>
        <p:nvSpPr>
          <p:cNvPr id="42" name="文字方塊 41">
            <a:extLst>
              <a:ext uri="{FF2B5EF4-FFF2-40B4-BE49-F238E27FC236}">
                <a16:creationId xmlns:a16="http://schemas.microsoft.com/office/drawing/2014/main" id="{A3DAF9D2-2338-47E7-8780-52C08278B908}"/>
              </a:ext>
            </a:extLst>
          </p:cNvPr>
          <p:cNvSpPr txBox="1"/>
          <p:nvPr/>
        </p:nvSpPr>
        <p:spPr>
          <a:xfrm>
            <a:off x="1178987" y="1177734"/>
            <a:ext cx="8004342"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科研創業計畫</a:t>
            </a:r>
            <a:r>
              <a:rPr kumimoji="1" lang="en-US" altLang="zh-TW" sz="2400" b="1" dirty="0">
                <a:solidFill>
                  <a:srgbClr val="0B2A43"/>
                </a:solidFill>
                <a:latin typeface="Microsoft YaHei UI" panose="020B0503020204020204" pitchFamily="34" charset="-122"/>
                <a:ea typeface="Microsoft YaHei UI" panose="020B0503020204020204" pitchFamily="34" charset="-122"/>
              </a:rPr>
              <a:t>-</a:t>
            </a:r>
            <a:r>
              <a:rPr kumimoji="1" lang="zh-TW" altLang="en-US" sz="2400" b="1" dirty="0">
                <a:solidFill>
                  <a:srgbClr val="0B2A43"/>
                </a:solidFill>
                <a:latin typeface="Microsoft YaHei UI" panose="020B0503020204020204" pitchFamily="34" charset="-122"/>
                <a:ea typeface="Microsoft YaHei UI" panose="020B0503020204020204" pitchFamily="34" charset="-122"/>
              </a:rPr>
              <a:t>中研院團隊輔導案例</a:t>
            </a:r>
          </a:p>
        </p:txBody>
      </p:sp>
      <p:sp>
        <p:nvSpPr>
          <p:cNvPr id="3" name="矩形 2"/>
          <p:cNvSpPr/>
          <p:nvPr/>
        </p:nvSpPr>
        <p:spPr>
          <a:xfrm>
            <a:off x="2772237" y="3544953"/>
            <a:ext cx="1396536"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sym typeface="Arial"/>
              </a:rPr>
              <a:t>吳漢忠團隊 </a:t>
            </a:r>
            <a:endParaRPr lang="zh-TW" altLang="en-US" dirty="0"/>
          </a:p>
        </p:txBody>
      </p:sp>
      <p:sp>
        <p:nvSpPr>
          <p:cNvPr id="43" name="矩形 42"/>
          <p:cNvSpPr/>
          <p:nvPr/>
        </p:nvSpPr>
        <p:spPr>
          <a:xfrm>
            <a:off x="560048" y="4021174"/>
            <a:ext cx="3834938" cy="2139047"/>
          </a:xfrm>
          <a:prstGeom prst="rect">
            <a:avLst/>
          </a:prstGeom>
        </p:spPr>
        <p:txBody>
          <a:bodyPr wrap="square">
            <a:spAutoFit/>
          </a:bodyPr>
          <a:lstStyle/>
          <a:p>
            <a:pPr lvl="0" algn="just" defTabSz="1042744">
              <a:defRPr/>
            </a:pPr>
            <a:r>
              <a:rPr lang="zh-TW" altLang="en-US" sz="1600" b="1" dirty="0">
                <a:solidFill>
                  <a:srgbClr val="0000FF"/>
                </a:solidFill>
                <a:latin typeface="微軟正黑體" panose="020B0604030504040204" pitchFamily="34" charset="-120"/>
                <a:ea typeface="微軟正黑體" panose="020B0604030504040204" pitchFamily="34" charset="-120"/>
                <a:sym typeface="Arial"/>
              </a:rPr>
              <a:t>公司名稱：</a:t>
            </a:r>
            <a:r>
              <a:rPr lang="zh-TW" altLang="en-US" sz="1600" dirty="0">
                <a:solidFill>
                  <a:prstClr val="black"/>
                </a:solidFill>
                <a:latin typeface="微軟正黑體" panose="020B0604030504040204" pitchFamily="34" charset="-120"/>
                <a:ea typeface="微軟正黑體" panose="020B0604030504040204" pitchFamily="34" charset="-120"/>
                <a:sym typeface="Arial"/>
              </a:rPr>
              <a:t>研生生醫股份有限公司</a:t>
            </a:r>
            <a:endParaRPr lang="en-US" altLang="zh-TW" sz="1600" dirty="0">
              <a:solidFill>
                <a:prstClr val="black"/>
              </a:solidFill>
              <a:latin typeface="微軟正黑體" panose="020B0604030504040204" pitchFamily="34" charset="-120"/>
              <a:ea typeface="微軟正黑體" panose="020B0604030504040204" pitchFamily="34" charset="-120"/>
              <a:sym typeface="Arial"/>
            </a:endParaRPr>
          </a:p>
          <a:p>
            <a:pPr lvl="0" algn="just">
              <a:spcBef>
                <a:spcPts val="600"/>
              </a:spcBef>
              <a:buClr>
                <a:srgbClr val="000000"/>
              </a:buClr>
              <a:defRPr/>
            </a:pPr>
            <a:r>
              <a:rPr lang="zh-TW" altLang="en-US" sz="1600" b="1" dirty="0">
                <a:solidFill>
                  <a:srgbClr val="0000FF"/>
                </a:solidFill>
                <a:latin typeface="微軟正黑體" panose="020B0604030504040204" pitchFamily="34" charset="-120"/>
                <a:ea typeface="微軟正黑體" panose="020B0604030504040204" pitchFamily="34" charset="-120"/>
                <a:sym typeface="Arial"/>
              </a:rPr>
              <a:t>公司產品：</a:t>
            </a:r>
            <a:r>
              <a:rPr lang="en-US" altLang="zh-TW" sz="1600" kern="0" dirty="0">
                <a:solidFill>
                  <a:srgbClr val="000000"/>
                </a:solidFill>
                <a:latin typeface="Microsoft JhengHei"/>
                <a:ea typeface="Microsoft JhengHei"/>
                <a:cs typeface="Microsoft JhengHei"/>
                <a:sym typeface="Microsoft JhengHei"/>
              </a:rPr>
              <a:t>Anti-</a:t>
            </a:r>
            <a:r>
              <a:rPr lang="en-US" altLang="zh-TW" sz="1600" kern="0" dirty="0" err="1">
                <a:solidFill>
                  <a:srgbClr val="000000"/>
                </a:solidFill>
                <a:latin typeface="Microsoft JhengHei"/>
                <a:ea typeface="Microsoft JhengHei"/>
                <a:cs typeface="Microsoft JhengHei"/>
                <a:sym typeface="Microsoft JhengHei"/>
              </a:rPr>
              <a:t>EpCAM</a:t>
            </a:r>
            <a:r>
              <a:rPr lang="en-US" altLang="zh-TW" sz="1600" kern="0" dirty="0">
                <a:solidFill>
                  <a:srgbClr val="000000"/>
                </a:solidFill>
                <a:latin typeface="Microsoft JhengHei"/>
                <a:ea typeface="Microsoft JhengHei"/>
                <a:cs typeface="Microsoft JhengHei"/>
                <a:sym typeface="Microsoft JhengHei"/>
              </a:rPr>
              <a:t> </a:t>
            </a:r>
            <a:r>
              <a:rPr lang="zh-TW" altLang="en-US" sz="1600" kern="0" dirty="0">
                <a:solidFill>
                  <a:srgbClr val="000000"/>
                </a:solidFill>
                <a:latin typeface="Microsoft JhengHei"/>
                <a:ea typeface="Microsoft JhengHei"/>
                <a:cs typeface="Microsoft JhengHei"/>
                <a:sym typeface="Microsoft JhengHei"/>
              </a:rPr>
              <a:t>抗體新藥</a:t>
            </a:r>
            <a:endParaRPr lang="en-US" altLang="zh-TW" sz="1600" kern="0" dirty="0">
              <a:solidFill>
                <a:srgbClr val="000000"/>
              </a:solidFill>
              <a:latin typeface="Microsoft JhengHei"/>
              <a:ea typeface="Microsoft JhengHei"/>
              <a:cs typeface="Microsoft JhengHei"/>
              <a:sym typeface="Microsoft JhengHei"/>
            </a:endParaRPr>
          </a:p>
          <a:p>
            <a:pPr marL="0" lvl="1" algn="just" defTabSz="1042744">
              <a:defRPr/>
            </a:pPr>
            <a:r>
              <a:rPr lang="zh-TW" altLang="en-US" sz="1600" b="1" dirty="0">
                <a:solidFill>
                  <a:srgbClr val="0000FF"/>
                </a:solidFill>
                <a:latin typeface="微軟正黑體" panose="020B0604030504040204" pitchFamily="34" charset="-120"/>
                <a:ea typeface="微軟正黑體" panose="020B0604030504040204" pitchFamily="34" charset="-120"/>
                <a:sym typeface="Arial"/>
              </a:rPr>
              <a:t>商業進程：</a:t>
            </a:r>
            <a:endParaRPr lang="en-US" altLang="zh-TW" sz="1600" b="1" dirty="0">
              <a:solidFill>
                <a:srgbClr val="FF0000"/>
              </a:solidFill>
              <a:latin typeface="微軟正黑體" panose="020B0604030504040204" pitchFamily="34" charset="-120"/>
              <a:ea typeface="微軟正黑體" panose="020B0604030504040204" pitchFamily="34" charset="-120"/>
              <a:sym typeface="Arial"/>
            </a:endParaRPr>
          </a:p>
          <a:p>
            <a:pPr marL="981075" lvl="0" algn="just">
              <a:buClr>
                <a:srgbClr val="000000"/>
              </a:buClr>
              <a:buSzPts val="1800"/>
              <a:defRPr/>
            </a:pPr>
            <a:r>
              <a:rPr lang="zh-TW" altLang="en-US" sz="1600" kern="0" dirty="0">
                <a:solidFill>
                  <a:srgbClr val="000000"/>
                </a:solidFill>
                <a:latin typeface="Microsoft JhengHei"/>
                <a:ea typeface="Microsoft JhengHei"/>
                <a:cs typeface="Microsoft JhengHei"/>
                <a:sym typeface="Microsoft JhengHei"/>
              </a:rPr>
              <a:t>科創計畫協助完成</a:t>
            </a:r>
            <a:r>
              <a:rPr lang="en-US" altLang="zh-TW" sz="1600" kern="0" dirty="0">
                <a:solidFill>
                  <a:srgbClr val="000000"/>
                </a:solidFill>
                <a:latin typeface="Microsoft JhengHei"/>
                <a:ea typeface="Microsoft JhengHei"/>
                <a:cs typeface="Microsoft JhengHei"/>
                <a:sym typeface="Microsoft JhengHei"/>
              </a:rPr>
              <a:t>CMC</a:t>
            </a:r>
            <a:r>
              <a:rPr lang="zh-TW" altLang="en-US" sz="1600" kern="0" dirty="0">
                <a:solidFill>
                  <a:srgbClr val="000000"/>
                </a:solidFill>
                <a:latin typeface="Microsoft JhengHei"/>
                <a:ea typeface="Microsoft JhengHei"/>
                <a:cs typeface="Microsoft JhengHei"/>
                <a:sym typeface="Microsoft JhengHei"/>
              </a:rPr>
              <a:t>及延攬專職商業人才完善商業規劃，成功獲國內天使投資人出資新台幣</a:t>
            </a:r>
            <a:r>
              <a:rPr lang="en-US" altLang="zh-TW" sz="1600" kern="0" dirty="0">
                <a:solidFill>
                  <a:srgbClr val="000000"/>
                </a:solidFill>
                <a:latin typeface="Microsoft JhengHei"/>
                <a:ea typeface="Microsoft JhengHei"/>
                <a:cs typeface="Microsoft JhengHei"/>
                <a:sym typeface="Microsoft JhengHei"/>
              </a:rPr>
              <a:t>1.25</a:t>
            </a:r>
            <a:r>
              <a:rPr lang="zh-TW" altLang="en-US" sz="1600" kern="0" dirty="0">
                <a:solidFill>
                  <a:srgbClr val="000000"/>
                </a:solidFill>
                <a:latin typeface="Microsoft JhengHei"/>
                <a:ea typeface="Microsoft JhengHei"/>
                <a:cs typeface="Microsoft JhengHei"/>
                <a:sym typeface="Microsoft JhengHei"/>
              </a:rPr>
              <a:t>億元，公司估值</a:t>
            </a:r>
            <a:r>
              <a:rPr lang="en-US" altLang="zh-TW" sz="1600" kern="0" dirty="0">
                <a:solidFill>
                  <a:srgbClr val="000000"/>
                </a:solidFill>
                <a:latin typeface="Microsoft JhengHei"/>
                <a:ea typeface="Microsoft JhengHei"/>
                <a:cs typeface="Microsoft JhengHei"/>
                <a:sym typeface="Microsoft JhengHei"/>
              </a:rPr>
              <a:t>2.48</a:t>
            </a:r>
            <a:r>
              <a:rPr lang="zh-TW" altLang="en-US" sz="1600" kern="0" dirty="0">
                <a:solidFill>
                  <a:srgbClr val="000000"/>
                </a:solidFill>
                <a:latin typeface="Microsoft JhengHei"/>
                <a:ea typeface="Microsoft JhengHei"/>
                <a:cs typeface="Microsoft JhengHei"/>
                <a:sym typeface="Microsoft JhengHei"/>
              </a:rPr>
              <a:t>億元</a:t>
            </a:r>
            <a:endParaRPr lang="zh-TW" altLang="en-US" sz="1600" kern="0" dirty="0">
              <a:solidFill>
                <a:srgbClr val="000000"/>
              </a:solidFill>
              <a:latin typeface="Arial"/>
              <a:ea typeface="微軟正黑體" panose="020B0604030504040204" pitchFamily="34" charset="-120"/>
              <a:cs typeface="Arial"/>
              <a:sym typeface="Arial"/>
            </a:endParaRPr>
          </a:p>
        </p:txBody>
      </p:sp>
      <p:sp>
        <p:nvSpPr>
          <p:cNvPr id="44" name="矩形 43"/>
          <p:cNvSpPr/>
          <p:nvPr/>
        </p:nvSpPr>
        <p:spPr>
          <a:xfrm>
            <a:off x="8377976" y="3518119"/>
            <a:ext cx="1396536"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sym typeface="Arial"/>
              </a:rPr>
              <a:t>楊文欽團隊 </a:t>
            </a:r>
            <a:endParaRPr lang="zh-TW" altLang="en-US" dirty="0">
              <a:latin typeface="微軟正黑體" panose="020B0604030504040204" pitchFamily="34" charset="-120"/>
              <a:ea typeface="微軟正黑體" panose="020B0604030504040204" pitchFamily="34" charset="-120"/>
            </a:endParaRPr>
          </a:p>
        </p:txBody>
      </p:sp>
      <p:sp>
        <p:nvSpPr>
          <p:cNvPr id="45" name="矩形 44"/>
          <p:cNvSpPr/>
          <p:nvPr/>
        </p:nvSpPr>
        <p:spPr>
          <a:xfrm>
            <a:off x="5956490" y="4021174"/>
            <a:ext cx="4751134" cy="2385268"/>
          </a:xfrm>
          <a:prstGeom prst="rect">
            <a:avLst/>
          </a:prstGeom>
        </p:spPr>
        <p:txBody>
          <a:bodyPr wrap="square">
            <a:spAutoFit/>
          </a:bodyPr>
          <a:lstStyle/>
          <a:p>
            <a:pPr lvl="0" algn="just" defTabSz="1042744">
              <a:defRPr/>
            </a:pPr>
            <a:r>
              <a:rPr lang="zh-TW" altLang="en-US" sz="1600" b="1" dirty="0">
                <a:solidFill>
                  <a:srgbClr val="0000FF"/>
                </a:solidFill>
                <a:latin typeface="微軟正黑體" panose="020B0604030504040204" pitchFamily="34" charset="-120"/>
                <a:ea typeface="微軟正黑體" panose="020B0604030504040204" pitchFamily="34" charset="-120"/>
                <a:sym typeface="Arial"/>
              </a:rPr>
              <a:t>公司名稱：</a:t>
            </a:r>
            <a:r>
              <a:rPr lang="zh-TW" altLang="en-US" sz="1600" dirty="0">
                <a:solidFill>
                  <a:prstClr val="black"/>
                </a:solidFill>
                <a:latin typeface="微軟正黑體" panose="020B0604030504040204" pitchFamily="34" charset="-120"/>
                <a:ea typeface="微軟正黑體" panose="020B0604030504040204" pitchFamily="34" charset="-120"/>
                <a:sym typeface="Arial"/>
              </a:rPr>
              <a:t>藥衹生醫股份有限公司</a:t>
            </a:r>
            <a:endParaRPr lang="en-US" altLang="zh-TW" sz="1600" dirty="0">
              <a:solidFill>
                <a:prstClr val="black"/>
              </a:solidFill>
              <a:latin typeface="微軟正黑體" panose="020B0604030504040204" pitchFamily="34" charset="-120"/>
              <a:ea typeface="微軟正黑體" panose="020B0604030504040204" pitchFamily="34" charset="-120"/>
              <a:sym typeface="Arial"/>
            </a:endParaRPr>
          </a:p>
          <a:p>
            <a:pPr lvl="0" algn="just" defTabSz="1042744">
              <a:spcBef>
                <a:spcPts val="600"/>
              </a:spcBef>
              <a:defRPr/>
            </a:pPr>
            <a:r>
              <a:rPr lang="zh-TW" altLang="en-US" sz="1600" b="1" dirty="0">
                <a:solidFill>
                  <a:srgbClr val="0000FF"/>
                </a:solidFill>
                <a:latin typeface="微軟正黑體" panose="020B0604030504040204" pitchFamily="34" charset="-120"/>
                <a:ea typeface="微軟正黑體" panose="020B0604030504040204" pitchFamily="34" charset="-120"/>
                <a:sym typeface="Arial"/>
              </a:rPr>
              <a:t>公司產品：</a:t>
            </a:r>
            <a:r>
              <a:rPr lang="zh-TW" altLang="en-US" sz="1600" dirty="0">
                <a:solidFill>
                  <a:prstClr val="black"/>
                </a:solidFill>
                <a:latin typeface="微軟正黑體" panose="020B0604030504040204" pitchFamily="34" charset="-120"/>
                <a:ea typeface="微軟正黑體" panose="020B0604030504040204" pitchFamily="34" charset="-120"/>
                <a:sym typeface="Arial"/>
              </a:rPr>
              <a:t>糖尿病市場首見藥</a:t>
            </a:r>
            <a:r>
              <a:rPr lang="en-US" altLang="zh-TW" sz="1600" dirty="0">
                <a:solidFill>
                  <a:prstClr val="black"/>
                </a:solidFill>
                <a:latin typeface="微軟正黑體" panose="020B0604030504040204" pitchFamily="34" charset="-120"/>
                <a:ea typeface="微軟正黑體" panose="020B0604030504040204" pitchFamily="34" charset="-120"/>
                <a:sym typeface="Arial"/>
              </a:rPr>
              <a:t>PS1</a:t>
            </a:r>
            <a:r>
              <a:rPr lang="zh-TW" altLang="en-US" sz="1600" dirty="0">
                <a:solidFill>
                  <a:prstClr val="black"/>
                </a:solidFill>
                <a:latin typeface="微軟正黑體" panose="020B0604030504040204" pitchFamily="34" charset="-120"/>
                <a:ea typeface="微軟正黑體" panose="020B0604030504040204" pitchFamily="34" charset="-120"/>
                <a:sym typeface="Arial"/>
              </a:rPr>
              <a:t>開發</a:t>
            </a:r>
            <a:endParaRPr lang="en-US" altLang="zh-TW" sz="1600" dirty="0">
              <a:solidFill>
                <a:prstClr val="black"/>
              </a:solidFill>
              <a:latin typeface="微軟正黑體" panose="020B0604030504040204" pitchFamily="34" charset="-120"/>
              <a:ea typeface="微軟正黑體" panose="020B0604030504040204" pitchFamily="34" charset="-120"/>
              <a:sym typeface="Arial"/>
            </a:endParaRPr>
          </a:p>
          <a:p>
            <a:pPr lvl="0" algn="just" defTabSz="1042744">
              <a:defRPr/>
            </a:pPr>
            <a:r>
              <a:rPr lang="zh-TW" altLang="en-US" sz="1600" b="1" dirty="0">
                <a:solidFill>
                  <a:srgbClr val="0000FF"/>
                </a:solidFill>
                <a:latin typeface="微軟正黑體" panose="020B0604030504040204" pitchFamily="34" charset="-120"/>
                <a:ea typeface="微軟正黑體" panose="020B0604030504040204" pitchFamily="34" charset="-120"/>
                <a:sym typeface="Arial"/>
              </a:rPr>
              <a:t>商業進程：</a:t>
            </a:r>
            <a:endParaRPr lang="en-US" altLang="zh-TW" sz="1600" b="1" dirty="0">
              <a:solidFill>
                <a:srgbClr val="FF0000"/>
              </a:solidFill>
              <a:latin typeface="微軟正黑體" panose="020B0604030504040204" pitchFamily="34" charset="-120"/>
              <a:ea typeface="微軟正黑體" panose="020B0604030504040204" pitchFamily="34" charset="-120"/>
              <a:sym typeface="Arial"/>
            </a:endParaRPr>
          </a:p>
          <a:p>
            <a:pPr marL="981075" lvl="0" defTabSz="1042744">
              <a:defRPr/>
            </a:pPr>
            <a:r>
              <a:rPr lang="zh-TW" altLang="en-US" sz="1600" dirty="0">
                <a:solidFill>
                  <a:srgbClr val="000000"/>
                </a:solidFill>
                <a:latin typeface="微軟正黑體" panose="020B0604030504040204" pitchFamily="34" charset="-120"/>
                <a:ea typeface="微軟正黑體" panose="020B0604030504040204" pitchFamily="34" charset="-120"/>
                <a:sym typeface="Arial"/>
              </a:rPr>
              <a:t>科創計畫協助於初期發展階段提供簡報輔導及市場資訊聚焦，並引介業師協助，另亦協助團隊完善</a:t>
            </a:r>
            <a:r>
              <a:rPr lang="en-US" altLang="zh-TW" sz="1600" dirty="0">
                <a:solidFill>
                  <a:srgbClr val="000000"/>
                </a:solidFill>
                <a:latin typeface="微軟正黑體" panose="020B0604030504040204" pitchFamily="34" charset="-120"/>
                <a:ea typeface="微軟正黑體" panose="020B0604030504040204" pitchFamily="34" charset="-120"/>
                <a:sym typeface="Arial"/>
              </a:rPr>
              <a:t>BP</a:t>
            </a:r>
            <a:r>
              <a:rPr lang="zh-TW" altLang="en-US" sz="1600" dirty="0">
                <a:solidFill>
                  <a:srgbClr val="000000"/>
                </a:solidFill>
                <a:latin typeface="微軟正黑體" panose="020B0604030504040204" pitchFamily="34" charset="-120"/>
                <a:ea typeface="微軟正黑體" panose="020B0604030504040204" pitchFamily="34" charset="-120"/>
                <a:sym typeface="Arial"/>
              </a:rPr>
              <a:t>及與投資人洽談，促成團隊獲天使投資人及國發基金共同投資</a:t>
            </a:r>
            <a:r>
              <a:rPr lang="en-US" altLang="zh-TW" sz="1600" dirty="0">
                <a:solidFill>
                  <a:srgbClr val="000000"/>
                </a:solidFill>
                <a:latin typeface="微軟正黑體" panose="020B0604030504040204" pitchFamily="34" charset="-120"/>
                <a:ea typeface="微軟正黑體" panose="020B0604030504040204" pitchFamily="34" charset="-120"/>
                <a:sym typeface="Arial"/>
              </a:rPr>
              <a:t>4000</a:t>
            </a:r>
            <a:r>
              <a:rPr lang="zh-TW" altLang="en-US" sz="1600" dirty="0">
                <a:solidFill>
                  <a:srgbClr val="000000"/>
                </a:solidFill>
                <a:latin typeface="微軟正黑體" panose="020B0604030504040204" pitchFamily="34" charset="-120"/>
                <a:ea typeface="微軟正黑體" panose="020B0604030504040204" pitchFamily="34" charset="-120"/>
                <a:sym typeface="Arial"/>
              </a:rPr>
              <a:t>萬元注資，並於近期參加 </a:t>
            </a:r>
            <a:r>
              <a:rPr lang="en-US" altLang="zh-TW" sz="1600" dirty="0">
                <a:solidFill>
                  <a:srgbClr val="000000"/>
                </a:solidFill>
                <a:latin typeface="微軟正黑體" panose="020B0604030504040204" pitchFamily="34" charset="-120"/>
                <a:ea typeface="微軟正黑體" panose="020B0604030504040204" pitchFamily="34" charset="-120"/>
                <a:sym typeface="Arial"/>
              </a:rPr>
              <a:t>US-BIO </a:t>
            </a:r>
            <a:r>
              <a:rPr lang="zh-TW" altLang="en-US" sz="1600" dirty="0">
                <a:solidFill>
                  <a:srgbClr val="000000"/>
                </a:solidFill>
                <a:latin typeface="微軟正黑體" panose="020B0604030504040204" pitchFamily="34" charset="-120"/>
                <a:ea typeface="微軟正黑體" panose="020B0604030504040204" pitchFamily="34" charset="-120"/>
                <a:sym typeface="Arial"/>
              </a:rPr>
              <a:t>，擴展對接海外市場</a:t>
            </a:r>
            <a:endParaRPr lang="zh-TW" altLang="en-US" sz="1600" dirty="0">
              <a:solidFill>
                <a:prstClr val="black"/>
              </a:solidFill>
              <a:latin typeface="微軟正黑體" panose="020B0604030504040204" pitchFamily="34" charset="-120"/>
              <a:ea typeface="微軟正黑體" panose="020B0604030504040204" pitchFamily="34" charset="-120"/>
              <a:sym typeface="Arial"/>
            </a:endParaRPr>
          </a:p>
        </p:txBody>
      </p:sp>
      <p:pic>
        <p:nvPicPr>
          <p:cNvPr id="1026" name="Picture 2" descr="https://biotrec.sinica.edu.tw/archives/cb3075dd7a1027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378" y="1930597"/>
            <a:ext cx="1762859" cy="1876799"/>
          </a:xfrm>
          <a:prstGeom prst="rect">
            <a:avLst/>
          </a:prstGeom>
          <a:noFill/>
          <a:extLst>
            <a:ext uri="{909E8E84-426E-40DD-AFC4-6F175D3DCCD1}">
              <a14:hiddenFill xmlns:a14="http://schemas.microsoft.com/office/drawing/2010/main">
                <a:solidFill>
                  <a:srgbClr val="FFFFFF"/>
                </a:solidFill>
              </a14:hiddenFill>
            </a:ext>
          </a:extLst>
        </p:spPr>
      </p:pic>
      <p:pic>
        <p:nvPicPr>
          <p:cNvPr id="30" name="圖片 29"/>
          <p:cNvPicPr>
            <a:picLocks noChangeAspect="1"/>
          </p:cNvPicPr>
          <p:nvPr/>
        </p:nvPicPr>
        <p:blipFill rotWithShape="1">
          <a:blip r:embed="rId3"/>
          <a:srcRect l="26104" t="35733" r="57220" b="33447"/>
          <a:stretch/>
        </p:blipFill>
        <p:spPr>
          <a:xfrm>
            <a:off x="6458540" y="1930597"/>
            <a:ext cx="1805286" cy="1876799"/>
          </a:xfrm>
          <a:prstGeom prst="rect">
            <a:avLst/>
          </a:prstGeom>
        </p:spPr>
      </p:pic>
    </p:spTree>
    <p:extLst>
      <p:ext uri="{BB962C8B-B14F-4D97-AF65-F5344CB8AC3E}">
        <p14:creationId xmlns:p14="http://schemas.microsoft.com/office/powerpoint/2010/main" val="3525324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6</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小結</a:t>
            </a:r>
          </a:p>
        </p:txBody>
      </p:sp>
      <p:sp>
        <p:nvSpPr>
          <p:cNvPr id="30" name="文字方塊 29">
            <a:extLst>
              <a:ext uri="{FF2B5EF4-FFF2-40B4-BE49-F238E27FC236}">
                <a16:creationId xmlns:a16="http://schemas.microsoft.com/office/drawing/2014/main" id="{B3329056-AB14-CEC3-6169-ABF081CF34B3}"/>
              </a:ext>
            </a:extLst>
          </p:cNvPr>
          <p:cNvSpPr txBox="1"/>
          <p:nvPr/>
        </p:nvSpPr>
        <p:spPr>
          <a:xfrm>
            <a:off x="1342134" y="1594545"/>
            <a:ext cx="9507731" cy="2862322"/>
          </a:xfrm>
          <a:prstGeom prst="rect">
            <a:avLst/>
          </a:prstGeom>
          <a:noFill/>
        </p:spPr>
        <p:txBody>
          <a:bodyPr wrap="none" rtlCol="0">
            <a:spAutoFit/>
          </a:bodyPr>
          <a:lstStyle/>
          <a:p>
            <a:pPr marL="342900" indent="-342900">
              <a:spcBef>
                <a:spcPts val="1200"/>
              </a:spcBef>
              <a:buFont typeface="+mj-lt"/>
              <a:buAutoNum type="arabicPeriod"/>
            </a:pPr>
            <a:r>
              <a:rPr lang="zh-TW" altLang="en-US" sz="2800" b="1" dirty="0">
                <a:solidFill>
                  <a:schemeClr val="tx1">
                    <a:lumMod val="65000"/>
                    <a:lumOff val="35000"/>
                  </a:schemeClr>
                </a:solidFill>
                <a:ea typeface="微軟正黑體" panose="020B0604030504040204" pitchFamily="34" charset="-120"/>
                <a:cs typeface="Times New Roman" panose="02020603050405020304" pitchFamily="18" charset="0"/>
              </a:rPr>
              <a:t>向全球搜尋技術創新來源</a:t>
            </a:r>
            <a:endParaRPr lang="en-US" altLang="zh-TW" sz="2800" b="1" dirty="0">
              <a:solidFill>
                <a:schemeClr val="tx1">
                  <a:lumMod val="65000"/>
                  <a:lumOff val="35000"/>
                </a:schemeClr>
              </a:solidFill>
              <a:ea typeface="微軟正黑體" panose="020B0604030504040204" pitchFamily="34" charset="-120"/>
              <a:cs typeface="Times New Roman" panose="02020603050405020304" pitchFamily="18" charset="0"/>
            </a:endParaRPr>
          </a:p>
          <a:p>
            <a:pPr marL="342900" indent="-342900">
              <a:spcBef>
                <a:spcPts val="1200"/>
              </a:spcBef>
              <a:buFont typeface="+mj-lt"/>
              <a:buAutoNum type="arabicPeriod"/>
            </a:pPr>
            <a:r>
              <a:rPr lang="zh-TW" altLang="en-US" sz="2800" b="1" dirty="0">
                <a:solidFill>
                  <a:schemeClr val="tx1">
                    <a:lumMod val="65000"/>
                    <a:lumOff val="35000"/>
                  </a:schemeClr>
                </a:solidFill>
                <a:ea typeface="微軟正黑體" panose="020B0604030504040204" pitchFamily="34" charset="-120"/>
                <a:cs typeface="Times New Roman" panose="02020603050405020304" pitchFamily="18" charset="0"/>
              </a:rPr>
              <a:t>擴大技術收益</a:t>
            </a:r>
            <a:endParaRPr lang="en-US" altLang="zh-TW" sz="2800" b="1" dirty="0">
              <a:solidFill>
                <a:schemeClr val="tx1">
                  <a:lumMod val="65000"/>
                  <a:lumOff val="35000"/>
                </a:schemeClr>
              </a:solidFill>
              <a:ea typeface="微軟正黑體" panose="020B0604030504040204" pitchFamily="34" charset="-120"/>
              <a:cs typeface="Times New Roman" panose="02020603050405020304" pitchFamily="18" charset="0"/>
            </a:endParaRPr>
          </a:p>
          <a:p>
            <a:pPr marL="342900" indent="-342900">
              <a:spcBef>
                <a:spcPts val="1200"/>
              </a:spcBef>
              <a:buFont typeface="+mj-lt"/>
              <a:buAutoNum type="arabicPeriod"/>
            </a:pPr>
            <a:r>
              <a:rPr lang="zh-TW" altLang="en-US" sz="2800" b="1" dirty="0">
                <a:solidFill>
                  <a:schemeClr val="tx1">
                    <a:lumMod val="65000"/>
                    <a:lumOff val="35000"/>
                  </a:schemeClr>
                </a:solidFill>
                <a:ea typeface="微軟正黑體" panose="020B0604030504040204" pitchFamily="34" charset="-120"/>
                <a:cs typeface="Times New Roman" panose="02020603050405020304" pitchFamily="18" charset="0"/>
              </a:rPr>
              <a:t>強化研發聯盟</a:t>
            </a:r>
            <a:endParaRPr lang="en-US" altLang="zh-TW" sz="2800" b="1" dirty="0">
              <a:solidFill>
                <a:schemeClr val="tx1">
                  <a:lumMod val="65000"/>
                  <a:lumOff val="35000"/>
                </a:schemeClr>
              </a:solidFill>
              <a:ea typeface="微軟正黑體" panose="020B0604030504040204" pitchFamily="34" charset="-120"/>
              <a:cs typeface="Times New Roman" panose="02020603050405020304" pitchFamily="18" charset="0"/>
            </a:endParaRPr>
          </a:p>
          <a:p>
            <a:pPr marL="342900" indent="-342900">
              <a:spcBef>
                <a:spcPts val="1200"/>
              </a:spcBef>
              <a:buFont typeface="+mj-lt"/>
              <a:buAutoNum type="arabicPeriod"/>
            </a:pPr>
            <a:r>
              <a:rPr lang="zh-TW" altLang="en-US" sz="2800" b="1" dirty="0">
                <a:solidFill>
                  <a:schemeClr val="tx1">
                    <a:lumMod val="65000"/>
                    <a:lumOff val="35000"/>
                  </a:schemeClr>
                </a:solidFill>
                <a:ea typeface="微軟正黑體" panose="020B0604030504040204" pitchFamily="34" charset="-120"/>
                <a:cs typeface="Times New Roman" panose="02020603050405020304" pitchFamily="18" charset="0"/>
              </a:rPr>
              <a:t>推動產學合作（強化研究者對於研究成果商品化的理解）</a:t>
            </a:r>
            <a:endParaRPr lang="en-US" altLang="zh-TW" sz="2800" b="1" dirty="0">
              <a:solidFill>
                <a:schemeClr val="tx1">
                  <a:lumMod val="65000"/>
                  <a:lumOff val="35000"/>
                </a:schemeClr>
              </a:solidFill>
              <a:ea typeface="微軟正黑體" panose="020B0604030504040204" pitchFamily="34" charset="-120"/>
              <a:cs typeface="Times New Roman" panose="02020603050405020304" pitchFamily="18" charset="0"/>
            </a:endParaRPr>
          </a:p>
          <a:p>
            <a:pPr marL="342900" indent="-342900">
              <a:spcBef>
                <a:spcPts val="1200"/>
              </a:spcBef>
              <a:buFont typeface="+mj-lt"/>
              <a:buAutoNum type="arabicPeriod"/>
            </a:pPr>
            <a:r>
              <a:rPr lang="zh-TW" altLang="en-US" sz="2800" b="1" dirty="0">
                <a:solidFill>
                  <a:schemeClr val="tx1">
                    <a:lumMod val="65000"/>
                    <a:lumOff val="35000"/>
                  </a:schemeClr>
                </a:solidFill>
                <a:ea typeface="微軟正黑體" panose="020B0604030504040204" pitchFamily="34" charset="-120"/>
                <a:cs typeface="Times New Roman" panose="02020603050405020304" pitchFamily="18" charset="0"/>
              </a:rPr>
              <a:t>鼓勵內部創業</a:t>
            </a:r>
          </a:p>
        </p:txBody>
      </p:sp>
    </p:spTree>
    <p:extLst>
      <p:ext uri="{BB962C8B-B14F-4D97-AF65-F5344CB8AC3E}">
        <p14:creationId xmlns:p14="http://schemas.microsoft.com/office/powerpoint/2010/main" val="3333433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陳建仁打2劑高端訪立陶宛陳時中曝「不用補打」｜太報Tai Sounds">
            <a:extLst>
              <a:ext uri="{FF2B5EF4-FFF2-40B4-BE49-F238E27FC236}">
                <a16:creationId xmlns:a16="http://schemas.microsoft.com/office/drawing/2014/main" id="{16DF9319-C773-0A39-862F-B9D09D87A4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3"/>
          <a:stretch/>
        </p:blipFill>
        <p:spPr bwMode="auto">
          <a:xfrm>
            <a:off x="-1" y="1972444"/>
            <a:ext cx="5441100" cy="35171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B1E33600-147D-830C-457D-EC2D8DC8B49A}"/>
              </a:ext>
            </a:extLst>
          </p:cNvPr>
          <p:cNvSpPr/>
          <p:nvPr/>
        </p:nvSpPr>
        <p:spPr>
          <a:xfrm>
            <a:off x="3580108" y="1972445"/>
            <a:ext cx="8611891" cy="3517199"/>
          </a:xfrm>
          <a:prstGeom prst="rect">
            <a:avLst/>
          </a:prstGeom>
          <a:gradFill flip="none" rotWithShape="1">
            <a:gsLst>
              <a:gs pos="15000">
                <a:srgbClr val="0B2A43"/>
              </a:gs>
              <a:gs pos="0">
                <a:srgbClr val="0B2A4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2" name="群組 1">
            <a:extLst>
              <a:ext uri="{FF2B5EF4-FFF2-40B4-BE49-F238E27FC236}">
                <a16:creationId xmlns:a16="http://schemas.microsoft.com/office/drawing/2014/main" id="{A0C4FD82-23CF-A147-8886-20698E41FA5C}"/>
              </a:ext>
            </a:extLst>
          </p:cNvPr>
          <p:cNvGrpSpPr/>
          <p:nvPr/>
        </p:nvGrpSpPr>
        <p:grpSpPr>
          <a:xfrm>
            <a:off x="440931" y="419773"/>
            <a:ext cx="9104009" cy="769367"/>
            <a:chOff x="440931" y="419773"/>
            <a:chExt cx="9104009" cy="769367"/>
          </a:xfrm>
        </p:grpSpPr>
        <p:sp>
          <p:nvSpPr>
            <p:cNvPr id="5" name="手繪多邊形 20">
              <a:extLst>
                <a:ext uri="{FF2B5EF4-FFF2-40B4-BE49-F238E27FC236}">
                  <a16:creationId xmlns:a16="http://schemas.microsoft.com/office/drawing/2014/main" id="{FBDAB7FF-9BF9-4E66-9C90-B1389AEB66B4}"/>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7" name="群組 6">
              <a:extLst>
                <a:ext uri="{FF2B5EF4-FFF2-40B4-BE49-F238E27FC236}">
                  <a16:creationId xmlns:a16="http://schemas.microsoft.com/office/drawing/2014/main" id="{7A046571-5CDF-45BE-BBF9-391698D3E69E}"/>
                </a:ext>
              </a:extLst>
            </p:cNvPr>
            <p:cNvGrpSpPr/>
            <p:nvPr/>
          </p:nvGrpSpPr>
          <p:grpSpPr>
            <a:xfrm>
              <a:off x="491045" y="855377"/>
              <a:ext cx="746699" cy="313125"/>
              <a:chOff x="374573" y="862798"/>
              <a:chExt cx="863172" cy="361968"/>
            </a:xfrm>
          </p:grpSpPr>
          <p:grpSp>
            <p:nvGrpSpPr>
              <p:cNvPr id="9" name="群組 8">
                <a:extLst>
                  <a:ext uri="{FF2B5EF4-FFF2-40B4-BE49-F238E27FC236}">
                    <a16:creationId xmlns:a16="http://schemas.microsoft.com/office/drawing/2014/main" id="{3992F085-1E9D-44AD-BE05-6DF3128BBAE7}"/>
                  </a:ext>
                </a:extLst>
              </p:cNvPr>
              <p:cNvGrpSpPr/>
              <p:nvPr/>
            </p:nvGrpSpPr>
            <p:grpSpPr>
              <a:xfrm>
                <a:off x="374573" y="862798"/>
                <a:ext cx="161005" cy="132598"/>
                <a:chOff x="4377273" y="337546"/>
                <a:chExt cx="565439" cy="412425"/>
              </a:xfrm>
              <a:solidFill>
                <a:srgbClr val="5C7396"/>
              </a:solidFill>
            </p:grpSpPr>
            <p:sp>
              <p:nvSpPr>
                <p:cNvPr id="28" name="六邊形 27">
                  <a:extLst>
                    <a:ext uri="{FF2B5EF4-FFF2-40B4-BE49-F238E27FC236}">
                      <a16:creationId xmlns:a16="http://schemas.microsoft.com/office/drawing/2014/main" id="{06E15CBB-56A5-4B68-8ACB-5635E039BC0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 name="六邊形 28">
                  <a:extLst>
                    <a:ext uri="{FF2B5EF4-FFF2-40B4-BE49-F238E27FC236}">
                      <a16:creationId xmlns:a16="http://schemas.microsoft.com/office/drawing/2014/main" id="{D6C63833-1BA3-4AF7-AC00-832BA4D7010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0" name="群組 9">
                <a:extLst>
                  <a:ext uri="{FF2B5EF4-FFF2-40B4-BE49-F238E27FC236}">
                    <a16:creationId xmlns:a16="http://schemas.microsoft.com/office/drawing/2014/main" id="{842CA91D-1C8D-4BF0-B33A-D95C1285F8B6}"/>
                  </a:ext>
                </a:extLst>
              </p:cNvPr>
              <p:cNvGrpSpPr/>
              <p:nvPr/>
            </p:nvGrpSpPr>
            <p:grpSpPr>
              <a:xfrm>
                <a:off x="517575" y="936433"/>
                <a:ext cx="161005" cy="132598"/>
                <a:chOff x="4377273" y="337546"/>
                <a:chExt cx="565439" cy="412425"/>
              </a:xfrm>
              <a:solidFill>
                <a:srgbClr val="5C7396"/>
              </a:solidFill>
            </p:grpSpPr>
            <p:sp>
              <p:nvSpPr>
                <p:cNvPr id="26" name="六邊形 25">
                  <a:extLst>
                    <a:ext uri="{FF2B5EF4-FFF2-40B4-BE49-F238E27FC236}">
                      <a16:creationId xmlns:a16="http://schemas.microsoft.com/office/drawing/2014/main" id="{B7E08186-D64F-4B04-BB54-B385452C1C3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7" name="六邊形 26">
                  <a:extLst>
                    <a:ext uri="{FF2B5EF4-FFF2-40B4-BE49-F238E27FC236}">
                      <a16:creationId xmlns:a16="http://schemas.microsoft.com/office/drawing/2014/main" id="{6BAD4453-AD4B-4937-9519-DA0DBDA89AE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09BC6915-EA85-4482-B033-E0FB239EBB9A}"/>
                  </a:ext>
                </a:extLst>
              </p:cNvPr>
              <p:cNvGrpSpPr/>
              <p:nvPr/>
            </p:nvGrpSpPr>
            <p:grpSpPr>
              <a:xfrm>
                <a:off x="660577" y="1009967"/>
                <a:ext cx="161005" cy="132598"/>
                <a:chOff x="4377273" y="337546"/>
                <a:chExt cx="565439" cy="412425"/>
              </a:xfrm>
              <a:solidFill>
                <a:srgbClr val="5C7396"/>
              </a:solidFill>
            </p:grpSpPr>
            <p:sp>
              <p:nvSpPr>
                <p:cNvPr id="24" name="六邊形 23">
                  <a:extLst>
                    <a:ext uri="{FF2B5EF4-FFF2-40B4-BE49-F238E27FC236}">
                      <a16:creationId xmlns:a16="http://schemas.microsoft.com/office/drawing/2014/main" id="{21627606-2EC6-41C6-BC75-909144D04E5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5" name="六邊形 24">
                  <a:extLst>
                    <a:ext uri="{FF2B5EF4-FFF2-40B4-BE49-F238E27FC236}">
                      <a16:creationId xmlns:a16="http://schemas.microsoft.com/office/drawing/2014/main" id="{83CDE6C3-EDB0-4706-9B30-5676353C4BE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2" name="群組 11">
                <a:extLst>
                  <a:ext uri="{FF2B5EF4-FFF2-40B4-BE49-F238E27FC236}">
                    <a16:creationId xmlns:a16="http://schemas.microsoft.com/office/drawing/2014/main" id="{9065D5D3-99F0-46A1-BE3A-EC9B6ADB1A43}"/>
                  </a:ext>
                </a:extLst>
              </p:cNvPr>
              <p:cNvGrpSpPr/>
              <p:nvPr/>
            </p:nvGrpSpPr>
            <p:grpSpPr>
              <a:xfrm>
                <a:off x="938191" y="1008110"/>
                <a:ext cx="161005" cy="132598"/>
                <a:chOff x="4377273" y="337546"/>
                <a:chExt cx="565439" cy="412425"/>
              </a:xfrm>
              <a:solidFill>
                <a:srgbClr val="99A6BB"/>
              </a:solidFill>
            </p:grpSpPr>
            <p:sp>
              <p:nvSpPr>
                <p:cNvPr id="22" name="六邊形 21">
                  <a:extLst>
                    <a:ext uri="{FF2B5EF4-FFF2-40B4-BE49-F238E27FC236}">
                      <a16:creationId xmlns:a16="http://schemas.microsoft.com/office/drawing/2014/main" id="{6410EC74-C5F0-4B3E-9B35-9558534859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3" name="六邊形 22">
                  <a:extLst>
                    <a:ext uri="{FF2B5EF4-FFF2-40B4-BE49-F238E27FC236}">
                      <a16:creationId xmlns:a16="http://schemas.microsoft.com/office/drawing/2014/main" id="{91278CEE-046F-4272-A5D8-463725E6071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3" name="群組 12">
                <a:extLst>
                  <a:ext uri="{FF2B5EF4-FFF2-40B4-BE49-F238E27FC236}">
                    <a16:creationId xmlns:a16="http://schemas.microsoft.com/office/drawing/2014/main" id="{13518A57-414D-49E7-AEBA-18A5F47F122A}"/>
                  </a:ext>
                </a:extLst>
              </p:cNvPr>
              <p:cNvGrpSpPr/>
              <p:nvPr/>
            </p:nvGrpSpPr>
            <p:grpSpPr>
              <a:xfrm>
                <a:off x="1076740" y="1081444"/>
                <a:ext cx="161005" cy="132598"/>
                <a:chOff x="4377273" y="337546"/>
                <a:chExt cx="565439" cy="412425"/>
              </a:xfrm>
              <a:solidFill>
                <a:srgbClr val="99A6BB"/>
              </a:solidFill>
            </p:grpSpPr>
            <p:sp>
              <p:nvSpPr>
                <p:cNvPr id="20" name="六邊形 19">
                  <a:extLst>
                    <a:ext uri="{FF2B5EF4-FFF2-40B4-BE49-F238E27FC236}">
                      <a16:creationId xmlns:a16="http://schemas.microsoft.com/office/drawing/2014/main" id="{F5C925A3-A717-41D1-A43F-6AA050E55CA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 name="六邊形 20">
                  <a:extLst>
                    <a:ext uri="{FF2B5EF4-FFF2-40B4-BE49-F238E27FC236}">
                      <a16:creationId xmlns:a16="http://schemas.microsoft.com/office/drawing/2014/main" id="{CBE5122E-B5EB-4FC7-A3EB-2264AC51A805}"/>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23A9458B-D22B-4B67-B7F3-F48D9D5D34C1}"/>
                  </a:ext>
                </a:extLst>
              </p:cNvPr>
              <p:cNvGrpSpPr/>
              <p:nvPr/>
            </p:nvGrpSpPr>
            <p:grpSpPr>
              <a:xfrm>
                <a:off x="518463" y="1092168"/>
                <a:ext cx="161005" cy="132598"/>
                <a:chOff x="4377273" y="337546"/>
                <a:chExt cx="565439" cy="412425"/>
              </a:xfrm>
              <a:solidFill>
                <a:srgbClr val="5C7396"/>
              </a:solidFill>
            </p:grpSpPr>
            <p:sp>
              <p:nvSpPr>
                <p:cNvPr id="18" name="六邊形 17">
                  <a:extLst>
                    <a:ext uri="{FF2B5EF4-FFF2-40B4-BE49-F238E27FC236}">
                      <a16:creationId xmlns:a16="http://schemas.microsoft.com/office/drawing/2014/main" id="{CE8C3C0D-12A6-4DBE-AEB6-3C45CF27CFC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9" name="六邊形 18">
                  <a:extLst>
                    <a:ext uri="{FF2B5EF4-FFF2-40B4-BE49-F238E27FC236}">
                      <a16:creationId xmlns:a16="http://schemas.microsoft.com/office/drawing/2014/main" id="{27163B30-9134-46F8-B492-59B259B2F36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7D8156D0-D3F8-48BF-9EBA-5D4A6EEB4DF7}"/>
                  </a:ext>
                </a:extLst>
              </p:cNvPr>
              <p:cNvGrpSpPr/>
              <p:nvPr/>
            </p:nvGrpSpPr>
            <p:grpSpPr>
              <a:xfrm>
                <a:off x="801927" y="1092168"/>
                <a:ext cx="161004" cy="132598"/>
                <a:chOff x="4377273" y="337546"/>
                <a:chExt cx="565434" cy="412425"/>
              </a:xfrm>
              <a:solidFill>
                <a:srgbClr val="5C7396"/>
              </a:solidFill>
            </p:grpSpPr>
            <p:sp>
              <p:nvSpPr>
                <p:cNvPr id="16" name="六邊形 15">
                  <a:extLst>
                    <a:ext uri="{FF2B5EF4-FFF2-40B4-BE49-F238E27FC236}">
                      <a16:creationId xmlns:a16="http://schemas.microsoft.com/office/drawing/2014/main" id="{9FB7D299-D760-4047-8A57-3BBE873A436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7" name="六邊形 16">
                  <a:extLst>
                    <a:ext uri="{FF2B5EF4-FFF2-40B4-BE49-F238E27FC236}">
                      <a16:creationId xmlns:a16="http://schemas.microsoft.com/office/drawing/2014/main" id="{16D041E8-06A6-4496-9A10-291670720B3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8" name="Google Shape;179;p18">
              <a:extLst>
                <a:ext uri="{FF2B5EF4-FFF2-40B4-BE49-F238E27FC236}">
                  <a16:creationId xmlns:a16="http://schemas.microsoft.com/office/drawing/2014/main" id="{94C007FC-AD36-496F-824F-9219F0407A7C}"/>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7</a:t>
              </a:r>
            </a:p>
          </p:txBody>
        </p:sp>
      </p:grpSp>
      <p:sp>
        <p:nvSpPr>
          <p:cNvPr id="6" name="文字方塊 5">
            <a:extLst>
              <a:ext uri="{FF2B5EF4-FFF2-40B4-BE49-F238E27FC236}">
                <a16:creationId xmlns:a16="http://schemas.microsoft.com/office/drawing/2014/main" id="{DAF23AD9-ED48-4C51-9870-C7C34F6F1BFA}"/>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願景</a:t>
            </a:r>
          </a:p>
        </p:txBody>
      </p:sp>
      <p:sp>
        <p:nvSpPr>
          <p:cNvPr id="30" name="內容版面配置區 2">
            <a:extLst>
              <a:ext uri="{FF2B5EF4-FFF2-40B4-BE49-F238E27FC236}">
                <a16:creationId xmlns:a16="http://schemas.microsoft.com/office/drawing/2014/main" id="{75760BB6-3EA7-23B8-43B2-C92121551AB8}"/>
              </a:ext>
            </a:extLst>
          </p:cNvPr>
          <p:cNvSpPr>
            <a:spLocks noGrp="1"/>
          </p:cNvSpPr>
          <p:nvPr>
            <p:ph idx="1"/>
          </p:nvPr>
        </p:nvSpPr>
        <p:spPr>
          <a:xfrm>
            <a:off x="6096000" y="3023058"/>
            <a:ext cx="4833079" cy="2633950"/>
          </a:xfrm>
        </p:spPr>
        <p:txBody>
          <a:bodyPr/>
          <a:lstStyle/>
          <a:p>
            <a:pPr marL="0" indent="0">
              <a:lnSpc>
                <a:spcPts val="3660"/>
              </a:lnSpc>
              <a:spcBef>
                <a:spcPts val="2200"/>
              </a:spcBef>
              <a:buNone/>
            </a:pPr>
            <a:r>
              <a:rPr lang="zh-TW" altLang="en-US" b="1" dirty="0">
                <a:solidFill>
                  <a:schemeClr val="bg1"/>
                </a:solidFill>
                <a:latin typeface="微軟正黑體" panose="020B0604030504040204" pitchFamily="34" charset="-120"/>
                <a:ea typeface="微軟正黑體" panose="020B0604030504040204" pitchFamily="34" charset="-120"/>
              </a:rPr>
              <a:t>「科學家要有智慧去追求新知，也要有慈悲去發展對人類福祉有益的貢獻或產品。」</a:t>
            </a:r>
          </a:p>
        </p:txBody>
      </p:sp>
      <p:sp>
        <p:nvSpPr>
          <p:cNvPr id="32" name="矩形 31">
            <a:extLst>
              <a:ext uri="{FF2B5EF4-FFF2-40B4-BE49-F238E27FC236}">
                <a16:creationId xmlns:a16="http://schemas.microsoft.com/office/drawing/2014/main" id="{3A6AF605-0A5D-C59E-66DF-355B0F5E737A}"/>
              </a:ext>
            </a:extLst>
          </p:cNvPr>
          <p:cNvSpPr/>
          <p:nvPr/>
        </p:nvSpPr>
        <p:spPr>
          <a:xfrm flipH="1">
            <a:off x="-3" y="1972443"/>
            <a:ext cx="2611658" cy="3517199"/>
          </a:xfrm>
          <a:prstGeom prst="rect">
            <a:avLst/>
          </a:prstGeom>
          <a:gradFill flip="none" rotWithShape="1">
            <a:gsLst>
              <a:gs pos="35000">
                <a:srgbClr val="360002"/>
              </a:gs>
              <a:gs pos="0">
                <a:srgbClr val="0B2A4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2890218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a:extLst>
              <a:ext uri="{FF2B5EF4-FFF2-40B4-BE49-F238E27FC236}">
                <a16:creationId xmlns:a16="http://schemas.microsoft.com/office/drawing/2014/main" id="{FFFEA14A-297B-4677-B209-665C0D859F96}"/>
              </a:ext>
            </a:extLst>
          </p:cNvPr>
          <p:cNvSpPr/>
          <p:nvPr/>
        </p:nvSpPr>
        <p:spPr>
          <a:xfrm>
            <a:off x="5710736" y="2884560"/>
            <a:ext cx="2236510" cy="707886"/>
          </a:xfrm>
          <a:prstGeom prst="rect">
            <a:avLst/>
          </a:prstGeom>
        </p:spPr>
        <p:txBody>
          <a:bodyPr wrap="none">
            <a:spAutoFit/>
          </a:bodyPr>
          <a:lstStyle/>
          <a:p>
            <a:r>
              <a:rPr kumimoji="1" lang="zh-TW" altLang="en-US" sz="4000" b="1" dirty="0">
                <a:solidFill>
                  <a:srgbClr val="0B2A43"/>
                </a:solidFill>
                <a:latin typeface="Microsoft YaHei UI" panose="020B0503020204020204" pitchFamily="34" charset="-122"/>
                <a:ea typeface="Microsoft YaHei UI" panose="020B0503020204020204" pitchFamily="34" charset="-122"/>
              </a:rPr>
              <a:t>謝謝聆聽</a:t>
            </a:r>
          </a:p>
        </p:txBody>
      </p:sp>
      <p:grpSp>
        <p:nvGrpSpPr>
          <p:cNvPr id="49" name="群組 48">
            <a:extLst>
              <a:ext uri="{FF2B5EF4-FFF2-40B4-BE49-F238E27FC236}">
                <a16:creationId xmlns:a16="http://schemas.microsoft.com/office/drawing/2014/main" id="{6E0AB7F4-5FEC-43E6-A378-C94F687871B3}"/>
              </a:ext>
            </a:extLst>
          </p:cNvPr>
          <p:cNvGrpSpPr/>
          <p:nvPr/>
        </p:nvGrpSpPr>
        <p:grpSpPr>
          <a:xfrm>
            <a:off x="2582724" y="2989161"/>
            <a:ext cx="2683413" cy="1125278"/>
            <a:chOff x="374573" y="862798"/>
            <a:chExt cx="863172" cy="361968"/>
          </a:xfrm>
        </p:grpSpPr>
        <p:grpSp>
          <p:nvGrpSpPr>
            <p:cNvPr id="50" name="群組 49">
              <a:extLst>
                <a:ext uri="{FF2B5EF4-FFF2-40B4-BE49-F238E27FC236}">
                  <a16:creationId xmlns:a16="http://schemas.microsoft.com/office/drawing/2014/main" id="{41D60ABF-5045-42FC-8BBD-3F427D8F977A}"/>
                </a:ext>
              </a:extLst>
            </p:cNvPr>
            <p:cNvGrpSpPr/>
            <p:nvPr/>
          </p:nvGrpSpPr>
          <p:grpSpPr>
            <a:xfrm>
              <a:off x="374573" y="862798"/>
              <a:ext cx="161005" cy="132598"/>
              <a:chOff x="4377273" y="337546"/>
              <a:chExt cx="565439" cy="412425"/>
            </a:xfrm>
            <a:solidFill>
              <a:srgbClr val="5C7396"/>
            </a:solidFill>
          </p:grpSpPr>
          <p:sp>
            <p:nvSpPr>
              <p:cNvPr id="69" name="六邊形 68">
                <a:extLst>
                  <a:ext uri="{FF2B5EF4-FFF2-40B4-BE49-F238E27FC236}">
                    <a16:creationId xmlns:a16="http://schemas.microsoft.com/office/drawing/2014/main" id="{3DAB6539-FBC8-4DF5-A527-563814EAE4C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70" name="六邊形 69">
                <a:extLst>
                  <a:ext uri="{FF2B5EF4-FFF2-40B4-BE49-F238E27FC236}">
                    <a16:creationId xmlns:a16="http://schemas.microsoft.com/office/drawing/2014/main" id="{06C3A819-1AF9-4EA5-ACC6-A9D27B322F90}"/>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1" name="群組 50">
              <a:extLst>
                <a:ext uri="{FF2B5EF4-FFF2-40B4-BE49-F238E27FC236}">
                  <a16:creationId xmlns:a16="http://schemas.microsoft.com/office/drawing/2014/main" id="{956B5CB0-4001-4F65-8EBE-F86B932FDBE0}"/>
                </a:ext>
              </a:extLst>
            </p:cNvPr>
            <p:cNvGrpSpPr/>
            <p:nvPr/>
          </p:nvGrpSpPr>
          <p:grpSpPr>
            <a:xfrm>
              <a:off x="517575" y="936433"/>
              <a:ext cx="161005" cy="132598"/>
              <a:chOff x="4377273" y="337546"/>
              <a:chExt cx="565439" cy="412425"/>
            </a:xfrm>
            <a:solidFill>
              <a:srgbClr val="5C7396"/>
            </a:solidFill>
          </p:grpSpPr>
          <p:sp>
            <p:nvSpPr>
              <p:cNvPr id="67" name="六邊形 66">
                <a:extLst>
                  <a:ext uri="{FF2B5EF4-FFF2-40B4-BE49-F238E27FC236}">
                    <a16:creationId xmlns:a16="http://schemas.microsoft.com/office/drawing/2014/main" id="{2EF2B063-C37B-4A7F-A7E2-6EF76FF8E36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8" name="六邊形 67">
                <a:extLst>
                  <a:ext uri="{FF2B5EF4-FFF2-40B4-BE49-F238E27FC236}">
                    <a16:creationId xmlns:a16="http://schemas.microsoft.com/office/drawing/2014/main" id="{EA0F921C-C847-45C5-BB5E-EBD6E1EF3103}"/>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2" name="群組 51">
              <a:extLst>
                <a:ext uri="{FF2B5EF4-FFF2-40B4-BE49-F238E27FC236}">
                  <a16:creationId xmlns:a16="http://schemas.microsoft.com/office/drawing/2014/main" id="{40E0D3E5-D2CC-4374-94F1-6F7EF6EAFDD1}"/>
                </a:ext>
              </a:extLst>
            </p:cNvPr>
            <p:cNvGrpSpPr/>
            <p:nvPr/>
          </p:nvGrpSpPr>
          <p:grpSpPr>
            <a:xfrm>
              <a:off x="660577" y="1009967"/>
              <a:ext cx="161005" cy="132598"/>
              <a:chOff x="4377273" y="337546"/>
              <a:chExt cx="565439" cy="412425"/>
            </a:xfrm>
            <a:solidFill>
              <a:srgbClr val="5C7396"/>
            </a:solidFill>
          </p:grpSpPr>
          <p:sp>
            <p:nvSpPr>
              <p:cNvPr id="65" name="六邊形 64">
                <a:extLst>
                  <a:ext uri="{FF2B5EF4-FFF2-40B4-BE49-F238E27FC236}">
                    <a16:creationId xmlns:a16="http://schemas.microsoft.com/office/drawing/2014/main" id="{A20E7072-9A13-4F70-B5F0-C9DC9C1966B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6" name="六邊形 65">
                <a:extLst>
                  <a:ext uri="{FF2B5EF4-FFF2-40B4-BE49-F238E27FC236}">
                    <a16:creationId xmlns:a16="http://schemas.microsoft.com/office/drawing/2014/main" id="{3FA5B259-7710-4FB4-8663-7882C6BA1FE0}"/>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53" name="群組 52">
              <a:extLst>
                <a:ext uri="{FF2B5EF4-FFF2-40B4-BE49-F238E27FC236}">
                  <a16:creationId xmlns:a16="http://schemas.microsoft.com/office/drawing/2014/main" id="{4739C6EB-150F-41E1-ABEF-986644D58E7D}"/>
                </a:ext>
              </a:extLst>
            </p:cNvPr>
            <p:cNvGrpSpPr/>
            <p:nvPr/>
          </p:nvGrpSpPr>
          <p:grpSpPr>
            <a:xfrm>
              <a:off x="938191" y="1008110"/>
              <a:ext cx="161005" cy="132598"/>
              <a:chOff x="4377273" y="337546"/>
              <a:chExt cx="565439" cy="412425"/>
            </a:xfrm>
            <a:solidFill>
              <a:srgbClr val="99A6BB"/>
            </a:solidFill>
          </p:grpSpPr>
          <p:sp>
            <p:nvSpPr>
              <p:cNvPr id="63" name="六邊形 62">
                <a:extLst>
                  <a:ext uri="{FF2B5EF4-FFF2-40B4-BE49-F238E27FC236}">
                    <a16:creationId xmlns:a16="http://schemas.microsoft.com/office/drawing/2014/main" id="{2BCE7D1F-B6DD-46B1-B0A0-73A937FB12A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4" name="六邊形 63">
                <a:extLst>
                  <a:ext uri="{FF2B5EF4-FFF2-40B4-BE49-F238E27FC236}">
                    <a16:creationId xmlns:a16="http://schemas.microsoft.com/office/drawing/2014/main" id="{9326DAB1-F35C-46E4-9C1C-763F911B69B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4" name="群組 53">
              <a:extLst>
                <a:ext uri="{FF2B5EF4-FFF2-40B4-BE49-F238E27FC236}">
                  <a16:creationId xmlns:a16="http://schemas.microsoft.com/office/drawing/2014/main" id="{07EB4319-FEED-4643-9E14-1B9B2EA1E826}"/>
                </a:ext>
              </a:extLst>
            </p:cNvPr>
            <p:cNvGrpSpPr/>
            <p:nvPr/>
          </p:nvGrpSpPr>
          <p:grpSpPr>
            <a:xfrm>
              <a:off x="1076740" y="1081444"/>
              <a:ext cx="161005" cy="132598"/>
              <a:chOff x="4377273" y="337546"/>
              <a:chExt cx="565439" cy="412425"/>
            </a:xfrm>
            <a:solidFill>
              <a:srgbClr val="99A6BB"/>
            </a:solidFill>
          </p:grpSpPr>
          <p:sp>
            <p:nvSpPr>
              <p:cNvPr id="61" name="六邊形 60">
                <a:extLst>
                  <a:ext uri="{FF2B5EF4-FFF2-40B4-BE49-F238E27FC236}">
                    <a16:creationId xmlns:a16="http://schemas.microsoft.com/office/drawing/2014/main" id="{1E93B733-B57A-453A-B237-3CB6497918E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2" name="六邊形 61">
                <a:extLst>
                  <a:ext uri="{FF2B5EF4-FFF2-40B4-BE49-F238E27FC236}">
                    <a16:creationId xmlns:a16="http://schemas.microsoft.com/office/drawing/2014/main" id="{D774AB70-3A53-4D6B-8C35-E4F774C1DE11}"/>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5" name="群組 54">
              <a:extLst>
                <a:ext uri="{FF2B5EF4-FFF2-40B4-BE49-F238E27FC236}">
                  <a16:creationId xmlns:a16="http://schemas.microsoft.com/office/drawing/2014/main" id="{478CB544-5FB8-4FB2-A3D9-709ED7F46224}"/>
                </a:ext>
              </a:extLst>
            </p:cNvPr>
            <p:cNvGrpSpPr/>
            <p:nvPr/>
          </p:nvGrpSpPr>
          <p:grpSpPr>
            <a:xfrm>
              <a:off x="518463" y="1092168"/>
              <a:ext cx="161005" cy="132598"/>
              <a:chOff x="4377273" y="337546"/>
              <a:chExt cx="565439" cy="412425"/>
            </a:xfrm>
            <a:solidFill>
              <a:srgbClr val="5C7396"/>
            </a:solidFill>
          </p:grpSpPr>
          <p:sp>
            <p:nvSpPr>
              <p:cNvPr id="59" name="六邊形 58">
                <a:extLst>
                  <a:ext uri="{FF2B5EF4-FFF2-40B4-BE49-F238E27FC236}">
                    <a16:creationId xmlns:a16="http://schemas.microsoft.com/office/drawing/2014/main" id="{DCF5DF3A-7D7D-4C92-A76E-E7D82A1262C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60" name="六邊形 59">
                <a:extLst>
                  <a:ext uri="{FF2B5EF4-FFF2-40B4-BE49-F238E27FC236}">
                    <a16:creationId xmlns:a16="http://schemas.microsoft.com/office/drawing/2014/main" id="{81B55D55-687F-474C-98F9-7057450CC78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56" name="群組 55">
              <a:extLst>
                <a:ext uri="{FF2B5EF4-FFF2-40B4-BE49-F238E27FC236}">
                  <a16:creationId xmlns:a16="http://schemas.microsoft.com/office/drawing/2014/main" id="{113CE3D2-ADA4-4E0A-AB61-A22BB396E256}"/>
                </a:ext>
              </a:extLst>
            </p:cNvPr>
            <p:cNvGrpSpPr/>
            <p:nvPr/>
          </p:nvGrpSpPr>
          <p:grpSpPr>
            <a:xfrm>
              <a:off x="801927" y="1092168"/>
              <a:ext cx="161004" cy="132598"/>
              <a:chOff x="4377273" y="337546"/>
              <a:chExt cx="565434" cy="412425"/>
            </a:xfrm>
            <a:solidFill>
              <a:srgbClr val="5C7396"/>
            </a:solidFill>
          </p:grpSpPr>
          <p:sp>
            <p:nvSpPr>
              <p:cNvPr id="57" name="六邊形 56">
                <a:extLst>
                  <a:ext uri="{FF2B5EF4-FFF2-40B4-BE49-F238E27FC236}">
                    <a16:creationId xmlns:a16="http://schemas.microsoft.com/office/drawing/2014/main" id="{4A43BE5F-C154-45B1-AE22-DE54F208C122}"/>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8" name="六邊形 57">
                <a:extLst>
                  <a:ext uri="{FF2B5EF4-FFF2-40B4-BE49-F238E27FC236}">
                    <a16:creationId xmlns:a16="http://schemas.microsoft.com/office/drawing/2014/main" id="{51CE6FEF-781F-4C55-BCEA-926BB891592F}"/>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71" name="手繪多邊形 48">
            <a:extLst>
              <a:ext uri="{FF2B5EF4-FFF2-40B4-BE49-F238E27FC236}">
                <a16:creationId xmlns:a16="http://schemas.microsoft.com/office/drawing/2014/main" id="{6BBA770D-B67F-4EFA-9148-32A99A341550}"/>
              </a:ext>
            </a:extLst>
          </p:cNvPr>
          <p:cNvSpPr/>
          <p:nvPr/>
        </p:nvSpPr>
        <p:spPr>
          <a:xfrm rot="580646">
            <a:off x="1741663" y="2793585"/>
            <a:ext cx="8746229" cy="1516431"/>
          </a:xfrm>
          <a:custGeom>
            <a:avLst/>
            <a:gdLst>
              <a:gd name="connsiteX0" fmla="*/ 0 w 2887342"/>
              <a:gd name="connsiteY0" fmla="*/ 1162144 h 1162144"/>
              <a:gd name="connsiteX1" fmla="*/ 2887342 w 2887342"/>
              <a:gd name="connsiteY1" fmla="*/ 0 h 1162144"/>
            </a:gdLst>
            <a:ahLst/>
            <a:cxnLst>
              <a:cxn ang="0">
                <a:pos x="connsiteX0" y="connsiteY0"/>
              </a:cxn>
              <a:cxn ang="0">
                <a:pos x="connsiteX1" y="connsiteY1"/>
              </a:cxn>
            </a:cxnLst>
            <a:rect l="l" t="t" r="r" b="b"/>
            <a:pathLst>
              <a:path w="2887342" h="1162144">
                <a:moveTo>
                  <a:pt x="0" y="1162144"/>
                </a:moveTo>
                <a:lnTo>
                  <a:pt x="2887342" y="0"/>
                </a:lnTo>
              </a:path>
            </a:pathLst>
          </a:custGeom>
          <a:gradFill flip="none" rotWithShape="1">
            <a:gsLst>
              <a:gs pos="34000">
                <a:srgbClr val="97A5B8"/>
              </a:gs>
              <a:gs pos="100000">
                <a:srgbClr val="D9DFE8"/>
              </a:gs>
            </a:gsLst>
            <a:lin ang="18900000" scaled="1"/>
            <a:tileRect/>
          </a:gradFill>
          <a:ln w="28575">
            <a:gradFill>
              <a:gsLst>
                <a:gs pos="0">
                  <a:srgbClr val="0B2A43"/>
                </a:gs>
                <a:gs pos="79000">
                  <a:schemeClr val="bg1">
                    <a:alpha val="0"/>
                  </a:schemeClr>
                </a:gs>
              </a:gsLst>
              <a:lin ang="5400000" scaled="1"/>
            </a:gradFill>
            <a:headEnd type="stealth"/>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Tree>
    <p:extLst>
      <p:ext uri="{BB962C8B-B14F-4D97-AF65-F5344CB8AC3E}">
        <p14:creationId xmlns:p14="http://schemas.microsoft.com/office/powerpoint/2010/main" val="196244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867298"/>
            <a:ext cx="4072449" cy="1325563"/>
          </a:xfrm>
        </p:spPr>
        <p:txBody>
          <a:bodyPr>
            <a:normAutofit/>
          </a:bodyPr>
          <a:lstStyle/>
          <a:p>
            <a:r>
              <a:rPr kumimoji="1" lang="zh-TW" altLang="en-US" sz="2800" b="1" dirty="0">
                <a:solidFill>
                  <a:srgbClr val="0B2A43"/>
                </a:solidFill>
                <a:latin typeface="Microsoft YaHei UI" panose="020B0503020204020204" pitchFamily="34" charset="-122"/>
                <a:ea typeface="Microsoft YaHei UI" panose="020B0503020204020204" pitchFamily="34" charset="-122"/>
              </a:rPr>
              <a:t>研發風險與不確定性</a:t>
            </a:r>
            <a:endParaRPr lang="zh-TW" altLang="en-US" sz="2800" dirty="0"/>
          </a:p>
        </p:txBody>
      </p:sp>
      <p:sp>
        <p:nvSpPr>
          <p:cNvPr id="3" name="內容版面配置區 2"/>
          <p:cNvSpPr>
            <a:spLocks noGrp="1"/>
          </p:cNvSpPr>
          <p:nvPr>
            <p:ph idx="1"/>
          </p:nvPr>
        </p:nvSpPr>
        <p:spPr>
          <a:xfrm>
            <a:off x="765821" y="2379359"/>
            <a:ext cx="11039272" cy="2444818"/>
          </a:xfrm>
        </p:spPr>
        <p:txBody>
          <a:bodyPr>
            <a:normAutofit/>
          </a:bodyPr>
          <a:lstStyle/>
          <a:p>
            <a:pPr>
              <a:spcBef>
                <a:spcPts val="1800"/>
              </a:spcBef>
            </a:pPr>
            <a:r>
              <a:rPr kumimoji="1" lang="zh-TW" altLang="en-US" sz="1800" dirty="0">
                <a:solidFill>
                  <a:srgbClr val="0B2A43"/>
                </a:solidFill>
                <a:latin typeface="Microsoft YaHei UI" panose="020B0503020204020204" pitchFamily="34" charset="-122"/>
                <a:ea typeface="Microsoft YaHei UI" panose="020B0503020204020204" pitchFamily="34" charset="-122"/>
              </a:rPr>
              <a:t>我國研發投入雖然總額不高，但整體產出豐碩，包含論文、專利、產業成長等</a:t>
            </a:r>
            <a:endParaRPr kumimoji="1" lang="en-US" altLang="zh-TW" sz="1800" dirty="0">
              <a:solidFill>
                <a:srgbClr val="0B2A43"/>
              </a:solidFill>
              <a:latin typeface="Microsoft YaHei UI" panose="020B0503020204020204" pitchFamily="34" charset="-122"/>
              <a:ea typeface="Microsoft YaHei UI" panose="020B0503020204020204" pitchFamily="34" charset="-122"/>
            </a:endParaRPr>
          </a:p>
          <a:p>
            <a:pPr>
              <a:spcBef>
                <a:spcPts val="1800"/>
              </a:spcBef>
            </a:pPr>
            <a:r>
              <a:rPr kumimoji="1" lang="zh-TW" altLang="en-US" sz="1800" dirty="0">
                <a:solidFill>
                  <a:srgbClr val="0B2A43"/>
                </a:solidFill>
                <a:latin typeface="Microsoft YaHei UI" panose="020B0503020204020204" pitchFamily="34" charset="-122"/>
                <a:ea typeface="Microsoft YaHei UI" panose="020B0503020204020204" pitchFamily="34" charset="-122"/>
              </a:rPr>
              <a:t>受到</a:t>
            </a:r>
            <a:r>
              <a:rPr kumimoji="1" lang="en-US" altLang="zh-TW" sz="1800" dirty="0">
                <a:solidFill>
                  <a:srgbClr val="0B2A43"/>
                </a:solidFill>
                <a:latin typeface="Microsoft YaHei UI" panose="020B0503020204020204" pitchFamily="34" charset="-122"/>
                <a:ea typeface="Microsoft YaHei UI" panose="020B0503020204020204" pitchFamily="34" charset="-122"/>
              </a:rPr>
              <a:t>COVID-19</a:t>
            </a:r>
            <a:r>
              <a:rPr kumimoji="1" lang="zh-TW" altLang="en-US" sz="1800" dirty="0">
                <a:solidFill>
                  <a:srgbClr val="0B2A43"/>
                </a:solidFill>
                <a:latin typeface="Microsoft YaHei UI" panose="020B0503020204020204" pitchFamily="34" charset="-122"/>
                <a:ea typeface="Microsoft YaHei UI" panose="020B0503020204020204" pitchFamily="34" charset="-122"/>
              </a:rPr>
              <a:t>的影響，創新科技被大量導入應用，如</a:t>
            </a:r>
            <a:r>
              <a:rPr kumimoji="1" lang="en-US" altLang="zh-TW" sz="1800" dirty="0">
                <a:solidFill>
                  <a:srgbClr val="0B2A43"/>
                </a:solidFill>
                <a:latin typeface="Microsoft YaHei UI" panose="020B0503020204020204" pitchFamily="34" charset="-122"/>
                <a:ea typeface="Microsoft YaHei UI" panose="020B0503020204020204" pitchFamily="34" charset="-122"/>
              </a:rPr>
              <a:t>5G</a:t>
            </a:r>
            <a:r>
              <a:rPr kumimoji="1" lang="zh-TW" altLang="en-US" sz="1800" dirty="0">
                <a:solidFill>
                  <a:srgbClr val="0B2A43"/>
                </a:solidFill>
                <a:latin typeface="Microsoft YaHei UI" panose="020B0503020204020204" pitchFamily="34" charset="-122"/>
                <a:ea typeface="Microsoft YaHei UI" panose="020B0503020204020204" pitchFamily="34" charset="-122"/>
              </a:rPr>
              <a:t>、</a:t>
            </a:r>
            <a:r>
              <a:rPr kumimoji="1" lang="en-US" altLang="zh-TW" sz="1800" dirty="0">
                <a:solidFill>
                  <a:srgbClr val="0B2A43"/>
                </a:solidFill>
                <a:latin typeface="Microsoft YaHei UI" panose="020B0503020204020204" pitchFamily="34" charset="-122"/>
                <a:ea typeface="Microsoft YaHei UI" panose="020B0503020204020204" pitchFamily="34" charset="-122"/>
              </a:rPr>
              <a:t>AI</a:t>
            </a:r>
            <a:r>
              <a:rPr kumimoji="1" lang="zh-TW" altLang="en-US" sz="1800" dirty="0">
                <a:solidFill>
                  <a:srgbClr val="0B2A43"/>
                </a:solidFill>
                <a:latin typeface="Microsoft YaHei UI" panose="020B0503020204020204" pitchFamily="34" charset="-122"/>
                <a:ea typeface="Microsoft YaHei UI" panose="020B0503020204020204" pitchFamily="34" charset="-122"/>
              </a:rPr>
              <a:t>等，而各界對技術與人才的需求也同步遽增</a:t>
            </a:r>
            <a:endParaRPr kumimoji="1" lang="en-US" altLang="zh-TW" sz="1800" dirty="0">
              <a:solidFill>
                <a:srgbClr val="0B2A43"/>
              </a:solidFill>
              <a:latin typeface="Microsoft YaHei UI" panose="020B0503020204020204" pitchFamily="34" charset="-122"/>
              <a:ea typeface="Microsoft YaHei UI" panose="020B0503020204020204" pitchFamily="34" charset="-122"/>
            </a:endParaRPr>
          </a:p>
          <a:p>
            <a:pPr>
              <a:spcBef>
                <a:spcPts val="1800"/>
              </a:spcBef>
            </a:pPr>
            <a:r>
              <a:rPr kumimoji="1" lang="zh-TW" altLang="en-US" sz="1800" dirty="0">
                <a:solidFill>
                  <a:srgbClr val="0B2A43"/>
                </a:solidFill>
                <a:latin typeface="Microsoft YaHei UI" panose="020B0503020204020204" pitchFamily="34" charset="-122"/>
                <a:ea typeface="Microsoft YaHei UI" panose="020B0503020204020204" pitchFamily="34" charset="-122"/>
              </a:rPr>
              <a:t>整體科研創新生態已受到重大趨勢</a:t>
            </a:r>
            <a:r>
              <a:rPr kumimoji="1" lang="en-US" altLang="zh-TW" sz="1800" dirty="0">
                <a:solidFill>
                  <a:srgbClr val="0B2A43"/>
                </a:solidFill>
                <a:latin typeface="Microsoft YaHei UI" panose="020B0503020204020204" pitchFamily="34" charset="-122"/>
                <a:ea typeface="Microsoft YaHei UI" panose="020B0503020204020204" pitchFamily="34" charset="-122"/>
              </a:rPr>
              <a:t>(Megatrend)</a:t>
            </a:r>
            <a:r>
              <a:rPr kumimoji="1" lang="zh-TW" altLang="en-US" sz="1800" dirty="0">
                <a:solidFill>
                  <a:srgbClr val="0B2A43"/>
                </a:solidFill>
                <a:latin typeface="Microsoft YaHei UI" panose="020B0503020204020204" pitchFamily="34" charset="-122"/>
                <a:ea typeface="Microsoft YaHei UI" panose="020B0503020204020204" pitchFamily="34" charset="-122"/>
              </a:rPr>
              <a:t>的影響而產生結構性的變動，伴隨而來的挑戰也與之俱增</a:t>
            </a:r>
            <a:endParaRPr kumimoji="1" lang="en-US" altLang="zh-TW" sz="1800" dirty="0">
              <a:solidFill>
                <a:srgbClr val="0B2A43"/>
              </a:solidFill>
              <a:latin typeface="Microsoft YaHei UI" panose="020B0503020204020204" pitchFamily="34" charset="-122"/>
              <a:ea typeface="Microsoft YaHei UI" panose="020B0503020204020204" pitchFamily="34" charset="-122"/>
            </a:endParaRPr>
          </a:p>
          <a:p>
            <a:pPr>
              <a:spcBef>
                <a:spcPts val="1800"/>
              </a:spcBef>
            </a:pPr>
            <a:r>
              <a:rPr kumimoji="1" lang="zh-TW" altLang="en-US" sz="1800" dirty="0">
                <a:solidFill>
                  <a:srgbClr val="0B2A43"/>
                </a:solidFill>
                <a:latin typeface="Microsoft YaHei UI" panose="020B0503020204020204" pitchFamily="34" charset="-122"/>
                <a:ea typeface="Microsoft YaHei UI" panose="020B0503020204020204" pitchFamily="34" charset="-122"/>
              </a:rPr>
              <a:t>考量科技研發具有大量資源投入、高風險及時程不確定等特性</a:t>
            </a:r>
            <a:endParaRPr kumimoji="1" lang="en-US" altLang="zh-TW" sz="1800" dirty="0">
              <a:solidFill>
                <a:srgbClr val="0B2A43"/>
              </a:solidFill>
              <a:latin typeface="Microsoft YaHei UI" panose="020B0503020204020204" pitchFamily="34" charset="-122"/>
              <a:ea typeface="Microsoft YaHei UI" panose="020B0503020204020204" pitchFamily="34" charset="-122"/>
            </a:endParaRPr>
          </a:p>
          <a:p>
            <a:pPr>
              <a:spcBef>
                <a:spcPts val="1800"/>
              </a:spcBef>
            </a:pPr>
            <a:r>
              <a:rPr kumimoji="1" lang="zh-TW" altLang="en-US" sz="1800" dirty="0">
                <a:solidFill>
                  <a:srgbClr val="0B2A43"/>
                </a:solidFill>
                <a:latin typeface="Microsoft YaHei UI" panose="020B0503020204020204" pitchFamily="34" charset="-122"/>
                <a:ea typeface="Microsoft YaHei UI" panose="020B0503020204020204" pitchFamily="34" charset="-122"/>
              </a:rPr>
              <a:t>完善精準研發生態體系之建構，已成為必然的道路</a:t>
            </a:r>
            <a:endParaRPr kumimoji="1" lang="en-US" altLang="zh-TW" sz="1800" dirty="0">
              <a:solidFill>
                <a:srgbClr val="0B2A43"/>
              </a:solidFill>
              <a:latin typeface="Microsoft YaHei UI" panose="020B0503020204020204" pitchFamily="34" charset="-122"/>
              <a:ea typeface="Microsoft YaHei UI" panose="020B0503020204020204" pitchFamily="34" charset="-122"/>
            </a:endParaRPr>
          </a:p>
          <a:p>
            <a:pPr>
              <a:spcBef>
                <a:spcPts val="1800"/>
              </a:spcBef>
            </a:pPr>
            <a:endParaRPr lang="en-US" altLang="zh-TW" sz="1800" dirty="0">
              <a:solidFill>
                <a:srgbClr val="0B2A43"/>
              </a:solidFill>
            </a:endParaRPr>
          </a:p>
          <a:p>
            <a:pPr>
              <a:spcBef>
                <a:spcPts val="1800"/>
              </a:spcBef>
            </a:pPr>
            <a:endParaRPr lang="zh-TW" altLang="en-US" sz="1800" dirty="0">
              <a:solidFill>
                <a:srgbClr val="0B2A43"/>
              </a:solidFill>
            </a:endParaRPr>
          </a:p>
        </p:txBody>
      </p:sp>
      <p:grpSp>
        <p:nvGrpSpPr>
          <p:cNvPr id="4" name="群組 3">
            <a:extLst>
              <a:ext uri="{FF2B5EF4-FFF2-40B4-BE49-F238E27FC236}">
                <a16:creationId xmlns:a16="http://schemas.microsoft.com/office/drawing/2014/main" id="{27160EC8-6F79-4EA7-99CD-FE08032D812F}"/>
              </a:ext>
            </a:extLst>
          </p:cNvPr>
          <p:cNvGrpSpPr/>
          <p:nvPr/>
        </p:nvGrpSpPr>
        <p:grpSpPr>
          <a:xfrm>
            <a:off x="440931" y="419773"/>
            <a:ext cx="9104009" cy="769367"/>
            <a:chOff x="440931" y="419773"/>
            <a:chExt cx="9104009" cy="769367"/>
          </a:xfrm>
        </p:grpSpPr>
        <p:grpSp>
          <p:nvGrpSpPr>
            <p:cNvPr id="5" name="群組 4">
              <a:extLst>
                <a:ext uri="{FF2B5EF4-FFF2-40B4-BE49-F238E27FC236}">
                  <a16:creationId xmlns:a16="http://schemas.microsoft.com/office/drawing/2014/main" id="{CA96CA01-7798-4C98-86A3-24AA9CAB73ED}"/>
                </a:ext>
              </a:extLst>
            </p:cNvPr>
            <p:cNvGrpSpPr/>
            <p:nvPr/>
          </p:nvGrpSpPr>
          <p:grpSpPr>
            <a:xfrm>
              <a:off x="440931" y="419773"/>
              <a:ext cx="9104009" cy="769367"/>
              <a:chOff x="440931" y="419773"/>
              <a:chExt cx="9104009" cy="769367"/>
            </a:xfrm>
          </p:grpSpPr>
          <p:sp>
            <p:nvSpPr>
              <p:cNvPr id="7" name="手繪多邊形 20">
                <a:extLst>
                  <a:ext uri="{FF2B5EF4-FFF2-40B4-BE49-F238E27FC236}">
                    <a16:creationId xmlns:a16="http://schemas.microsoft.com/office/drawing/2014/main" id="{D5A1DD9B-7482-4AE0-8CF5-66430D39CEFE}"/>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8" name="群組 7">
                <a:extLst>
                  <a:ext uri="{FF2B5EF4-FFF2-40B4-BE49-F238E27FC236}">
                    <a16:creationId xmlns:a16="http://schemas.microsoft.com/office/drawing/2014/main" id="{196E474D-AE77-4726-BA34-D830678873D4}"/>
                  </a:ext>
                </a:extLst>
              </p:cNvPr>
              <p:cNvGrpSpPr/>
              <p:nvPr/>
            </p:nvGrpSpPr>
            <p:grpSpPr>
              <a:xfrm>
                <a:off x="491045" y="855377"/>
                <a:ext cx="746699" cy="313125"/>
                <a:chOff x="374573" y="862798"/>
                <a:chExt cx="863172" cy="361968"/>
              </a:xfrm>
            </p:grpSpPr>
            <p:grpSp>
              <p:nvGrpSpPr>
                <p:cNvPr id="10" name="群組 9">
                  <a:extLst>
                    <a:ext uri="{FF2B5EF4-FFF2-40B4-BE49-F238E27FC236}">
                      <a16:creationId xmlns:a16="http://schemas.microsoft.com/office/drawing/2014/main" id="{EDA10268-848A-4C00-B0A6-BB9368134310}"/>
                    </a:ext>
                  </a:extLst>
                </p:cNvPr>
                <p:cNvGrpSpPr/>
                <p:nvPr/>
              </p:nvGrpSpPr>
              <p:grpSpPr>
                <a:xfrm>
                  <a:off x="374573" y="862798"/>
                  <a:ext cx="161005" cy="132598"/>
                  <a:chOff x="4377273" y="337546"/>
                  <a:chExt cx="565439" cy="412425"/>
                </a:xfrm>
                <a:solidFill>
                  <a:srgbClr val="5C7396"/>
                </a:solidFill>
              </p:grpSpPr>
              <p:sp>
                <p:nvSpPr>
                  <p:cNvPr id="29" name="六邊形 28">
                    <a:extLst>
                      <a:ext uri="{FF2B5EF4-FFF2-40B4-BE49-F238E27FC236}">
                        <a16:creationId xmlns:a16="http://schemas.microsoft.com/office/drawing/2014/main" id="{15BBEBF3-05DB-4751-BE23-7EF4B60C4E0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0" name="六邊形 29">
                    <a:extLst>
                      <a:ext uri="{FF2B5EF4-FFF2-40B4-BE49-F238E27FC236}">
                        <a16:creationId xmlns:a16="http://schemas.microsoft.com/office/drawing/2014/main" id="{F2F9FD08-E45E-4117-92C9-0B1FE637999E}"/>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1" name="群組 10">
                  <a:extLst>
                    <a:ext uri="{FF2B5EF4-FFF2-40B4-BE49-F238E27FC236}">
                      <a16:creationId xmlns:a16="http://schemas.microsoft.com/office/drawing/2014/main" id="{94302F24-73D7-4757-9364-9E4AC9088447}"/>
                    </a:ext>
                  </a:extLst>
                </p:cNvPr>
                <p:cNvGrpSpPr/>
                <p:nvPr/>
              </p:nvGrpSpPr>
              <p:grpSpPr>
                <a:xfrm>
                  <a:off x="517575" y="936433"/>
                  <a:ext cx="161005" cy="132598"/>
                  <a:chOff x="4377273" y="337546"/>
                  <a:chExt cx="565439" cy="412425"/>
                </a:xfrm>
                <a:solidFill>
                  <a:srgbClr val="5C7396"/>
                </a:solidFill>
              </p:grpSpPr>
              <p:sp>
                <p:nvSpPr>
                  <p:cNvPr id="27" name="六邊形 26">
                    <a:extLst>
                      <a:ext uri="{FF2B5EF4-FFF2-40B4-BE49-F238E27FC236}">
                        <a16:creationId xmlns:a16="http://schemas.microsoft.com/office/drawing/2014/main" id="{80641647-9A82-4EAA-8D10-E1933DE4278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8" name="六邊形 27">
                    <a:extLst>
                      <a:ext uri="{FF2B5EF4-FFF2-40B4-BE49-F238E27FC236}">
                        <a16:creationId xmlns:a16="http://schemas.microsoft.com/office/drawing/2014/main" id="{3385281D-A314-4055-A5DA-224453CEE08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2" name="群組 11">
                  <a:extLst>
                    <a:ext uri="{FF2B5EF4-FFF2-40B4-BE49-F238E27FC236}">
                      <a16:creationId xmlns:a16="http://schemas.microsoft.com/office/drawing/2014/main" id="{40BF5EC8-1075-4C5A-8ABD-0B993F95A664}"/>
                    </a:ext>
                  </a:extLst>
                </p:cNvPr>
                <p:cNvGrpSpPr/>
                <p:nvPr/>
              </p:nvGrpSpPr>
              <p:grpSpPr>
                <a:xfrm>
                  <a:off x="660577" y="1009967"/>
                  <a:ext cx="161005" cy="132598"/>
                  <a:chOff x="4377273" y="337546"/>
                  <a:chExt cx="565439" cy="412425"/>
                </a:xfrm>
                <a:solidFill>
                  <a:srgbClr val="5C7396"/>
                </a:solidFill>
              </p:grpSpPr>
              <p:sp>
                <p:nvSpPr>
                  <p:cNvPr id="25" name="六邊形 24">
                    <a:extLst>
                      <a:ext uri="{FF2B5EF4-FFF2-40B4-BE49-F238E27FC236}">
                        <a16:creationId xmlns:a16="http://schemas.microsoft.com/office/drawing/2014/main" id="{8BE7786C-D8A4-41B9-A665-DEDAAD8B9114}"/>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6" name="六邊形 25">
                    <a:extLst>
                      <a:ext uri="{FF2B5EF4-FFF2-40B4-BE49-F238E27FC236}">
                        <a16:creationId xmlns:a16="http://schemas.microsoft.com/office/drawing/2014/main" id="{C2862246-BE2D-4FEC-93F3-E82D509FF162}"/>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13" name="群組 12">
                  <a:extLst>
                    <a:ext uri="{FF2B5EF4-FFF2-40B4-BE49-F238E27FC236}">
                      <a16:creationId xmlns:a16="http://schemas.microsoft.com/office/drawing/2014/main" id="{70D03A4A-F2C0-46B8-BB68-C12A189510DA}"/>
                    </a:ext>
                  </a:extLst>
                </p:cNvPr>
                <p:cNvGrpSpPr/>
                <p:nvPr/>
              </p:nvGrpSpPr>
              <p:grpSpPr>
                <a:xfrm>
                  <a:off x="938191" y="1008110"/>
                  <a:ext cx="161005" cy="132598"/>
                  <a:chOff x="4377273" y="337546"/>
                  <a:chExt cx="565439" cy="412425"/>
                </a:xfrm>
                <a:solidFill>
                  <a:srgbClr val="99A6BB"/>
                </a:solidFill>
              </p:grpSpPr>
              <p:sp>
                <p:nvSpPr>
                  <p:cNvPr id="23" name="六邊形 22">
                    <a:extLst>
                      <a:ext uri="{FF2B5EF4-FFF2-40B4-BE49-F238E27FC236}">
                        <a16:creationId xmlns:a16="http://schemas.microsoft.com/office/drawing/2014/main" id="{2513D2FD-32D0-4675-A867-BE0BFDD118EB}"/>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4" name="六邊形 23">
                    <a:extLst>
                      <a:ext uri="{FF2B5EF4-FFF2-40B4-BE49-F238E27FC236}">
                        <a16:creationId xmlns:a16="http://schemas.microsoft.com/office/drawing/2014/main" id="{CD4CCD39-A010-4140-BB75-7AB444C5093D}"/>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4" name="群組 13">
                  <a:extLst>
                    <a:ext uri="{FF2B5EF4-FFF2-40B4-BE49-F238E27FC236}">
                      <a16:creationId xmlns:a16="http://schemas.microsoft.com/office/drawing/2014/main" id="{FBA82CA4-3B6E-48F6-B75A-A0B028D3120E}"/>
                    </a:ext>
                  </a:extLst>
                </p:cNvPr>
                <p:cNvGrpSpPr/>
                <p:nvPr/>
              </p:nvGrpSpPr>
              <p:grpSpPr>
                <a:xfrm>
                  <a:off x="1076740" y="1081444"/>
                  <a:ext cx="161005" cy="132598"/>
                  <a:chOff x="4377273" y="337546"/>
                  <a:chExt cx="565439" cy="412425"/>
                </a:xfrm>
                <a:solidFill>
                  <a:srgbClr val="99A6BB"/>
                </a:solidFill>
              </p:grpSpPr>
              <p:sp>
                <p:nvSpPr>
                  <p:cNvPr id="21" name="六邊形 20">
                    <a:extLst>
                      <a:ext uri="{FF2B5EF4-FFF2-40B4-BE49-F238E27FC236}">
                        <a16:creationId xmlns:a16="http://schemas.microsoft.com/office/drawing/2014/main" id="{56614AD3-CB1C-402E-A00A-417113BD9CD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2" name="六邊形 21">
                    <a:extLst>
                      <a:ext uri="{FF2B5EF4-FFF2-40B4-BE49-F238E27FC236}">
                        <a16:creationId xmlns:a16="http://schemas.microsoft.com/office/drawing/2014/main" id="{3ECB5123-E89A-4068-82BC-2A055F25BAB8}"/>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5" name="群組 14">
                  <a:extLst>
                    <a:ext uri="{FF2B5EF4-FFF2-40B4-BE49-F238E27FC236}">
                      <a16:creationId xmlns:a16="http://schemas.microsoft.com/office/drawing/2014/main" id="{8775C6F3-8748-4B54-A0D7-470ED9B07247}"/>
                    </a:ext>
                  </a:extLst>
                </p:cNvPr>
                <p:cNvGrpSpPr/>
                <p:nvPr/>
              </p:nvGrpSpPr>
              <p:grpSpPr>
                <a:xfrm>
                  <a:off x="518463" y="1092168"/>
                  <a:ext cx="161005" cy="132598"/>
                  <a:chOff x="4377273" y="337546"/>
                  <a:chExt cx="565439" cy="412425"/>
                </a:xfrm>
                <a:solidFill>
                  <a:srgbClr val="5C7396"/>
                </a:solidFill>
              </p:grpSpPr>
              <p:sp>
                <p:nvSpPr>
                  <p:cNvPr id="19" name="六邊形 18">
                    <a:extLst>
                      <a:ext uri="{FF2B5EF4-FFF2-40B4-BE49-F238E27FC236}">
                        <a16:creationId xmlns:a16="http://schemas.microsoft.com/office/drawing/2014/main" id="{631417E7-976E-40E9-B669-B6984888591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0" name="六邊形 19">
                    <a:extLst>
                      <a:ext uri="{FF2B5EF4-FFF2-40B4-BE49-F238E27FC236}">
                        <a16:creationId xmlns:a16="http://schemas.microsoft.com/office/drawing/2014/main" id="{58935A83-347A-4AEA-B367-0624A35A075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16" name="群組 15">
                  <a:extLst>
                    <a:ext uri="{FF2B5EF4-FFF2-40B4-BE49-F238E27FC236}">
                      <a16:creationId xmlns:a16="http://schemas.microsoft.com/office/drawing/2014/main" id="{A6B8D99D-763D-46F4-87B8-A48A68C9F2B8}"/>
                    </a:ext>
                  </a:extLst>
                </p:cNvPr>
                <p:cNvGrpSpPr/>
                <p:nvPr/>
              </p:nvGrpSpPr>
              <p:grpSpPr>
                <a:xfrm>
                  <a:off x="801927" y="1092168"/>
                  <a:ext cx="161004" cy="132598"/>
                  <a:chOff x="4377273" y="337546"/>
                  <a:chExt cx="565434" cy="412425"/>
                </a:xfrm>
                <a:solidFill>
                  <a:srgbClr val="5C7396"/>
                </a:solidFill>
              </p:grpSpPr>
              <p:sp>
                <p:nvSpPr>
                  <p:cNvPr id="17" name="六邊形 16">
                    <a:extLst>
                      <a:ext uri="{FF2B5EF4-FFF2-40B4-BE49-F238E27FC236}">
                        <a16:creationId xmlns:a16="http://schemas.microsoft.com/office/drawing/2014/main" id="{FCF28DE5-8A30-49BF-A731-7C7759D76E5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8" name="六邊形 17">
                    <a:extLst>
                      <a:ext uri="{FF2B5EF4-FFF2-40B4-BE49-F238E27FC236}">
                        <a16:creationId xmlns:a16="http://schemas.microsoft.com/office/drawing/2014/main" id="{44A0198E-6FBB-4B7F-BA98-044DAC442FD8}"/>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9" name="Google Shape;179;p18">
                <a:extLst>
                  <a:ext uri="{FF2B5EF4-FFF2-40B4-BE49-F238E27FC236}">
                    <a16:creationId xmlns:a16="http://schemas.microsoft.com/office/drawing/2014/main" id="{D0C84EE9-B824-4B76-88FB-43CB9B63BC7B}"/>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1</a:t>
                </a:r>
              </a:p>
            </p:txBody>
          </p:sp>
        </p:grpSp>
        <p:sp>
          <p:nvSpPr>
            <p:cNvPr id="6" name="文字方塊 5">
              <a:extLst>
                <a:ext uri="{FF2B5EF4-FFF2-40B4-BE49-F238E27FC236}">
                  <a16:creationId xmlns:a16="http://schemas.microsoft.com/office/drawing/2014/main" id="{D7083787-63DA-4B4E-B810-91F8E4A9B2FF}"/>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我國研發投入與產出現況</a:t>
              </a:r>
            </a:p>
          </p:txBody>
        </p:sp>
      </p:grpSp>
    </p:spTree>
    <p:extLst>
      <p:ext uri="{BB962C8B-B14F-4D97-AF65-F5344CB8AC3E}">
        <p14:creationId xmlns:p14="http://schemas.microsoft.com/office/powerpoint/2010/main" val="83485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群組 24">
            <a:extLst>
              <a:ext uri="{FF2B5EF4-FFF2-40B4-BE49-F238E27FC236}">
                <a16:creationId xmlns:a16="http://schemas.microsoft.com/office/drawing/2014/main" id="{771C2678-766A-4478-1F67-D38DD9C80839}"/>
              </a:ext>
            </a:extLst>
          </p:cNvPr>
          <p:cNvGrpSpPr/>
          <p:nvPr/>
        </p:nvGrpSpPr>
        <p:grpSpPr>
          <a:xfrm>
            <a:off x="440931" y="419773"/>
            <a:ext cx="9104009" cy="769367"/>
            <a:chOff x="440931" y="419773"/>
            <a:chExt cx="9104009" cy="769367"/>
          </a:xfrm>
        </p:grpSpPr>
        <p:grpSp>
          <p:nvGrpSpPr>
            <p:cNvPr id="26" name="群組 25">
              <a:extLst>
                <a:ext uri="{FF2B5EF4-FFF2-40B4-BE49-F238E27FC236}">
                  <a16:creationId xmlns:a16="http://schemas.microsoft.com/office/drawing/2014/main" id="{733D08A3-9856-C48F-D257-C8A6FCE97FBC}"/>
                </a:ext>
              </a:extLst>
            </p:cNvPr>
            <p:cNvGrpSpPr/>
            <p:nvPr/>
          </p:nvGrpSpPr>
          <p:grpSpPr>
            <a:xfrm>
              <a:off x="440931" y="419773"/>
              <a:ext cx="9104009" cy="769367"/>
              <a:chOff x="440931" y="419773"/>
              <a:chExt cx="9104009" cy="769367"/>
            </a:xfrm>
          </p:grpSpPr>
          <p:sp>
            <p:nvSpPr>
              <p:cNvPr id="28" name="手繪多邊形 20">
                <a:extLst>
                  <a:ext uri="{FF2B5EF4-FFF2-40B4-BE49-F238E27FC236}">
                    <a16:creationId xmlns:a16="http://schemas.microsoft.com/office/drawing/2014/main" id="{A1F40682-5331-B805-DFEE-3B96F5EE92ED}"/>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29" name="群組 28">
                <a:extLst>
                  <a:ext uri="{FF2B5EF4-FFF2-40B4-BE49-F238E27FC236}">
                    <a16:creationId xmlns:a16="http://schemas.microsoft.com/office/drawing/2014/main" id="{96FB72F7-5C23-97E3-1AAF-B234248DA217}"/>
                  </a:ext>
                </a:extLst>
              </p:cNvPr>
              <p:cNvGrpSpPr/>
              <p:nvPr/>
            </p:nvGrpSpPr>
            <p:grpSpPr>
              <a:xfrm>
                <a:off x="491045" y="855377"/>
                <a:ext cx="746699" cy="313125"/>
                <a:chOff x="374573" y="862798"/>
                <a:chExt cx="863172" cy="361968"/>
              </a:xfrm>
            </p:grpSpPr>
            <p:grpSp>
              <p:nvGrpSpPr>
                <p:cNvPr id="31" name="群組 30">
                  <a:extLst>
                    <a:ext uri="{FF2B5EF4-FFF2-40B4-BE49-F238E27FC236}">
                      <a16:creationId xmlns:a16="http://schemas.microsoft.com/office/drawing/2014/main" id="{2D3F6F64-623D-4368-AB69-34B43B92472C}"/>
                    </a:ext>
                  </a:extLst>
                </p:cNvPr>
                <p:cNvGrpSpPr/>
                <p:nvPr/>
              </p:nvGrpSpPr>
              <p:grpSpPr>
                <a:xfrm>
                  <a:off x="374573" y="862798"/>
                  <a:ext cx="161005" cy="132598"/>
                  <a:chOff x="4377273" y="337546"/>
                  <a:chExt cx="565439" cy="412425"/>
                </a:xfrm>
                <a:solidFill>
                  <a:srgbClr val="5C7396"/>
                </a:solidFill>
              </p:grpSpPr>
              <p:sp>
                <p:nvSpPr>
                  <p:cNvPr id="50" name="六邊形 49">
                    <a:extLst>
                      <a:ext uri="{FF2B5EF4-FFF2-40B4-BE49-F238E27FC236}">
                        <a16:creationId xmlns:a16="http://schemas.microsoft.com/office/drawing/2014/main" id="{50B0C970-F5DF-7D17-387E-6BF81CB938D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1" name="六邊形 50">
                    <a:extLst>
                      <a:ext uri="{FF2B5EF4-FFF2-40B4-BE49-F238E27FC236}">
                        <a16:creationId xmlns:a16="http://schemas.microsoft.com/office/drawing/2014/main" id="{41DDACE6-1A65-B480-E4E8-A35C1580333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2" name="群組 31">
                  <a:extLst>
                    <a:ext uri="{FF2B5EF4-FFF2-40B4-BE49-F238E27FC236}">
                      <a16:creationId xmlns:a16="http://schemas.microsoft.com/office/drawing/2014/main" id="{3E693AC2-7A01-0899-C67A-F084BF964A5B}"/>
                    </a:ext>
                  </a:extLst>
                </p:cNvPr>
                <p:cNvGrpSpPr/>
                <p:nvPr/>
              </p:nvGrpSpPr>
              <p:grpSpPr>
                <a:xfrm>
                  <a:off x="517575" y="936433"/>
                  <a:ext cx="161005" cy="132598"/>
                  <a:chOff x="4377273" y="337546"/>
                  <a:chExt cx="565439" cy="412425"/>
                </a:xfrm>
                <a:solidFill>
                  <a:srgbClr val="5C7396"/>
                </a:solidFill>
              </p:grpSpPr>
              <p:sp>
                <p:nvSpPr>
                  <p:cNvPr id="48" name="六邊形 47">
                    <a:extLst>
                      <a:ext uri="{FF2B5EF4-FFF2-40B4-BE49-F238E27FC236}">
                        <a16:creationId xmlns:a16="http://schemas.microsoft.com/office/drawing/2014/main" id="{4DB132C8-DA1A-DD75-5FC3-A2A069A10990}"/>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9" name="六邊形 48">
                    <a:extLst>
                      <a:ext uri="{FF2B5EF4-FFF2-40B4-BE49-F238E27FC236}">
                        <a16:creationId xmlns:a16="http://schemas.microsoft.com/office/drawing/2014/main" id="{30DA008E-9C68-242B-83D6-02BF3E41296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3" name="群組 32">
                  <a:extLst>
                    <a:ext uri="{FF2B5EF4-FFF2-40B4-BE49-F238E27FC236}">
                      <a16:creationId xmlns:a16="http://schemas.microsoft.com/office/drawing/2014/main" id="{57068232-A3C9-650B-EE09-48B5F0209BFE}"/>
                    </a:ext>
                  </a:extLst>
                </p:cNvPr>
                <p:cNvGrpSpPr/>
                <p:nvPr/>
              </p:nvGrpSpPr>
              <p:grpSpPr>
                <a:xfrm>
                  <a:off x="660577" y="1009967"/>
                  <a:ext cx="161005" cy="132598"/>
                  <a:chOff x="4377273" y="337546"/>
                  <a:chExt cx="565439" cy="412425"/>
                </a:xfrm>
                <a:solidFill>
                  <a:srgbClr val="5C7396"/>
                </a:solidFill>
              </p:grpSpPr>
              <p:sp>
                <p:nvSpPr>
                  <p:cNvPr id="46" name="六邊形 45">
                    <a:extLst>
                      <a:ext uri="{FF2B5EF4-FFF2-40B4-BE49-F238E27FC236}">
                        <a16:creationId xmlns:a16="http://schemas.microsoft.com/office/drawing/2014/main" id="{A7EA72DF-B8ED-D592-F17D-C06570F6951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7" name="六邊形 46">
                    <a:extLst>
                      <a:ext uri="{FF2B5EF4-FFF2-40B4-BE49-F238E27FC236}">
                        <a16:creationId xmlns:a16="http://schemas.microsoft.com/office/drawing/2014/main" id="{D040DA95-EE69-FED6-75D4-783F5EEA9CF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34" name="群組 33">
                  <a:extLst>
                    <a:ext uri="{FF2B5EF4-FFF2-40B4-BE49-F238E27FC236}">
                      <a16:creationId xmlns:a16="http://schemas.microsoft.com/office/drawing/2014/main" id="{D55EB287-DCC7-04FF-1F83-8F4C64ADF520}"/>
                    </a:ext>
                  </a:extLst>
                </p:cNvPr>
                <p:cNvGrpSpPr/>
                <p:nvPr/>
              </p:nvGrpSpPr>
              <p:grpSpPr>
                <a:xfrm>
                  <a:off x="938191" y="1008110"/>
                  <a:ext cx="161005" cy="132598"/>
                  <a:chOff x="4377273" y="337546"/>
                  <a:chExt cx="565439" cy="412425"/>
                </a:xfrm>
                <a:solidFill>
                  <a:srgbClr val="99A6BB"/>
                </a:solidFill>
              </p:grpSpPr>
              <p:sp>
                <p:nvSpPr>
                  <p:cNvPr id="44" name="六邊形 43">
                    <a:extLst>
                      <a:ext uri="{FF2B5EF4-FFF2-40B4-BE49-F238E27FC236}">
                        <a16:creationId xmlns:a16="http://schemas.microsoft.com/office/drawing/2014/main" id="{67612551-F3FF-30D6-6062-2360356F5CBE}"/>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5" name="六邊形 44">
                    <a:extLst>
                      <a:ext uri="{FF2B5EF4-FFF2-40B4-BE49-F238E27FC236}">
                        <a16:creationId xmlns:a16="http://schemas.microsoft.com/office/drawing/2014/main" id="{D48D2F45-BC73-9EB9-F6C2-37D22B33452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5" name="群組 34">
                  <a:extLst>
                    <a:ext uri="{FF2B5EF4-FFF2-40B4-BE49-F238E27FC236}">
                      <a16:creationId xmlns:a16="http://schemas.microsoft.com/office/drawing/2014/main" id="{85499902-9C44-91A0-C2D5-57351E115C95}"/>
                    </a:ext>
                  </a:extLst>
                </p:cNvPr>
                <p:cNvGrpSpPr/>
                <p:nvPr/>
              </p:nvGrpSpPr>
              <p:grpSpPr>
                <a:xfrm>
                  <a:off x="1076740" y="1081444"/>
                  <a:ext cx="161005" cy="132598"/>
                  <a:chOff x="4377273" y="337546"/>
                  <a:chExt cx="565439" cy="412425"/>
                </a:xfrm>
                <a:solidFill>
                  <a:srgbClr val="99A6BB"/>
                </a:solidFill>
              </p:grpSpPr>
              <p:sp>
                <p:nvSpPr>
                  <p:cNvPr id="42" name="六邊形 41">
                    <a:extLst>
                      <a:ext uri="{FF2B5EF4-FFF2-40B4-BE49-F238E27FC236}">
                        <a16:creationId xmlns:a16="http://schemas.microsoft.com/office/drawing/2014/main" id="{E6F39659-4460-3C0E-19AF-DD92084A550F}"/>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3" name="六邊形 42">
                    <a:extLst>
                      <a:ext uri="{FF2B5EF4-FFF2-40B4-BE49-F238E27FC236}">
                        <a16:creationId xmlns:a16="http://schemas.microsoft.com/office/drawing/2014/main" id="{1EC43D1F-EBE1-3D3B-AFB2-7373D8AAD9B1}"/>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6" name="群組 35">
                  <a:extLst>
                    <a:ext uri="{FF2B5EF4-FFF2-40B4-BE49-F238E27FC236}">
                      <a16:creationId xmlns:a16="http://schemas.microsoft.com/office/drawing/2014/main" id="{8094B10D-B9A7-3203-A6FF-780C4D6697A6}"/>
                    </a:ext>
                  </a:extLst>
                </p:cNvPr>
                <p:cNvGrpSpPr/>
                <p:nvPr/>
              </p:nvGrpSpPr>
              <p:grpSpPr>
                <a:xfrm>
                  <a:off x="518463" y="1092168"/>
                  <a:ext cx="161005" cy="132598"/>
                  <a:chOff x="4377273" y="337546"/>
                  <a:chExt cx="565439" cy="412425"/>
                </a:xfrm>
                <a:solidFill>
                  <a:srgbClr val="5C7396"/>
                </a:solidFill>
              </p:grpSpPr>
              <p:sp>
                <p:nvSpPr>
                  <p:cNvPr id="40" name="六邊形 39">
                    <a:extLst>
                      <a:ext uri="{FF2B5EF4-FFF2-40B4-BE49-F238E27FC236}">
                        <a16:creationId xmlns:a16="http://schemas.microsoft.com/office/drawing/2014/main" id="{75F200BA-571F-D68E-C513-B14BEF05E94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1" name="六邊形 40">
                    <a:extLst>
                      <a:ext uri="{FF2B5EF4-FFF2-40B4-BE49-F238E27FC236}">
                        <a16:creationId xmlns:a16="http://schemas.microsoft.com/office/drawing/2014/main" id="{337E128E-DFB2-87FB-596E-F2CE2A1C33CB}"/>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7" name="群組 36">
                  <a:extLst>
                    <a:ext uri="{FF2B5EF4-FFF2-40B4-BE49-F238E27FC236}">
                      <a16:creationId xmlns:a16="http://schemas.microsoft.com/office/drawing/2014/main" id="{D18C713F-45E2-39B5-69AA-45960FB17A1E}"/>
                    </a:ext>
                  </a:extLst>
                </p:cNvPr>
                <p:cNvGrpSpPr/>
                <p:nvPr/>
              </p:nvGrpSpPr>
              <p:grpSpPr>
                <a:xfrm>
                  <a:off x="801927" y="1092168"/>
                  <a:ext cx="161004" cy="132598"/>
                  <a:chOff x="4377273" y="337546"/>
                  <a:chExt cx="565434" cy="412425"/>
                </a:xfrm>
                <a:solidFill>
                  <a:srgbClr val="5C7396"/>
                </a:solidFill>
              </p:grpSpPr>
              <p:sp>
                <p:nvSpPr>
                  <p:cNvPr id="38" name="六邊形 37">
                    <a:extLst>
                      <a:ext uri="{FF2B5EF4-FFF2-40B4-BE49-F238E27FC236}">
                        <a16:creationId xmlns:a16="http://schemas.microsoft.com/office/drawing/2014/main" id="{48964FAF-A477-3444-70EA-2BBE67F510F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9" name="六邊形 38">
                    <a:extLst>
                      <a:ext uri="{FF2B5EF4-FFF2-40B4-BE49-F238E27FC236}">
                        <a16:creationId xmlns:a16="http://schemas.microsoft.com/office/drawing/2014/main" id="{DCBC1CF1-B571-C9A0-82DC-EA03422E9283}"/>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30" name="Google Shape;179;p18">
                <a:extLst>
                  <a:ext uri="{FF2B5EF4-FFF2-40B4-BE49-F238E27FC236}">
                    <a16:creationId xmlns:a16="http://schemas.microsoft.com/office/drawing/2014/main" id="{95B36138-3B75-ABE9-DE47-B54E1063DE4D}"/>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1</a:t>
                </a:r>
              </a:p>
            </p:txBody>
          </p:sp>
        </p:grpSp>
        <p:sp>
          <p:nvSpPr>
            <p:cNvPr id="27" name="文字方塊 26">
              <a:extLst>
                <a:ext uri="{FF2B5EF4-FFF2-40B4-BE49-F238E27FC236}">
                  <a16:creationId xmlns:a16="http://schemas.microsoft.com/office/drawing/2014/main" id="{1C7FC360-0702-DC4B-A649-464FA7C9B6D7}"/>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我國研發投入與產出現況</a:t>
              </a:r>
            </a:p>
          </p:txBody>
        </p:sp>
      </p:grpSp>
      <p:graphicFrame>
        <p:nvGraphicFramePr>
          <p:cNvPr id="57" name="圖表 56">
            <a:extLst>
              <a:ext uri="{FF2B5EF4-FFF2-40B4-BE49-F238E27FC236}">
                <a16:creationId xmlns:a16="http://schemas.microsoft.com/office/drawing/2014/main" id="{EA14EC9A-FE8B-40C9-A989-065C9892CD6D}"/>
              </a:ext>
            </a:extLst>
          </p:cNvPr>
          <p:cNvGraphicFramePr>
            <a:graphicFrameLocks/>
          </p:cNvGraphicFramePr>
          <p:nvPr>
            <p:extLst>
              <p:ext uri="{D42A27DB-BD31-4B8C-83A1-F6EECF244321}">
                <p14:modId xmlns:p14="http://schemas.microsoft.com/office/powerpoint/2010/main" val="1633554689"/>
              </p:ext>
            </p:extLst>
          </p:nvPr>
        </p:nvGraphicFramePr>
        <p:xfrm>
          <a:off x="4452358" y="2268443"/>
          <a:ext cx="3240000" cy="38085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8" name="圖表 57">
            <a:extLst>
              <a:ext uri="{FF2B5EF4-FFF2-40B4-BE49-F238E27FC236}">
                <a16:creationId xmlns:a16="http://schemas.microsoft.com/office/drawing/2014/main" id="{FB970EB1-3DC6-4FDE-8BD8-88F516D5CCE0}"/>
              </a:ext>
            </a:extLst>
          </p:cNvPr>
          <p:cNvGraphicFramePr>
            <a:graphicFrameLocks/>
          </p:cNvGraphicFramePr>
          <p:nvPr>
            <p:extLst>
              <p:ext uri="{D42A27DB-BD31-4B8C-83A1-F6EECF244321}">
                <p14:modId xmlns:p14="http://schemas.microsoft.com/office/powerpoint/2010/main" val="1329505162"/>
              </p:ext>
            </p:extLst>
          </p:nvPr>
        </p:nvGraphicFramePr>
        <p:xfrm>
          <a:off x="8186070" y="2268443"/>
          <a:ext cx="3240000" cy="3808529"/>
        </p:xfrm>
        <a:graphic>
          <a:graphicData uri="http://schemas.openxmlformats.org/drawingml/2006/chart">
            <c:chart xmlns:c="http://schemas.openxmlformats.org/drawingml/2006/chart" xmlns:r="http://schemas.openxmlformats.org/officeDocument/2006/relationships" r:id="rId3"/>
          </a:graphicData>
        </a:graphic>
      </p:graphicFrame>
      <p:sp>
        <p:nvSpPr>
          <p:cNvPr id="60" name="文字方塊 59">
            <a:extLst>
              <a:ext uri="{FF2B5EF4-FFF2-40B4-BE49-F238E27FC236}">
                <a16:creationId xmlns:a16="http://schemas.microsoft.com/office/drawing/2014/main" id="{624818FC-1A66-40D3-AFCD-575ABBD7A688}"/>
              </a:ext>
            </a:extLst>
          </p:cNvPr>
          <p:cNvSpPr txBox="1"/>
          <p:nvPr/>
        </p:nvSpPr>
        <p:spPr>
          <a:xfrm>
            <a:off x="4483289" y="1854784"/>
            <a:ext cx="2978205" cy="369332"/>
          </a:xfrm>
          <a:prstGeom prst="rect">
            <a:avLst/>
          </a:prstGeom>
          <a:noFill/>
        </p:spPr>
        <p:txBody>
          <a:bodyPr wrap="square">
            <a:spAutoFit/>
          </a:bodyPr>
          <a:lstStyle>
            <a:defPPr>
              <a:defRPr lang="zh-TW"/>
            </a:defPPr>
            <a:lvl1pPr algn="ctr">
              <a:defRPr kumimoji="1" sz="1600" b="1" i="0" u="none" strike="noStrike" spc="0" baseline="0">
                <a:solidFill>
                  <a:srgbClr val="0B2A43"/>
                </a:solidFill>
                <a:latin typeface="Microsoft YaHei UI" panose="020B0503020204020204" pitchFamily="34" charset="-122"/>
                <a:ea typeface="Microsoft YaHei UI" panose="020B0503020204020204" pitchFamily="34" charset="-122"/>
              </a:defRPr>
            </a:lvl1pPr>
          </a:lstStyle>
          <a:p>
            <a:r>
              <a:rPr lang="zh-TW" altLang="en-US" sz="1800" dirty="0"/>
              <a:t>基礎研究佔總研發經費比重</a:t>
            </a:r>
          </a:p>
        </p:txBody>
      </p:sp>
      <p:sp>
        <p:nvSpPr>
          <p:cNvPr id="61" name="文字方塊 60">
            <a:extLst>
              <a:ext uri="{FF2B5EF4-FFF2-40B4-BE49-F238E27FC236}">
                <a16:creationId xmlns:a16="http://schemas.microsoft.com/office/drawing/2014/main" id="{C2D5086B-0835-4053-B546-777E633022EB}"/>
              </a:ext>
            </a:extLst>
          </p:cNvPr>
          <p:cNvSpPr txBox="1"/>
          <p:nvPr/>
        </p:nvSpPr>
        <p:spPr>
          <a:xfrm>
            <a:off x="8422512" y="1854784"/>
            <a:ext cx="2816686" cy="369332"/>
          </a:xfrm>
          <a:prstGeom prst="rect">
            <a:avLst/>
          </a:prstGeom>
          <a:noFill/>
        </p:spPr>
        <p:txBody>
          <a:bodyPr wrap="square">
            <a:spAutoFit/>
          </a:bodyPr>
          <a:lstStyle>
            <a:defPPr>
              <a:defRPr lang="zh-TW"/>
            </a:defPPr>
            <a:lvl1pPr algn="ctr">
              <a:defRPr kumimoji="1" sz="1600" b="1" i="0" u="none" strike="noStrike" spc="0" baseline="0">
                <a:solidFill>
                  <a:srgbClr val="0B2A43"/>
                </a:solidFill>
                <a:latin typeface="Microsoft YaHei UI" panose="020B0503020204020204" pitchFamily="34" charset="-122"/>
                <a:ea typeface="Microsoft YaHei UI" panose="020B0503020204020204" pitchFamily="34" charset="-122"/>
              </a:defRPr>
            </a:lvl1pPr>
          </a:lstStyle>
          <a:p>
            <a:r>
              <a:rPr lang="zh-TW" altLang="en-US" sz="1800" dirty="0"/>
              <a:t>基礎研究佔產業研發比重</a:t>
            </a:r>
          </a:p>
        </p:txBody>
      </p:sp>
      <p:graphicFrame>
        <p:nvGraphicFramePr>
          <p:cNvPr id="62" name="圖表 61">
            <a:extLst>
              <a:ext uri="{FF2B5EF4-FFF2-40B4-BE49-F238E27FC236}">
                <a16:creationId xmlns:a16="http://schemas.microsoft.com/office/drawing/2014/main" id="{19320D57-25B4-4D7F-A2EF-0A3CF6F10C10}"/>
              </a:ext>
            </a:extLst>
          </p:cNvPr>
          <p:cNvGraphicFramePr>
            <a:graphicFrameLocks/>
          </p:cNvGraphicFramePr>
          <p:nvPr>
            <p:extLst>
              <p:ext uri="{D42A27DB-BD31-4B8C-83A1-F6EECF244321}">
                <p14:modId xmlns:p14="http://schemas.microsoft.com/office/powerpoint/2010/main" val="2363460918"/>
              </p:ext>
            </p:extLst>
          </p:nvPr>
        </p:nvGraphicFramePr>
        <p:xfrm>
          <a:off x="765930" y="2268443"/>
          <a:ext cx="3240000" cy="3808800"/>
        </p:xfrm>
        <a:graphic>
          <a:graphicData uri="http://schemas.openxmlformats.org/drawingml/2006/chart">
            <c:chart xmlns:c="http://schemas.openxmlformats.org/drawingml/2006/chart" xmlns:r="http://schemas.openxmlformats.org/officeDocument/2006/relationships" r:id="rId4"/>
          </a:graphicData>
        </a:graphic>
      </p:graphicFrame>
      <p:sp>
        <p:nvSpPr>
          <p:cNvPr id="7" name="文字方塊 6">
            <a:extLst>
              <a:ext uri="{FF2B5EF4-FFF2-40B4-BE49-F238E27FC236}">
                <a16:creationId xmlns:a16="http://schemas.microsoft.com/office/drawing/2014/main" id="{120694CA-B0EF-4660-AF65-4715615654F7}"/>
              </a:ext>
            </a:extLst>
          </p:cNvPr>
          <p:cNvSpPr txBox="1"/>
          <p:nvPr/>
        </p:nvSpPr>
        <p:spPr>
          <a:xfrm>
            <a:off x="1273118" y="1202047"/>
            <a:ext cx="3877985" cy="369332"/>
          </a:xfrm>
          <a:prstGeom prst="rect">
            <a:avLst/>
          </a:prstGeom>
          <a:noFill/>
        </p:spPr>
        <p:txBody>
          <a:bodyPr wrap="none" rtlCol="0">
            <a:spAutoFit/>
          </a:bodyPr>
          <a:lstStyle/>
          <a:p>
            <a:r>
              <a:rPr lang="zh-TW" altLang="en-US" b="1" dirty="0">
                <a:solidFill>
                  <a:srgbClr val="405068"/>
                </a:solidFill>
                <a:latin typeface="微軟正黑體" panose="020B0604030504040204" pitchFamily="34" charset="-120"/>
                <a:ea typeface="微軟正黑體" panose="020B0604030504040204" pitchFamily="34" charset="-120"/>
              </a:rPr>
              <a:t>投入前瞻性基礎研究已成為國際趨勢</a:t>
            </a:r>
          </a:p>
        </p:txBody>
      </p:sp>
      <p:sp>
        <p:nvSpPr>
          <p:cNvPr id="63" name="Rectangle 46">
            <a:extLst>
              <a:ext uri="{FF2B5EF4-FFF2-40B4-BE49-F238E27FC236}">
                <a16:creationId xmlns:a16="http://schemas.microsoft.com/office/drawing/2014/main" id="{FA8AC030-5CB0-4D27-8ECA-319CA17998A6}"/>
              </a:ext>
            </a:extLst>
          </p:cNvPr>
          <p:cNvSpPr>
            <a:spLocks noChangeArrowheads="1"/>
          </p:cNvSpPr>
          <p:nvPr/>
        </p:nvSpPr>
        <p:spPr bwMode="auto">
          <a:xfrm>
            <a:off x="686177" y="1741691"/>
            <a:ext cx="3240000" cy="4423344"/>
          </a:xfrm>
          <a:prstGeom prst="roundRect">
            <a:avLst>
              <a:gd name="adj" fmla="val 6175"/>
            </a:avLst>
          </a:prstGeom>
          <a:noFill/>
          <a:ln w="15875">
            <a:solidFill>
              <a:schemeClr val="bg1">
                <a:lumMod val="50000"/>
              </a:schemeClr>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5" name="文字方塊 64">
            <a:extLst>
              <a:ext uri="{FF2B5EF4-FFF2-40B4-BE49-F238E27FC236}">
                <a16:creationId xmlns:a16="http://schemas.microsoft.com/office/drawing/2014/main" id="{4F00336C-2AEC-4253-9587-DF45BCC38C77}"/>
              </a:ext>
            </a:extLst>
          </p:cNvPr>
          <p:cNvSpPr txBox="1"/>
          <p:nvPr/>
        </p:nvSpPr>
        <p:spPr>
          <a:xfrm>
            <a:off x="1125844" y="1854784"/>
            <a:ext cx="2547342" cy="369332"/>
          </a:xfrm>
          <a:prstGeom prst="rect">
            <a:avLst/>
          </a:prstGeom>
          <a:noFill/>
        </p:spPr>
        <p:txBody>
          <a:bodyPr wrap="square">
            <a:spAutoFit/>
          </a:bodyPr>
          <a:lstStyle/>
          <a:p>
            <a:r>
              <a:rPr lang="zh-TW" altLang="en-US" b="1" dirty="0">
                <a:solidFill>
                  <a:srgbClr val="0B2A43"/>
                </a:solidFill>
                <a:latin typeface="Microsoft YaHei" panose="020B0503020204020204" pitchFamily="34" charset="-122"/>
                <a:ea typeface="Microsoft YaHei" panose="020B0503020204020204" pitchFamily="34" charset="-122"/>
              </a:rPr>
              <a:t>總研發經費佔</a:t>
            </a:r>
            <a:r>
              <a:rPr lang="en-US" altLang="zh-TW" b="1" dirty="0">
                <a:solidFill>
                  <a:srgbClr val="0B2A43"/>
                </a:solidFill>
                <a:latin typeface="Microsoft YaHei" panose="020B0503020204020204" pitchFamily="34" charset="-122"/>
                <a:ea typeface="Microsoft YaHei" panose="020B0503020204020204" pitchFamily="34" charset="-122"/>
              </a:rPr>
              <a:t>GDP</a:t>
            </a:r>
            <a:r>
              <a:rPr lang="zh-TW" altLang="en-US" b="1" dirty="0">
                <a:solidFill>
                  <a:srgbClr val="0B2A43"/>
                </a:solidFill>
                <a:latin typeface="Microsoft YaHei" panose="020B0503020204020204" pitchFamily="34" charset="-122"/>
                <a:ea typeface="Microsoft YaHei" panose="020B0503020204020204" pitchFamily="34" charset="-122"/>
              </a:rPr>
              <a:t>比重</a:t>
            </a:r>
          </a:p>
        </p:txBody>
      </p:sp>
      <p:sp>
        <p:nvSpPr>
          <p:cNvPr id="66" name="Rectangle 46">
            <a:extLst>
              <a:ext uri="{FF2B5EF4-FFF2-40B4-BE49-F238E27FC236}">
                <a16:creationId xmlns:a16="http://schemas.microsoft.com/office/drawing/2014/main" id="{6FFF874F-488B-4A05-93B3-AF7E7C93CBF1}"/>
              </a:ext>
            </a:extLst>
          </p:cNvPr>
          <p:cNvSpPr>
            <a:spLocks noChangeArrowheads="1"/>
          </p:cNvSpPr>
          <p:nvPr/>
        </p:nvSpPr>
        <p:spPr bwMode="auto">
          <a:xfrm>
            <a:off x="4357554" y="1741691"/>
            <a:ext cx="3240000" cy="4423344"/>
          </a:xfrm>
          <a:prstGeom prst="roundRect">
            <a:avLst>
              <a:gd name="adj" fmla="val 6175"/>
            </a:avLst>
          </a:prstGeom>
          <a:noFill/>
          <a:ln w="15875">
            <a:solidFill>
              <a:schemeClr val="bg1">
                <a:lumMod val="50000"/>
              </a:schemeClr>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46">
            <a:extLst>
              <a:ext uri="{FF2B5EF4-FFF2-40B4-BE49-F238E27FC236}">
                <a16:creationId xmlns:a16="http://schemas.microsoft.com/office/drawing/2014/main" id="{5EBA4F85-C695-495D-90CA-7282837C4759}"/>
              </a:ext>
            </a:extLst>
          </p:cNvPr>
          <p:cNvSpPr>
            <a:spLocks noChangeArrowheads="1"/>
          </p:cNvSpPr>
          <p:nvPr/>
        </p:nvSpPr>
        <p:spPr bwMode="auto">
          <a:xfrm>
            <a:off x="8154666" y="1741691"/>
            <a:ext cx="3240000" cy="4423344"/>
          </a:xfrm>
          <a:prstGeom prst="roundRect">
            <a:avLst>
              <a:gd name="adj" fmla="val 6175"/>
            </a:avLst>
          </a:prstGeom>
          <a:noFill/>
          <a:ln w="15875">
            <a:solidFill>
              <a:schemeClr val="bg1">
                <a:lumMod val="50000"/>
              </a:schemeClr>
            </a:solidFill>
            <a:prstDash val="solid"/>
            <a:miter lim="800000"/>
            <a:headEnd/>
            <a:tailEnd/>
          </a:ln>
          <a:effectLst>
            <a:outerShdw blurRad="152088" sx="102000" sy="102000" algn="ctr" rotWithShape="0">
              <a:srgbClr val="5C7396">
                <a:alpha val="37000"/>
              </a:srgbClr>
            </a:outerShdw>
          </a:effectLst>
        </p:spPr>
        <p:txBody>
          <a:bodyPr vert="horz" wrap="square" lIns="91440" tIns="45720" rIns="91440" bIns="45720" numCol="1" anchor="t" anchorCtr="0" compatLnSpc="1">
            <a:prstTxWarp prst="textNoShape">
              <a:avLst/>
            </a:prstTxWarp>
          </a:bodyPr>
          <a:lstStyle/>
          <a:p>
            <a:pPr marL="0" lvl="1" algn="ctr" hangingPunct="0"/>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手繪多邊形: 圖案 8">
            <a:extLst>
              <a:ext uri="{FF2B5EF4-FFF2-40B4-BE49-F238E27FC236}">
                <a16:creationId xmlns:a16="http://schemas.microsoft.com/office/drawing/2014/main" id="{EDF6B10C-F558-4046-8CC5-5ED6468CAA69}"/>
              </a:ext>
            </a:extLst>
          </p:cNvPr>
          <p:cNvSpPr/>
          <p:nvPr/>
        </p:nvSpPr>
        <p:spPr>
          <a:xfrm>
            <a:off x="943583" y="2295728"/>
            <a:ext cx="2772383" cy="0"/>
          </a:xfrm>
          <a:custGeom>
            <a:avLst/>
            <a:gdLst>
              <a:gd name="connsiteX0" fmla="*/ 0 w 2772383"/>
              <a:gd name="connsiteY0" fmla="*/ 0 h 0"/>
              <a:gd name="connsiteX1" fmla="*/ 2772383 w 2772383"/>
              <a:gd name="connsiteY1" fmla="*/ 0 h 0"/>
            </a:gdLst>
            <a:ahLst/>
            <a:cxnLst>
              <a:cxn ang="0">
                <a:pos x="connsiteX0" y="connsiteY0"/>
              </a:cxn>
              <a:cxn ang="0">
                <a:pos x="connsiteX1" y="connsiteY1"/>
              </a:cxn>
            </a:cxnLst>
            <a:rect l="l" t="t" r="r" b="b"/>
            <a:pathLst>
              <a:path w="2772383">
                <a:moveTo>
                  <a:pt x="0" y="0"/>
                </a:moveTo>
                <a:lnTo>
                  <a:pt x="2772383" y="0"/>
                </a:lnTo>
              </a:path>
            </a:pathLst>
          </a:custGeom>
          <a:noFill/>
          <a:ln>
            <a:solidFill>
              <a:srgbClr val="405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手繪多邊形: 圖案 67">
            <a:extLst>
              <a:ext uri="{FF2B5EF4-FFF2-40B4-BE49-F238E27FC236}">
                <a16:creationId xmlns:a16="http://schemas.microsoft.com/office/drawing/2014/main" id="{8D626230-A50F-42E8-B0F9-7C85BB974FC3}"/>
              </a:ext>
            </a:extLst>
          </p:cNvPr>
          <p:cNvSpPr/>
          <p:nvPr/>
        </p:nvSpPr>
        <p:spPr>
          <a:xfrm>
            <a:off x="4578485" y="2295728"/>
            <a:ext cx="2772383" cy="0"/>
          </a:xfrm>
          <a:custGeom>
            <a:avLst/>
            <a:gdLst>
              <a:gd name="connsiteX0" fmla="*/ 0 w 2772383"/>
              <a:gd name="connsiteY0" fmla="*/ 0 h 0"/>
              <a:gd name="connsiteX1" fmla="*/ 2772383 w 2772383"/>
              <a:gd name="connsiteY1" fmla="*/ 0 h 0"/>
            </a:gdLst>
            <a:ahLst/>
            <a:cxnLst>
              <a:cxn ang="0">
                <a:pos x="connsiteX0" y="connsiteY0"/>
              </a:cxn>
              <a:cxn ang="0">
                <a:pos x="connsiteX1" y="connsiteY1"/>
              </a:cxn>
            </a:cxnLst>
            <a:rect l="l" t="t" r="r" b="b"/>
            <a:pathLst>
              <a:path w="2772383">
                <a:moveTo>
                  <a:pt x="0" y="0"/>
                </a:moveTo>
                <a:lnTo>
                  <a:pt x="2772383" y="0"/>
                </a:lnTo>
              </a:path>
            </a:pathLst>
          </a:custGeom>
          <a:noFill/>
          <a:ln>
            <a:solidFill>
              <a:srgbClr val="405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手繪多邊形: 圖案 68">
            <a:extLst>
              <a:ext uri="{FF2B5EF4-FFF2-40B4-BE49-F238E27FC236}">
                <a16:creationId xmlns:a16="http://schemas.microsoft.com/office/drawing/2014/main" id="{3020C70A-D95D-48CE-9B5A-4DC2BCB7494B}"/>
              </a:ext>
            </a:extLst>
          </p:cNvPr>
          <p:cNvSpPr/>
          <p:nvPr/>
        </p:nvSpPr>
        <p:spPr>
          <a:xfrm>
            <a:off x="8422512" y="2311941"/>
            <a:ext cx="2772383" cy="0"/>
          </a:xfrm>
          <a:custGeom>
            <a:avLst/>
            <a:gdLst>
              <a:gd name="connsiteX0" fmla="*/ 0 w 2772383"/>
              <a:gd name="connsiteY0" fmla="*/ 0 h 0"/>
              <a:gd name="connsiteX1" fmla="*/ 2772383 w 2772383"/>
              <a:gd name="connsiteY1" fmla="*/ 0 h 0"/>
            </a:gdLst>
            <a:ahLst/>
            <a:cxnLst>
              <a:cxn ang="0">
                <a:pos x="connsiteX0" y="connsiteY0"/>
              </a:cxn>
              <a:cxn ang="0">
                <a:pos x="connsiteX1" y="connsiteY1"/>
              </a:cxn>
            </a:cxnLst>
            <a:rect l="l" t="t" r="r" b="b"/>
            <a:pathLst>
              <a:path w="2772383">
                <a:moveTo>
                  <a:pt x="0" y="0"/>
                </a:moveTo>
                <a:lnTo>
                  <a:pt x="2772383" y="0"/>
                </a:lnTo>
              </a:path>
            </a:pathLst>
          </a:custGeom>
          <a:noFill/>
          <a:ln>
            <a:solidFill>
              <a:srgbClr val="405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文字方塊 69">
            <a:extLst>
              <a:ext uri="{FF2B5EF4-FFF2-40B4-BE49-F238E27FC236}">
                <a16:creationId xmlns:a16="http://schemas.microsoft.com/office/drawing/2014/main" id="{45DC374F-B492-4348-9FB6-796D9D86CFA2}"/>
              </a:ext>
            </a:extLst>
          </p:cNvPr>
          <p:cNvSpPr txBox="1"/>
          <p:nvPr/>
        </p:nvSpPr>
        <p:spPr>
          <a:xfrm>
            <a:off x="614751" y="6227189"/>
            <a:ext cx="3354234" cy="507831"/>
          </a:xfrm>
          <a:prstGeom prst="rect">
            <a:avLst/>
          </a:prstGeom>
          <a:noFill/>
        </p:spPr>
        <p:txBody>
          <a:bodyPr wrap="square">
            <a:spAutoFit/>
          </a:bodyPr>
          <a:lstStyle/>
          <a:p>
            <a:r>
              <a:rPr lang="zh-TW" altLang="en-US" sz="900" dirty="0">
                <a:latin typeface="微軟正黑體" panose="020B0604030504040204" pitchFamily="34" charset="-120"/>
                <a:ea typeface="微軟正黑體" panose="020B0604030504040204" pitchFamily="34" charset="-120"/>
              </a:rPr>
              <a:t>資料來源：</a:t>
            </a:r>
            <a:r>
              <a:rPr lang="en-US" altLang="zh-TW" sz="900" dirty="0">
                <a:latin typeface="微軟正黑體" panose="020B0604030504040204" pitchFamily="34" charset="-120"/>
                <a:ea typeface="微軟正黑體" panose="020B0604030504040204" pitchFamily="34" charset="-120"/>
              </a:rPr>
              <a:t>Main Science and Technology Indicators, </a:t>
            </a:r>
          </a:p>
          <a:p>
            <a:r>
              <a:rPr lang="en-US" altLang="zh-TW" sz="900" dirty="0">
                <a:latin typeface="微軟正黑體" panose="020B0604030504040204" pitchFamily="34" charset="-120"/>
                <a:ea typeface="微軟正黑體" panose="020B0604030504040204" pitchFamily="34" charset="-120"/>
              </a:rPr>
              <a:t>2022/03 OECD</a:t>
            </a:r>
            <a:r>
              <a:rPr lang="zh-TW" altLang="en-US" sz="900" dirty="0">
                <a:latin typeface="微軟正黑體" panose="020B0604030504040204" pitchFamily="34" charset="-120"/>
                <a:ea typeface="微軟正黑體" panose="020B0604030504040204" pitchFamily="34" charset="-120"/>
              </a:rPr>
              <a:t>，</a:t>
            </a:r>
            <a:r>
              <a:rPr lang="en-US" altLang="zh-TW" sz="900" dirty="0">
                <a:latin typeface="微軟正黑體" panose="020B0604030504040204" pitchFamily="34" charset="-120"/>
                <a:ea typeface="微軟正黑體" panose="020B0604030504040204" pitchFamily="34" charset="-120"/>
              </a:rPr>
              <a:t>STPI 2022/07/21</a:t>
            </a:r>
            <a:r>
              <a:rPr lang="zh-TW" altLang="en-US" sz="900" dirty="0">
                <a:latin typeface="微軟正黑體" panose="020B0604030504040204" pitchFamily="34" charset="-120"/>
                <a:ea typeface="微軟正黑體" panose="020B0604030504040204" pitchFamily="34" charset="-120"/>
              </a:rPr>
              <a:t>更新。</a:t>
            </a:r>
          </a:p>
          <a:p>
            <a:r>
              <a:rPr lang="zh-TW" altLang="en-US" sz="900" dirty="0">
                <a:latin typeface="微軟正黑體" panose="020B0604030504040204" pitchFamily="34" charset="-120"/>
                <a:ea typeface="微軟正黑體" panose="020B0604030504040204" pitchFamily="34" charset="-120"/>
              </a:rPr>
              <a:t>註：資料時點為</a:t>
            </a:r>
            <a:r>
              <a:rPr lang="en-US" altLang="zh-TW" sz="900" dirty="0">
                <a:latin typeface="微軟正黑體" panose="020B0604030504040204" pitchFamily="34" charset="-120"/>
                <a:ea typeface="微軟正黑體" panose="020B0604030504040204" pitchFamily="34" charset="-120"/>
              </a:rPr>
              <a:t>2020</a:t>
            </a:r>
            <a:r>
              <a:rPr lang="zh-TW" altLang="en-US" sz="900" dirty="0">
                <a:latin typeface="微軟正黑體" panose="020B0604030504040204" pitchFamily="34" charset="-120"/>
                <a:ea typeface="微軟正黑體" panose="020B0604030504040204" pitchFamily="34" charset="-120"/>
              </a:rPr>
              <a:t>年；新加坡、英國為</a:t>
            </a:r>
            <a:r>
              <a:rPr lang="en-US" altLang="zh-TW" sz="900" dirty="0">
                <a:latin typeface="微軟正黑體" panose="020B0604030504040204" pitchFamily="34" charset="-120"/>
                <a:ea typeface="微軟正黑體" panose="020B0604030504040204" pitchFamily="34" charset="-120"/>
              </a:rPr>
              <a:t>2019</a:t>
            </a:r>
            <a:r>
              <a:rPr lang="zh-TW" altLang="en-US" sz="900" dirty="0">
                <a:latin typeface="微軟正黑體" panose="020B0604030504040204" pitchFamily="34" charset="-120"/>
                <a:ea typeface="微軟正黑體" panose="020B0604030504040204" pitchFamily="34" charset="-120"/>
              </a:rPr>
              <a:t>年。</a:t>
            </a:r>
          </a:p>
        </p:txBody>
      </p:sp>
      <p:sp>
        <p:nvSpPr>
          <p:cNvPr id="71" name="文字方塊 70">
            <a:extLst>
              <a:ext uri="{FF2B5EF4-FFF2-40B4-BE49-F238E27FC236}">
                <a16:creationId xmlns:a16="http://schemas.microsoft.com/office/drawing/2014/main" id="{815045B0-38A0-4743-AA68-50EDA4BF7893}"/>
              </a:ext>
            </a:extLst>
          </p:cNvPr>
          <p:cNvSpPr txBox="1"/>
          <p:nvPr/>
        </p:nvSpPr>
        <p:spPr>
          <a:xfrm>
            <a:off x="4859178" y="6208533"/>
            <a:ext cx="6094378" cy="507831"/>
          </a:xfrm>
          <a:prstGeom prst="rect">
            <a:avLst/>
          </a:prstGeom>
          <a:noFill/>
        </p:spPr>
        <p:txBody>
          <a:bodyPr wrap="square">
            <a:spAutoFit/>
          </a:bodyPr>
          <a:lstStyle/>
          <a:p>
            <a:r>
              <a:rPr lang="zh-TW" altLang="en-US" sz="900" dirty="0">
                <a:latin typeface="微軟正黑體" panose="020B0604030504040204" pitchFamily="34" charset="-120"/>
                <a:ea typeface="微軟正黑體" panose="020B0604030504040204" pitchFamily="34" charset="-120"/>
              </a:rPr>
              <a:t>資料來源：</a:t>
            </a:r>
            <a:r>
              <a:rPr lang="en-US" altLang="zh-TW" sz="900" dirty="0">
                <a:latin typeface="微軟正黑體" panose="020B0604030504040204" pitchFamily="34" charset="-120"/>
                <a:ea typeface="微軟正黑體" panose="020B0604030504040204" pitchFamily="34" charset="-120"/>
              </a:rPr>
              <a:t>Gross domestic expenditure on R&amp;D by sector of performance and type of R&amp;D, 2022/04/04 OECD</a:t>
            </a:r>
            <a:r>
              <a:rPr lang="zh-TW" altLang="en-US" sz="900" dirty="0">
                <a:latin typeface="微軟正黑體" panose="020B0604030504040204" pitchFamily="34" charset="-120"/>
                <a:ea typeface="微軟正黑體" panose="020B0604030504040204" pitchFamily="34" charset="-120"/>
              </a:rPr>
              <a:t>，</a:t>
            </a:r>
            <a:r>
              <a:rPr lang="en-US" altLang="zh-TW" sz="900" dirty="0">
                <a:latin typeface="微軟正黑體" panose="020B0604030504040204" pitchFamily="34" charset="-120"/>
                <a:ea typeface="微軟正黑體" panose="020B0604030504040204" pitchFamily="34" charset="-120"/>
              </a:rPr>
              <a:t>STPI 2022/07/21</a:t>
            </a:r>
            <a:r>
              <a:rPr lang="zh-TW" altLang="en-US" sz="900" dirty="0">
                <a:latin typeface="微軟正黑體" panose="020B0604030504040204" pitchFamily="34" charset="-120"/>
                <a:ea typeface="微軟正黑體" panose="020B0604030504040204" pitchFamily="34" charset="-120"/>
              </a:rPr>
              <a:t>更新。</a:t>
            </a:r>
          </a:p>
          <a:p>
            <a:r>
              <a:rPr lang="zh-TW" altLang="en-US" sz="900" dirty="0">
                <a:latin typeface="微軟正黑體" panose="020B0604030504040204" pitchFamily="34" charset="-120"/>
                <a:ea typeface="微軟正黑體" panose="020B0604030504040204" pitchFamily="34" charset="-120"/>
              </a:rPr>
              <a:t>註：資料時點為</a:t>
            </a:r>
            <a:r>
              <a:rPr lang="en-US" altLang="zh-TW" sz="900" dirty="0">
                <a:latin typeface="微軟正黑體" panose="020B0604030504040204" pitchFamily="34" charset="-120"/>
                <a:ea typeface="微軟正黑體" panose="020B0604030504040204" pitchFamily="34" charset="-120"/>
              </a:rPr>
              <a:t>2020</a:t>
            </a:r>
            <a:r>
              <a:rPr lang="zh-TW" altLang="en-US" sz="900" dirty="0">
                <a:latin typeface="微軟正黑體" panose="020B0604030504040204" pitchFamily="34" charset="-120"/>
                <a:ea typeface="微軟正黑體" panose="020B0604030504040204" pitchFamily="34" charset="-120"/>
              </a:rPr>
              <a:t>年；荷蘭、新加坡、英國、以色列為</a:t>
            </a:r>
            <a:r>
              <a:rPr lang="en-US" altLang="zh-TW" sz="900" dirty="0">
                <a:latin typeface="微軟正黑體" panose="020B0604030504040204" pitchFamily="34" charset="-120"/>
                <a:ea typeface="微軟正黑體" panose="020B0604030504040204" pitchFamily="34" charset="-120"/>
              </a:rPr>
              <a:t>2019</a:t>
            </a:r>
            <a:r>
              <a:rPr lang="zh-TW" altLang="en-US" sz="900" dirty="0">
                <a:latin typeface="微軟正黑體" panose="020B0604030504040204" pitchFamily="34" charset="-120"/>
                <a:ea typeface="微軟正黑體" panose="020B0604030504040204" pitchFamily="34" charset="-120"/>
              </a:rPr>
              <a:t>年。</a:t>
            </a:r>
          </a:p>
        </p:txBody>
      </p:sp>
    </p:spTree>
    <p:extLst>
      <p:ext uri="{BB962C8B-B14F-4D97-AF65-F5344CB8AC3E}">
        <p14:creationId xmlns:p14="http://schemas.microsoft.com/office/powerpoint/2010/main" val="281365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字方塊 29">
            <a:extLst>
              <a:ext uri="{FF2B5EF4-FFF2-40B4-BE49-F238E27FC236}">
                <a16:creationId xmlns:a16="http://schemas.microsoft.com/office/drawing/2014/main" id="{9788F98D-BC28-4172-916A-70985CA62FB9}"/>
              </a:ext>
            </a:extLst>
          </p:cNvPr>
          <p:cNvSpPr txBox="1"/>
          <p:nvPr/>
        </p:nvSpPr>
        <p:spPr>
          <a:xfrm>
            <a:off x="1178988" y="1177734"/>
            <a:ext cx="5027259" cy="461665"/>
          </a:xfrm>
          <a:prstGeom prst="rect">
            <a:avLst/>
          </a:prstGeom>
          <a:noFill/>
        </p:spPr>
        <p:txBody>
          <a:bodyPr wrap="none" rtlCol="0">
            <a:spAutoFit/>
          </a:bodyPr>
          <a:lstStyle>
            <a:defPPr>
              <a:defRPr lang="zh-TW"/>
            </a:defPPr>
            <a:lvl1pPr>
              <a:defRPr b="1">
                <a:solidFill>
                  <a:srgbClr val="405068"/>
                </a:solidFill>
                <a:latin typeface="微軟正黑體" panose="020B0604030504040204" pitchFamily="34" charset="-120"/>
                <a:ea typeface="微軟正黑體" panose="020B0604030504040204" pitchFamily="34" charset="-120"/>
              </a:defRPr>
            </a:lvl1pPr>
          </a:lstStyle>
          <a:p>
            <a:r>
              <a:rPr lang="zh-TW" altLang="en-US" dirty="0"/>
              <a:t>台灣為專利大國，卻是技術小國</a:t>
            </a:r>
            <a:endParaRPr lang="en-US" altLang="zh-TW" dirty="0"/>
          </a:p>
        </p:txBody>
      </p:sp>
      <p:grpSp>
        <p:nvGrpSpPr>
          <p:cNvPr id="31" name="群組 30">
            <a:extLst>
              <a:ext uri="{FF2B5EF4-FFF2-40B4-BE49-F238E27FC236}">
                <a16:creationId xmlns:a16="http://schemas.microsoft.com/office/drawing/2014/main" id="{91C5AF5E-49A4-CFAC-A085-9934F148CDE1}"/>
              </a:ext>
            </a:extLst>
          </p:cNvPr>
          <p:cNvGrpSpPr/>
          <p:nvPr/>
        </p:nvGrpSpPr>
        <p:grpSpPr>
          <a:xfrm>
            <a:off x="440931" y="419773"/>
            <a:ext cx="9104009" cy="769367"/>
            <a:chOff x="440931" y="419773"/>
            <a:chExt cx="9104009" cy="769367"/>
          </a:xfrm>
        </p:grpSpPr>
        <p:grpSp>
          <p:nvGrpSpPr>
            <p:cNvPr id="32" name="群組 31">
              <a:extLst>
                <a:ext uri="{FF2B5EF4-FFF2-40B4-BE49-F238E27FC236}">
                  <a16:creationId xmlns:a16="http://schemas.microsoft.com/office/drawing/2014/main" id="{E75DB4C0-2BD2-A50F-B94D-AE354278BC97}"/>
                </a:ext>
              </a:extLst>
            </p:cNvPr>
            <p:cNvGrpSpPr/>
            <p:nvPr/>
          </p:nvGrpSpPr>
          <p:grpSpPr>
            <a:xfrm>
              <a:off x="440931" y="419773"/>
              <a:ext cx="9104009" cy="769367"/>
              <a:chOff x="440931" y="419773"/>
              <a:chExt cx="9104009" cy="769367"/>
            </a:xfrm>
          </p:grpSpPr>
          <p:sp>
            <p:nvSpPr>
              <p:cNvPr id="34" name="手繪多邊形 20">
                <a:extLst>
                  <a:ext uri="{FF2B5EF4-FFF2-40B4-BE49-F238E27FC236}">
                    <a16:creationId xmlns:a16="http://schemas.microsoft.com/office/drawing/2014/main" id="{42756735-3EF6-021B-3CC4-BA11144DA903}"/>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35" name="群組 34">
                <a:extLst>
                  <a:ext uri="{FF2B5EF4-FFF2-40B4-BE49-F238E27FC236}">
                    <a16:creationId xmlns:a16="http://schemas.microsoft.com/office/drawing/2014/main" id="{755BEB69-C9A2-7DBE-79C4-DD135D1F8FE0}"/>
                  </a:ext>
                </a:extLst>
              </p:cNvPr>
              <p:cNvGrpSpPr/>
              <p:nvPr/>
            </p:nvGrpSpPr>
            <p:grpSpPr>
              <a:xfrm>
                <a:off x="491045" y="855377"/>
                <a:ext cx="746699" cy="313125"/>
                <a:chOff x="374573" y="862798"/>
                <a:chExt cx="863172" cy="361968"/>
              </a:xfrm>
            </p:grpSpPr>
            <p:grpSp>
              <p:nvGrpSpPr>
                <p:cNvPr id="37" name="群組 36">
                  <a:extLst>
                    <a:ext uri="{FF2B5EF4-FFF2-40B4-BE49-F238E27FC236}">
                      <a16:creationId xmlns:a16="http://schemas.microsoft.com/office/drawing/2014/main" id="{5DC691BA-5EC0-C9E9-595D-8956AE0FC2B0}"/>
                    </a:ext>
                  </a:extLst>
                </p:cNvPr>
                <p:cNvGrpSpPr/>
                <p:nvPr/>
              </p:nvGrpSpPr>
              <p:grpSpPr>
                <a:xfrm>
                  <a:off x="374573" y="862798"/>
                  <a:ext cx="161005" cy="132598"/>
                  <a:chOff x="4377273" y="337546"/>
                  <a:chExt cx="565439" cy="412425"/>
                </a:xfrm>
                <a:solidFill>
                  <a:srgbClr val="5C7396"/>
                </a:solidFill>
              </p:grpSpPr>
              <p:sp>
                <p:nvSpPr>
                  <p:cNvPr id="56" name="六邊形 55">
                    <a:extLst>
                      <a:ext uri="{FF2B5EF4-FFF2-40B4-BE49-F238E27FC236}">
                        <a16:creationId xmlns:a16="http://schemas.microsoft.com/office/drawing/2014/main" id="{5AD163BB-0327-2E85-A6DB-43A1A5C4C4A6}"/>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7" name="六邊形 56">
                    <a:extLst>
                      <a:ext uri="{FF2B5EF4-FFF2-40B4-BE49-F238E27FC236}">
                        <a16:creationId xmlns:a16="http://schemas.microsoft.com/office/drawing/2014/main" id="{553F2DDF-D601-CAD4-5034-F50B653EC799}"/>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8" name="群組 37">
                  <a:extLst>
                    <a:ext uri="{FF2B5EF4-FFF2-40B4-BE49-F238E27FC236}">
                      <a16:creationId xmlns:a16="http://schemas.microsoft.com/office/drawing/2014/main" id="{16EAD7ED-4337-43F9-5205-BABFF643A1C4}"/>
                    </a:ext>
                  </a:extLst>
                </p:cNvPr>
                <p:cNvGrpSpPr/>
                <p:nvPr/>
              </p:nvGrpSpPr>
              <p:grpSpPr>
                <a:xfrm>
                  <a:off x="517575" y="936433"/>
                  <a:ext cx="161005" cy="132598"/>
                  <a:chOff x="4377273" y="337546"/>
                  <a:chExt cx="565439" cy="412425"/>
                </a:xfrm>
                <a:solidFill>
                  <a:srgbClr val="5C7396"/>
                </a:solidFill>
              </p:grpSpPr>
              <p:sp>
                <p:nvSpPr>
                  <p:cNvPr id="54" name="六邊形 53">
                    <a:extLst>
                      <a:ext uri="{FF2B5EF4-FFF2-40B4-BE49-F238E27FC236}">
                        <a16:creationId xmlns:a16="http://schemas.microsoft.com/office/drawing/2014/main" id="{BDD5523E-BBC3-349D-352A-E6488E153B9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5" name="六邊形 54">
                    <a:extLst>
                      <a:ext uri="{FF2B5EF4-FFF2-40B4-BE49-F238E27FC236}">
                        <a16:creationId xmlns:a16="http://schemas.microsoft.com/office/drawing/2014/main" id="{CCC9B454-B60D-5F48-A73A-00CA9D9B994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9" name="群組 38">
                  <a:extLst>
                    <a:ext uri="{FF2B5EF4-FFF2-40B4-BE49-F238E27FC236}">
                      <a16:creationId xmlns:a16="http://schemas.microsoft.com/office/drawing/2014/main" id="{9D71E526-FB9E-E90C-F162-BCAA47D97CFF}"/>
                    </a:ext>
                  </a:extLst>
                </p:cNvPr>
                <p:cNvGrpSpPr/>
                <p:nvPr/>
              </p:nvGrpSpPr>
              <p:grpSpPr>
                <a:xfrm>
                  <a:off x="660577" y="1009967"/>
                  <a:ext cx="161005" cy="132598"/>
                  <a:chOff x="4377273" y="337546"/>
                  <a:chExt cx="565439" cy="412425"/>
                </a:xfrm>
                <a:solidFill>
                  <a:srgbClr val="5C7396"/>
                </a:solidFill>
              </p:grpSpPr>
              <p:sp>
                <p:nvSpPr>
                  <p:cNvPr id="52" name="六邊形 51">
                    <a:extLst>
                      <a:ext uri="{FF2B5EF4-FFF2-40B4-BE49-F238E27FC236}">
                        <a16:creationId xmlns:a16="http://schemas.microsoft.com/office/drawing/2014/main" id="{7FD8D152-53F4-5107-9095-4DF5A96CD248}"/>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3" name="六邊形 52">
                    <a:extLst>
                      <a:ext uri="{FF2B5EF4-FFF2-40B4-BE49-F238E27FC236}">
                        <a16:creationId xmlns:a16="http://schemas.microsoft.com/office/drawing/2014/main" id="{DA8AA205-A775-812A-4DB9-6F4DF9705560}"/>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40" name="群組 39">
                  <a:extLst>
                    <a:ext uri="{FF2B5EF4-FFF2-40B4-BE49-F238E27FC236}">
                      <a16:creationId xmlns:a16="http://schemas.microsoft.com/office/drawing/2014/main" id="{1AC81128-5DED-3867-2ADF-E4B91F4DFC8B}"/>
                    </a:ext>
                  </a:extLst>
                </p:cNvPr>
                <p:cNvGrpSpPr/>
                <p:nvPr/>
              </p:nvGrpSpPr>
              <p:grpSpPr>
                <a:xfrm>
                  <a:off x="938191" y="1008110"/>
                  <a:ext cx="161005" cy="132598"/>
                  <a:chOff x="4377273" y="337546"/>
                  <a:chExt cx="565439" cy="412425"/>
                </a:xfrm>
                <a:solidFill>
                  <a:srgbClr val="99A6BB"/>
                </a:solidFill>
              </p:grpSpPr>
              <p:sp>
                <p:nvSpPr>
                  <p:cNvPr id="50" name="六邊形 49">
                    <a:extLst>
                      <a:ext uri="{FF2B5EF4-FFF2-40B4-BE49-F238E27FC236}">
                        <a16:creationId xmlns:a16="http://schemas.microsoft.com/office/drawing/2014/main" id="{C3DFD8C9-098B-0A95-8EF7-712AFD6E1B9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1" name="六邊形 50">
                    <a:extLst>
                      <a:ext uri="{FF2B5EF4-FFF2-40B4-BE49-F238E27FC236}">
                        <a16:creationId xmlns:a16="http://schemas.microsoft.com/office/drawing/2014/main" id="{EA64DF78-04C4-E0D0-84DF-EEF33A22F090}"/>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1" name="群組 40">
                  <a:extLst>
                    <a:ext uri="{FF2B5EF4-FFF2-40B4-BE49-F238E27FC236}">
                      <a16:creationId xmlns:a16="http://schemas.microsoft.com/office/drawing/2014/main" id="{E0E53FC2-5897-9358-81FB-FD91A6F285D3}"/>
                    </a:ext>
                  </a:extLst>
                </p:cNvPr>
                <p:cNvGrpSpPr/>
                <p:nvPr/>
              </p:nvGrpSpPr>
              <p:grpSpPr>
                <a:xfrm>
                  <a:off x="1076740" y="1081444"/>
                  <a:ext cx="161005" cy="132598"/>
                  <a:chOff x="4377273" y="337546"/>
                  <a:chExt cx="565439" cy="412425"/>
                </a:xfrm>
                <a:solidFill>
                  <a:srgbClr val="99A6BB"/>
                </a:solidFill>
              </p:grpSpPr>
              <p:sp>
                <p:nvSpPr>
                  <p:cNvPr id="48" name="六邊形 47">
                    <a:extLst>
                      <a:ext uri="{FF2B5EF4-FFF2-40B4-BE49-F238E27FC236}">
                        <a16:creationId xmlns:a16="http://schemas.microsoft.com/office/drawing/2014/main" id="{33E595B8-76E0-6357-CAA9-402037A5E82D}"/>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9" name="六邊形 48">
                    <a:extLst>
                      <a:ext uri="{FF2B5EF4-FFF2-40B4-BE49-F238E27FC236}">
                        <a16:creationId xmlns:a16="http://schemas.microsoft.com/office/drawing/2014/main" id="{22AE4262-6CF0-6075-42A6-CDD58F9F4D3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2" name="群組 41">
                  <a:extLst>
                    <a:ext uri="{FF2B5EF4-FFF2-40B4-BE49-F238E27FC236}">
                      <a16:creationId xmlns:a16="http://schemas.microsoft.com/office/drawing/2014/main" id="{CCB47819-844B-D35F-8C9F-E6D5A33D5B8E}"/>
                    </a:ext>
                  </a:extLst>
                </p:cNvPr>
                <p:cNvGrpSpPr/>
                <p:nvPr/>
              </p:nvGrpSpPr>
              <p:grpSpPr>
                <a:xfrm>
                  <a:off x="518463" y="1092168"/>
                  <a:ext cx="161005" cy="132598"/>
                  <a:chOff x="4377273" y="337546"/>
                  <a:chExt cx="565439" cy="412425"/>
                </a:xfrm>
                <a:solidFill>
                  <a:srgbClr val="5C7396"/>
                </a:solidFill>
              </p:grpSpPr>
              <p:sp>
                <p:nvSpPr>
                  <p:cNvPr id="46" name="六邊形 45">
                    <a:extLst>
                      <a:ext uri="{FF2B5EF4-FFF2-40B4-BE49-F238E27FC236}">
                        <a16:creationId xmlns:a16="http://schemas.microsoft.com/office/drawing/2014/main" id="{2E9B1C62-E01A-8A23-F7B7-FED58410A19C}"/>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7" name="六邊形 46">
                    <a:extLst>
                      <a:ext uri="{FF2B5EF4-FFF2-40B4-BE49-F238E27FC236}">
                        <a16:creationId xmlns:a16="http://schemas.microsoft.com/office/drawing/2014/main" id="{450B3E80-2671-5E3E-E358-5A5F7D79B093}"/>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3" name="群組 42">
                  <a:extLst>
                    <a:ext uri="{FF2B5EF4-FFF2-40B4-BE49-F238E27FC236}">
                      <a16:creationId xmlns:a16="http://schemas.microsoft.com/office/drawing/2014/main" id="{FE25A387-1CA8-425E-EFDA-B1D17105DBFA}"/>
                    </a:ext>
                  </a:extLst>
                </p:cNvPr>
                <p:cNvGrpSpPr/>
                <p:nvPr/>
              </p:nvGrpSpPr>
              <p:grpSpPr>
                <a:xfrm>
                  <a:off x="801927" y="1092168"/>
                  <a:ext cx="161004" cy="132598"/>
                  <a:chOff x="4377273" y="337546"/>
                  <a:chExt cx="565434" cy="412425"/>
                </a:xfrm>
                <a:solidFill>
                  <a:srgbClr val="5C7396"/>
                </a:solidFill>
              </p:grpSpPr>
              <p:sp>
                <p:nvSpPr>
                  <p:cNvPr id="44" name="六邊形 43">
                    <a:extLst>
                      <a:ext uri="{FF2B5EF4-FFF2-40B4-BE49-F238E27FC236}">
                        <a16:creationId xmlns:a16="http://schemas.microsoft.com/office/drawing/2014/main" id="{34FAB639-50A2-7F42-279A-2DE02EBE799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5" name="六邊形 44">
                    <a:extLst>
                      <a:ext uri="{FF2B5EF4-FFF2-40B4-BE49-F238E27FC236}">
                        <a16:creationId xmlns:a16="http://schemas.microsoft.com/office/drawing/2014/main" id="{E2B03B3A-71D0-7553-E412-1870E2EFE565}"/>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36" name="Google Shape;179;p18">
                <a:extLst>
                  <a:ext uri="{FF2B5EF4-FFF2-40B4-BE49-F238E27FC236}">
                    <a16:creationId xmlns:a16="http://schemas.microsoft.com/office/drawing/2014/main" id="{68E03529-FA91-832D-4AA2-39959B74FE04}"/>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1</a:t>
                </a:r>
              </a:p>
            </p:txBody>
          </p:sp>
        </p:grpSp>
        <p:sp>
          <p:nvSpPr>
            <p:cNvPr id="33" name="文字方塊 32">
              <a:extLst>
                <a:ext uri="{FF2B5EF4-FFF2-40B4-BE49-F238E27FC236}">
                  <a16:creationId xmlns:a16="http://schemas.microsoft.com/office/drawing/2014/main" id="{CD41E2B0-CFB3-A881-4D36-B5CC46E32F0D}"/>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我國研發投入與產出現況</a:t>
              </a:r>
            </a:p>
          </p:txBody>
        </p:sp>
      </p:grpSp>
      <p:sp>
        <p:nvSpPr>
          <p:cNvPr id="59" name="文字方塊 58">
            <a:extLst>
              <a:ext uri="{FF2B5EF4-FFF2-40B4-BE49-F238E27FC236}">
                <a16:creationId xmlns:a16="http://schemas.microsoft.com/office/drawing/2014/main" id="{629658AC-B5E9-7FC5-2EF9-1EB5F623504D}"/>
              </a:ext>
            </a:extLst>
          </p:cNvPr>
          <p:cNvSpPr txBox="1"/>
          <p:nvPr/>
        </p:nvSpPr>
        <p:spPr>
          <a:xfrm>
            <a:off x="8086927" y="6089290"/>
            <a:ext cx="4105073" cy="276999"/>
          </a:xfrm>
          <a:prstGeom prst="rect">
            <a:avLst/>
          </a:prstGeom>
          <a:noFill/>
        </p:spPr>
        <p:txBody>
          <a:bodyPr wrap="square">
            <a:spAutoFit/>
          </a:bodyPr>
          <a:lstStyle/>
          <a:p>
            <a:r>
              <a:rPr lang="zh-TW" altLang="en-US" sz="1200" dirty="0">
                <a:solidFill>
                  <a:srgbClr val="4F6E8A"/>
                </a:solidFill>
                <a:latin typeface="微軟正黑體" panose="020B0604030504040204" pitchFamily="34" charset="-120"/>
                <a:ea typeface="微軟正黑體" panose="020B0604030504040204" pitchFamily="34" charset="-120"/>
              </a:rPr>
              <a:t>資料來源：科技部科技基本統計</a:t>
            </a:r>
            <a:r>
              <a:rPr lang="en-US" altLang="zh-TW" sz="1200" dirty="0">
                <a:solidFill>
                  <a:srgbClr val="4F6E8A"/>
                </a:solidFill>
                <a:latin typeface="微軟正黑體" panose="020B0604030504040204" pitchFamily="34" charset="-120"/>
                <a:ea typeface="微軟正黑體" panose="020B0604030504040204" pitchFamily="34" charset="-120"/>
              </a:rPr>
              <a:t>(P.32), </a:t>
            </a:r>
            <a:r>
              <a:rPr lang="zh-TW" altLang="en-US" sz="1200" dirty="0">
                <a:solidFill>
                  <a:srgbClr val="4F6E8A"/>
                </a:solidFill>
                <a:latin typeface="微軟正黑體" panose="020B0604030504040204" pitchFamily="34" charset="-120"/>
                <a:ea typeface="微軟正黑體" panose="020B0604030504040204" pitchFamily="34" charset="-120"/>
              </a:rPr>
              <a:t>科政中心整理</a:t>
            </a:r>
          </a:p>
        </p:txBody>
      </p:sp>
      <p:graphicFrame>
        <p:nvGraphicFramePr>
          <p:cNvPr id="4" name="表格 3">
            <a:extLst>
              <a:ext uri="{FF2B5EF4-FFF2-40B4-BE49-F238E27FC236}">
                <a16:creationId xmlns:a16="http://schemas.microsoft.com/office/drawing/2014/main" id="{A45A7A2A-FF47-4236-B229-52E02AE68C97}"/>
              </a:ext>
            </a:extLst>
          </p:cNvPr>
          <p:cNvGraphicFramePr>
            <a:graphicFrameLocks noGrp="1"/>
          </p:cNvGraphicFramePr>
          <p:nvPr>
            <p:extLst>
              <p:ext uri="{D42A27DB-BD31-4B8C-83A1-F6EECF244321}">
                <p14:modId xmlns:p14="http://schemas.microsoft.com/office/powerpoint/2010/main" val="3602007494"/>
              </p:ext>
            </p:extLst>
          </p:nvPr>
        </p:nvGraphicFramePr>
        <p:xfrm>
          <a:off x="1598500" y="1637696"/>
          <a:ext cx="9277023" cy="4238761"/>
        </p:xfrm>
        <a:graphic>
          <a:graphicData uri="http://schemas.openxmlformats.org/drawingml/2006/table">
            <a:tbl>
              <a:tblPr>
                <a:tableStyleId>{5C22544A-7EE6-4342-B048-85BDC9FD1C3A}</a:tableStyleId>
              </a:tblPr>
              <a:tblGrid>
                <a:gridCol w="1431506">
                  <a:extLst>
                    <a:ext uri="{9D8B030D-6E8A-4147-A177-3AD203B41FA5}">
                      <a16:colId xmlns:a16="http://schemas.microsoft.com/office/drawing/2014/main" val="3948417767"/>
                    </a:ext>
                  </a:extLst>
                </a:gridCol>
                <a:gridCol w="3797759">
                  <a:extLst>
                    <a:ext uri="{9D8B030D-6E8A-4147-A177-3AD203B41FA5}">
                      <a16:colId xmlns:a16="http://schemas.microsoft.com/office/drawing/2014/main" val="2494607527"/>
                    </a:ext>
                  </a:extLst>
                </a:gridCol>
                <a:gridCol w="4047758">
                  <a:extLst>
                    <a:ext uri="{9D8B030D-6E8A-4147-A177-3AD203B41FA5}">
                      <a16:colId xmlns:a16="http://schemas.microsoft.com/office/drawing/2014/main" val="1351673535"/>
                    </a:ext>
                  </a:extLst>
                </a:gridCol>
              </a:tblGrid>
              <a:tr h="736385">
                <a:tc>
                  <a:txBody>
                    <a:bodyPr/>
                    <a:lstStyle/>
                    <a:p>
                      <a:pPr algn="ctr" fontAlgn="ctr"/>
                      <a:endParaRPr lang="zh-TW" altLang="en-US" sz="19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0B2A43"/>
                    </a:solidFill>
                  </a:tcPr>
                </a:tc>
                <a:tc>
                  <a:txBody>
                    <a:bodyPr/>
                    <a:lstStyle/>
                    <a:p>
                      <a:pPr algn="ctr" fontAlgn="ctr"/>
                      <a:r>
                        <a:rPr lang="zh-TW" altLang="en-US" sz="1900" b="1" u="none" strike="noStrike" dirty="0">
                          <a:solidFill>
                            <a:schemeClr val="bg1"/>
                          </a:solidFill>
                          <a:effectLst/>
                          <a:latin typeface="Microsoft YaHei" panose="020B0503020204020204" pitchFamily="34" charset="-122"/>
                          <a:ea typeface="Microsoft YaHei" panose="020B0503020204020204" pitchFamily="34" charset="-122"/>
                        </a:rPr>
                        <a:t>每百萬人口在美專利核准數</a:t>
                      </a:r>
                      <a:r>
                        <a:rPr lang="en-US" altLang="zh-TW" sz="1900" b="1" u="none" strike="noStrike" dirty="0">
                          <a:solidFill>
                            <a:schemeClr val="bg1"/>
                          </a:solidFill>
                          <a:effectLst/>
                          <a:latin typeface="Microsoft YaHei" panose="020B0503020204020204" pitchFamily="34" charset="-122"/>
                          <a:ea typeface="Microsoft YaHei" panose="020B0503020204020204" pitchFamily="34" charset="-122"/>
                        </a:rPr>
                        <a:t>(</a:t>
                      </a:r>
                      <a:r>
                        <a:rPr lang="zh-TW" altLang="en-US" sz="1900" b="1" u="none" strike="noStrike" dirty="0">
                          <a:solidFill>
                            <a:schemeClr val="bg1"/>
                          </a:solidFill>
                          <a:effectLst/>
                          <a:latin typeface="Microsoft YaHei" panose="020B0503020204020204" pitchFamily="34" charset="-122"/>
                          <a:ea typeface="Microsoft YaHei" panose="020B0503020204020204" pitchFamily="34" charset="-122"/>
                        </a:rPr>
                        <a:t>件</a:t>
                      </a:r>
                      <a:r>
                        <a:rPr lang="en-US" altLang="zh-TW" sz="1900" b="1" u="none" strike="noStrike" dirty="0">
                          <a:solidFill>
                            <a:schemeClr val="bg1"/>
                          </a:solidFill>
                          <a:effectLst/>
                          <a:latin typeface="Microsoft YaHei" panose="020B0503020204020204" pitchFamily="34" charset="-122"/>
                          <a:ea typeface="Microsoft YaHei" panose="020B0503020204020204" pitchFamily="34" charset="-122"/>
                        </a:rPr>
                        <a:t>)</a:t>
                      </a:r>
                      <a:endParaRPr lang="en-US" altLang="zh-TW" sz="19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0B2A43"/>
                    </a:solidFill>
                  </a:tcPr>
                </a:tc>
                <a:tc>
                  <a:txBody>
                    <a:bodyPr/>
                    <a:lstStyle/>
                    <a:p>
                      <a:pPr algn="ctr" fontAlgn="ctr"/>
                      <a:r>
                        <a:rPr lang="zh-TW" altLang="en-US" sz="1900" b="1" u="none" strike="noStrike" dirty="0">
                          <a:solidFill>
                            <a:schemeClr val="bg1"/>
                          </a:solidFill>
                          <a:effectLst/>
                          <a:latin typeface="Microsoft YaHei" panose="020B0503020204020204" pitchFamily="34" charset="-122"/>
                          <a:ea typeface="Microsoft YaHei" panose="020B0503020204020204" pitchFamily="34" charset="-122"/>
                        </a:rPr>
                        <a:t>技術貿易收支比</a:t>
                      </a:r>
                      <a:endParaRPr lang="zh-TW" altLang="en-US" sz="19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0B2A43"/>
                    </a:solidFill>
                  </a:tcPr>
                </a:tc>
                <a:extLst>
                  <a:ext uri="{0D108BD9-81ED-4DB2-BD59-A6C34878D82A}">
                    <a16:rowId xmlns:a16="http://schemas.microsoft.com/office/drawing/2014/main" val="4223438940"/>
                  </a:ext>
                </a:extLst>
              </a:tr>
              <a:tr h="437797">
                <a:tc>
                  <a:txBody>
                    <a:bodyPr/>
                    <a:lstStyle/>
                    <a:p>
                      <a:pPr algn="ctr" fontAlgn="ctr"/>
                      <a:r>
                        <a:rPr lang="zh-TW" altLang="en-US" sz="1900" b="1" u="none" strike="noStrike" dirty="0">
                          <a:solidFill>
                            <a:srgbClr val="0B2A43"/>
                          </a:solidFill>
                          <a:effectLst/>
                          <a:latin typeface="Microsoft YaHei" panose="020B0503020204020204" pitchFamily="34" charset="-122"/>
                          <a:ea typeface="Microsoft YaHei" panose="020B0503020204020204" pitchFamily="34" charset="-122"/>
                        </a:rPr>
                        <a:t>台灣</a:t>
                      </a:r>
                      <a:endParaRPr lang="zh-TW" altLang="en-US" sz="1900" b="1" i="0" u="none" strike="noStrike" dirty="0">
                        <a:solidFill>
                          <a:srgbClr val="0B2A43"/>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38DCEF"/>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484</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rgbClr val="38DCEF"/>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0.23</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rgbClr val="38DCEF"/>
                    </a:solidFill>
                  </a:tcPr>
                </a:tc>
                <a:extLst>
                  <a:ext uri="{0D108BD9-81ED-4DB2-BD59-A6C34878D82A}">
                    <a16:rowId xmlns:a16="http://schemas.microsoft.com/office/drawing/2014/main" val="497322123"/>
                  </a:ext>
                </a:extLst>
              </a:tr>
              <a:tr h="437797">
                <a:tc>
                  <a:txBody>
                    <a:bodyPr/>
                    <a:lstStyle/>
                    <a:p>
                      <a:pPr algn="ctr" fontAlgn="ctr"/>
                      <a:r>
                        <a:rPr lang="zh-TW" altLang="en-US" sz="1900" b="1" u="none" strike="noStrike" dirty="0">
                          <a:solidFill>
                            <a:schemeClr val="bg1"/>
                          </a:solidFill>
                          <a:effectLst/>
                          <a:latin typeface="Microsoft YaHei" panose="020B0503020204020204" pitchFamily="34" charset="-122"/>
                          <a:ea typeface="Microsoft YaHei" panose="020B0503020204020204" pitchFamily="34" charset="-122"/>
                        </a:rPr>
                        <a:t>以色列</a:t>
                      </a:r>
                      <a:endParaRPr lang="zh-TW" altLang="en-US" sz="19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405068"/>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470</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lumMod val="95000"/>
                      </a:schemeClr>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4.38</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lumMod val="95000"/>
                      </a:schemeClr>
                    </a:solidFill>
                  </a:tcPr>
                </a:tc>
                <a:extLst>
                  <a:ext uri="{0D108BD9-81ED-4DB2-BD59-A6C34878D82A}">
                    <a16:rowId xmlns:a16="http://schemas.microsoft.com/office/drawing/2014/main" val="716790176"/>
                  </a:ext>
                </a:extLst>
              </a:tr>
              <a:tr h="437797">
                <a:tc>
                  <a:txBody>
                    <a:bodyPr/>
                    <a:lstStyle/>
                    <a:p>
                      <a:pPr algn="ctr" fontAlgn="ctr"/>
                      <a:r>
                        <a:rPr lang="zh-TW" altLang="en-US" sz="1900" b="1" u="none" strike="noStrike">
                          <a:solidFill>
                            <a:schemeClr val="bg1"/>
                          </a:solidFill>
                          <a:effectLst/>
                          <a:latin typeface="Microsoft YaHei" panose="020B0503020204020204" pitchFamily="34" charset="-122"/>
                          <a:ea typeface="Microsoft YaHei" panose="020B0503020204020204" pitchFamily="34" charset="-122"/>
                        </a:rPr>
                        <a:t>日本</a:t>
                      </a:r>
                      <a:endParaRPr lang="zh-TW" altLang="en-US" sz="1900" b="1" i="0" u="none" strike="noStrike">
                        <a:solidFill>
                          <a:schemeClr val="bg1"/>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405068"/>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395</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6.55</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solidFill>
                  </a:tcPr>
                </a:tc>
                <a:extLst>
                  <a:ext uri="{0D108BD9-81ED-4DB2-BD59-A6C34878D82A}">
                    <a16:rowId xmlns:a16="http://schemas.microsoft.com/office/drawing/2014/main" val="1918565412"/>
                  </a:ext>
                </a:extLst>
              </a:tr>
              <a:tr h="437797">
                <a:tc>
                  <a:txBody>
                    <a:bodyPr/>
                    <a:lstStyle/>
                    <a:p>
                      <a:pPr algn="ctr" fontAlgn="ctr"/>
                      <a:r>
                        <a:rPr lang="zh-TW" altLang="en-US" sz="1900" b="1" u="none" strike="noStrike" dirty="0">
                          <a:solidFill>
                            <a:schemeClr val="bg1"/>
                          </a:solidFill>
                          <a:effectLst/>
                          <a:latin typeface="Microsoft YaHei" panose="020B0503020204020204" pitchFamily="34" charset="-122"/>
                          <a:ea typeface="Microsoft YaHei" panose="020B0503020204020204" pitchFamily="34" charset="-122"/>
                        </a:rPr>
                        <a:t>英國</a:t>
                      </a:r>
                      <a:endParaRPr lang="zh-TW" altLang="en-US" sz="19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405068"/>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114</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lumMod val="95000"/>
                      </a:schemeClr>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1.93</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lumMod val="95000"/>
                      </a:schemeClr>
                    </a:solidFill>
                  </a:tcPr>
                </a:tc>
                <a:extLst>
                  <a:ext uri="{0D108BD9-81ED-4DB2-BD59-A6C34878D82A}">
                    <a16:rowId xmlns:a16="http://schemas.microsoft.com/office/drawing/2014/main" val="625519692"/>
                  </a:ext>
                </a:extLst>
              </a:tr>
              <a:tr h="437797">
                <a:tc>
                  <a:txBody>
                    <a:bodyPr/>
                    <a:lstStyle/>
                    <a:p>
                      <a:pPr algn="ctr" fontAlgn="ctr"/>
                      <a:r>
                        <a:rPr lang="zh-TW" altLang="en-US" sz="1900" b="1" u="none" strike="noStrike" dirty="0">
                          <a:solidFill>
                            <a:schemeClr val="bg1"/>
                          </a:solidFill>
                          <a:effectLst/>
                          <a:latin typeface="Microsoft YaHei" panose="020B0503020204020204" pitchFamily="34" charset="-122"/>
                          <a:ea typeface="Microsoft YaHei" panose="020B0503020204020204" pitchFamily="34" charset="-122"/>
                        </a:rPr>
                        <a:t>美國</a:t>
                      </a:r>
                      <a:endParaRPr lang="zh-TW" altLang="en-US" sz="19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405068"/>
                    </a:solidFill>
                  </a:tcPr>
                </a:tc>
                <a:tc>
                  <a:txBody>
                    <a:bodyPr/>
                    <a:lstStyle/>
                    <a:p>
                      <a:pPr algn="ctr" fontAlgn="ctr"/>
                      <a:r>
                        <a:rPr lang="en-US" altLang="zh-TW" sz="1900" u="none" strike="noStrike">
                          <a:effectLst/>
                          <a:latin typeface="Arial Black" panose="020B0A04020102020204" pitchFamily="34" charset="0"/>
                          <a:ea typeface="Microsoft YaHei" panose="020B0503020204020204" pitchFamily="34" charset="-122"/>
                        </a:rPr>
                        <a:t>495</a:t>
                      </a:r>
                      <a:endParaRPr lang="en-US" altLang="zh-TW" sz="1900" b="0" i="0" u="none" strike="noStrike">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1.47</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solidFill>
                  </a:tcPr>
                </a:tc>
                <a:extLst>
                  <a:ext uri="{0D108BD9-81ED-4DB2-BD59-A6C34878D82A}">
                    <a16:rowId xmlns:a16="http://schemas.microsoft.com/office/drawing/2014/main" val="1470955759"/>
                  </a:ext>
                </a:extLst>
              </a:tr>
              <a:tr h="437797">
                <a:tc>
                  <a:txBody>
                    <a:bodyPr/>
                    <a:lstStyle/>
                    <a:p>
                      <a:pPr algn="ctr" fontAlgn="ctr"/>
                      <a:r>
                        <a:rPr lang="zh-TW" altLang="en-US" sz="1900" b="1" u="none" strike="noStrike" dirty="0">
                          <a:solidFill>
                            <a:schemeClr val="bg1"/>
                          </a:solidFill>
                          <a:effectLst/>
                          <a:latin typeface="Microsoft YaHei" panose="020B0503020204020204" pitchFamily="34" charset="-122"/>
                          <a:ea typeface="Microsoft YaHei" panose="020B0503020204020204" pitchFamily="34" charset="-122"/>
                        </a:rPr>
                        <a:t>南韓</a:t>
                      </a:r>
                      <a:endParaRPr lang="zh-TW" altLang="en-US" sz="19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405068"/>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427</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lumMod val="95000"/>
                      </a:schemeClr>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0.63</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lumMod val="95000"/>
                      </a:schemeClr>
                    </a:solidFill>
                  </a:tcPr>
                </a:tc>
                <a:extLst>
                  <a:ext uri="{0D108BD9-81ED-4DB2-BD59-A6C34878D82A}">
                    <a16:rowId xmlns:a16="http://schemas.microsoft.com/office/drawing/2014/main" val="3012430919"/>
                  </a:ext>
                </a:extLst>
              </a:tr>
              <a:tr h="437797">
                <a:tc>
                  <a:txBody>
                    <a:bodyPr/>
                    <a:lstStyle/>
                    <a:p>
                      <a:pPr algn="ctr" fontAlgn="ctr"/>
                      <a:r>
                        <a:rPr lang="zh-TW" altLang="en-US" sz="1900" b="1" u="none" strike="noStrike" dirty="0">
                          <a:solidFill>
                            <a:schemeClr val="bg1"/>
                          </a:solidFill>
                          <a:effectLst/>
                          <a:latin typeface="Microsoft YaHei" panose="020B0503020204020204" pitchFamily="34" charset="-122"/>
                          <a:ea typeface="Microsoft YaHei" panose="020B0503020204020204" pitchFamily="34" charset="-122"/>
                        </a:rPr>
                        <a:t>荷蘭</a:t>
                      </a:r>
                      <a:endParaRPr lang="zh-TW" altLang="en-US" sz="19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405068"/>
                    </a:solidFill>
                  </a:tcPr>
                </a:tc>
                <a:tc>
                  <a:txBody>
                    <a:bodyPr/>
                    <a:lstStyle/>
                    <a:p>
                      <a:pPr algn="ctr" fontAlgn="ctr"/>
                      <a:r>
                        <a:rPr lang="en-US" altLang="zh-TW" sz="1900" u="none" strike="noStrike">
                          <a:effectLst/>
                          <a:latin typeface="Arial Black" panose="020B0A04020102020204" pitchFamily="34" charset="0"/>
                          <a:ea typeface="Microsoft YaHei" panose="020B0503020204020204" pitchFamily="34" charset="-122"/>
                        </a:rPr>
                        <a:t>186</a:t>
                      </a:r>
                      <a:endParaRPr lang="en-US" altLang="zh-TW" sz="1900" b="0" i="0" u="none" strike="noStrike">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1.12</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solidFill>
                  </a:tcPr>
                </a:tc>
                <a:extLst>
                  <a:ext uri="{0D108BD9-81ED-4DB2-BD59-A6C34878D82A}">
                    <a16:rowId xmlns:a16="http://schemas.microsoft.com/office/drawing/2014/main" val="2685527590"/>
                  </a:ext>
                </a:extLst>
              </a:tr>
              <a:tr h="437797">
                <a:tc>
                  <a:txBody>
                    <a:bodyPr/>
                    <a:lstStyle/>
                    <a:p>
                      <a:pPr algn="ctr" fontAlgn="ctr"/>
                      <a:r>
                        <a:rPr lang="zh-TW" altLang="en-US" sz="1900" b="1" u="none" strike="noStrike" dirty="0">
                          <a:solidFill>
                            <a:schemeClr val="bg1"/>
                          </a:solidFill>
                          <a:effectLst/>
                          <a:latin typeface="Microsoft YaHei" panose="020B0503020204020204" pitchFamily="34" charset="-122"/>
                          <a:ea typeface="Microsoft YaHei" panose="020B0503020204020204" pitchFamily="34" charset="-122"/>
                        </a:rPr>
                        <a:t>瑞士</a:t>
                      </a:r>
                      <a:endParaRPr lang="zh-TW" altLang="en-US" sz="1900" b="1" i="0" u="none" strike="noStrike" dirty="0">
                        <a:solidFill>
                          <a:schemeClr val="bg1"/>
                        </a:solidFill>
                        <a:effectLst/>
                        <a:latin typeface="Microsoft YaHei" panose="020B0503020204020204" pitchFamily="34" charset="-122"/>
                        <a:ea typeface="Microsoft YaHei" panose="020B0503020204020204" pitchFamily="34" charset="-122"/>
                      </a:endParaRPr>
                    </a:p>
                  </a:txBody>
                  <a:tcPr marL="15362" marR="15362" marT="15362" marB="0" anchor="ctr">
                    <a:solidFill>
                      <a:srgbClr val="405068"/>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341</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lumMod val="95000"/>
                      </a:schemeClr>
                    </a:solidFill>
                  </a:tcPr>
                </a:tc>
                <a:tc>
                  <a:txBody>
                    <a:bodyPr/>
                    <a:lstStyle/>
                    <a:p>
                      <a:pPr algn="ctr" fontAlgn="ctr"/>
                      <a:r>
                        <a:rPr lang="en-US" altLang="zh-TW" sz="1900" u="none" strike="noStrike" dirty="0">
                          <a:effectLst/>
                          <a:latin typeface="Arial Black" panose="020B0A04020102020204" pitchFamily="34" charset="0"/>
                          <a:ea typeface="Microsoft YaHei" panose="020B0503020204020204" pitchFamily="34" charset="-122"/>
                        </a:rPr>
                        <a:t>0.89</a:t>
                      </a:r>
                      <a:endParaRPr lang="en-US" altLang="zh-TW" sz="1900" b="0" i="0" u="none" strike="noStrike" dirty="0">
                        <a:solidFill>
                          <a:srgbClr val="000000"/>
                        </a:solidFill>
                        <a:effectLst/>
                        <a:latin typeface="Arial Black" panose="020B0A04020102020204" pitchFamily="34" charset="0"/>
                        <a:ea typeface="Microsoft YaHei" panose="020B0503020204020204" pitchFamily="34" charset="-122"/>
                      </a:endParaRPr>
                    </a:p>
                  </a:txBody>
                  <a:tcPr marL="15362" marR="15362" marT="15362" marB="0" anchor="ctr">
                    <a:solidFill>
                      <a:schemeClr val="bg1">
                        <a:lumMod val="95000"/>
                      </a:schemeClr>
                    </a:solidFill>
                  </a:tcPr>
                </a:tc>
                <a:extLst>
                  <a:ext uri="{0D108BD9-81ED-4DB2-BD59-A6C34878D82A}">
                    <a16:rowId xmlns:a16="http://schemas.microsoft.com/office/drawing/2014/main" val="2357950524"/>
                  </a:ext>
                </a:extLst>
              </a:tr>
            </a:tbl>
          </a:graphicData>
        </a:graphic>
      </p:graphicFrame>
      <p:sp>
        <p:nvSpPr>
          <p:cNvPr id="60" name="文字方塊 59">
            <a:extLst>
              <a:ext uri="{FF2B5EF4-FFF2-40B4-BE49-F238E27FC236}">
                <a16:creationId xmlns:a16="http://schemas.microsoft.com/office/drawing/2014/main" id="{A7E70332-22AF-4C2B-8149-9E0595200898}"/>
              </a:ext>
            </a:extLst>
          </p:cNvPr>
          <p:cNvSpPr txBox="1"/>
          <p:nvPr/>
        </p:nvSpPr>
        <p:spPr>
          <a:xfrm>
            <a:off x="3565126" y="6089289"/>
            <a:ext cx="3414410" cy="276999"/>
          </a:xfrm>
          <a:prstGeom prst="rect">
            <a:avLst/>
          </a:prstGeom>
          <a:noFill/>
        </p:spPr>
        <p:txBody>
          <a:bodyPr wrap="square">
            <a:spAutoFit/>
          </a:bodyPr>
          <a:lstStyle/>
          <a:p>
            <a:r>
              <a:rPr lang="zh-TW" altLang="en-US" sz="1200" dirty="0">
                <a:solidFill>
                  <a:srgbClr val="4F6E8A"/>
                </a:solidFill>
                <a:latin typeface="微軟正黑體" panose="020B0604030504040204" pitchFamily="34" charset="-120"/>
                <a:ea typeface="微軟正黑體" panose="020B0604030504040204" pitchFamily="34" charset="-120"/>
              </a:rPr>
              <a:t>註</a:t>
            </a:r>
            <a:r>
              <a:rPr lang="en-US" altLang="zh-TW" sz="1200" dirty="0">
                <a:solidFill>
                  <a:srgbClr val="4F6E8A"/>
                </a:solidFill>
                <a:latin typeface="微軟正黑體" panose="020B0604030504040204" pitchFamily="34" charset="-120"/>
                <a:ea typeface="微軟正黑體" panose="020B0604030504040204" pitchFamily="34" charset="-120"/>
              </a:rPr>
              <a:t>1 :</a:t>
            </a:r>
            <a:r>
              <a:rPr lang="zh-TW" altLang="en-US" sz="1200" dirty="0">
                <a:solidFill>
                  <a:srgbClr val="4F6E8A"/>
                </a:solidFill>
                <a:latin typeface="微軟正黑體" panose="020B0604030504040204" pitchFamily="34" charset="-120"/>
                <a:ea typeface="微軟正黑體" panose="020B0604030504040204" pitchFamily="34" charset="-120"/>
              </a:rPr>
              <a:t>每百萬人口在美專利核准數為</a:t>
            </a:r>
            <a:r>
              <a:rPr lang="en-US" altLang="zh-TW" sz="1200" dirty="0">
                <a:solidFill>
                  <a:srgbClr val="4F6E8A"/>
                </a:solidFill>
                <a:latin typeface="微軟正黑體" panose="020B0604030504040204" pitchFamily="34" charset="-120"/>
                <a:ea typeface="微軟正黑體" panose="020B0604030504040204" pitchFamily="34" charset="-120"/>
              </a:rPr>
              <a:t>2020</a:t>
            </a:r>
            <a:r>
              <a:rPr lang="zh-TW" altLang="en-US" sz="1200" dirty="0">
                <a:solidFill>
                  <a:srgbClr val="4F6E8A"/>
                </a:solidFill>
                <a:latin typeface="微軟正黑體" panose="020B0604030504040204" pitchFamily="34" charset="-120"/>
                <a:ea typeface="微軟正黑體" panose="020B0604030504040204" pitchFamily="34" charset="-120"/>
              </a:rPr>
              <a:t>年資料，</a:t>
            </a:r>
          </a:p>
        </p:txBody>
      </p:sp>
      <p:sp>
        <p:nvSpPr>
          <p:cNvPr id="61" name="文字方塊 60">
            <a:extLst>
              <a:ext uri="{FF2B5EF4-FFF2-40B4-BE49-F238E27FC236}">
                <a16:creationId xmlns:a16="http://schemas.microsoft.com/office/drawing/2014/main" id="{92A061B6-09FA-41D3-B59E-6652625698BC}"/>
              </a:ext>
            </a:extLst>
          </p:cNvPr>
          <p:cNvSpPr txBox="1"/>
          <p:nvPr/>
        </p:nvSpPr>
        <p:spPr>
          <a:xfrm>
            <a:off x="3565125" y="6340609"/>
            <a:ext cx="5034837" cy="276999"/>
          </a:xfrm>
          <a:prstGeom prst="rect">
            <a:avLst/>
          </a:prstGeom>
          <a:noFill/>
        </p:spPr>
        <p:txBody>
          <a:bodyPr wrap="square">
            <a:spAutoFit/>
          </a:bodyPr>
          <a:lstStyle/>
          <a:p>
            <a:r>
              <a:rPr lang="zh-TW" altLang="en-US" sz="1200" dirty="0">
                <a:solidFill>
                  <a:srgbClr val="4F6E8A"/>
                </a:solidFill>
                <a:latin typeface="微軟正黑體" panose="020B0604030504040204" pitchFamily="34" charset="-120"/>
                <a:ea typeface="微軟正黑體" panose="020B0604030504040204" pitchFamily="34" charset="-120"/>
              </a:rPr>
              <a:t>註</a:t>
            </a:r>
            <a:r>
              <a:rPr lang="en-US" altLang="zh-TW" sz="1200" dirty="0">
                <a:solidFill>
                  <a:srgbClr val="4F6E8A"/>
                </a:solidFill>
                <a:latin typeface="微軟正黑體" panose="020B0604030504040204" pitchFamily="34" charset="-120"/>
                <a:ea typeface="微軟正黑體" panose="020B0604030504040204" pitchFamily="34" charset="-120"/>
              </a:rPr>
              <a:t>2 :</a:t>
            </a:r>
            <a:r>
              <a:rPr lang="zh-TW" altLang="en-US" sz="1200" dirty="0">
                <a:solidFill>
                  <a:srgbClr val="4F6E8A"/>
                </a:solidFill>
                <a:latin typeface="微軟正黑體" panose="020B0604030504040204" pitchFamily="34" charset="-120"/>
                <a:ea typeface="微軟正黑體" panose="020B0604030504040204" pitchFamily="34" charset="-120"/>
              </a:rPr>
              <a:t>技術貿易收支比為</a:t>
            </a:r>
            <a:r>
              <a:rPr lang="en-US" altLang="zh-TW" sz="1200" dirty="0">
                <a:solidFill>
                  <a:srgbClr val="4F6E8A"/>
                </a:solidFill>
                <a:latin typeface="微軟正黑體" panose="020B0604030504040204" pitchFamily="34" charset="-120"/>
                <a:ea typeface="微軟正黑體" panose="020B0604030504040204" pitchFamily="34" charset="-120"/>
              </a:rPr>
              <a:t>2015</a:t>
            </a:r>
            <a:r>
              <a:rPr lang="zh-TW" altLang="en-US" sz="1200" dirty="0">
                <a:solidFill>
                  <a:srgbClr val="4F6E8A"/>
                </a:solidFill>
                <a:latin typeface="微軟正黑體" panose="020B0604030504040204" pitchFamily="34" charset="-120"/>
                <a:ea typeface="微軟正黑體" panose="020B0604030504040204" pitchFamily="34" charset="-120"/>
              </a:rPr>
              <a:t>年資料，取自</a:t>
            </a:r>
            <a:r>
              <a:rPr lang="en-US" altLang="zh-TW" sz="1200" dirty="0">
                <a:solidFill>
                  <a:srgbClr val="4F6E8A"/>
                </a:solidFill>
                <a:latin typeface="微軟正黑體" panose="020B0604030504040204" pitchFamily="34" charset="-120"/>
                <a:ea typeface="微軟正黑體" panose="020B0604030504040204" pitchFamily="34" charset="-120"/>
              </a:rPr>
              <a:t>OECD</a:t>
            </a:r>
            <a:r>
              <a:rPr lang="zh-TW" altLang="en-US" sz="1200" dirty="0">
                <a:solidFill>
                  <a:srgbClr val="4F6E8A"/>
                </a:solidFill>
                <a:latin typeface="微軟正黑體" panose="020B0604030504040204" pitchFamily="34" charset="-120"/>
                <a:ea typeface="微軟正黑體" panose="020B0604030504040204" pitchFamily="34" charset="-120"/>
              </a:rPr>
              <a:t>，目前已無更新</a:t>
            </a:r>
          </a:p>
        </p:txBody>
      </p:sp>
      <p:sp>
        <p:nvSpPr>
          <p:cNvPr id="62" name="文字方塊 61">
            <a:extLst>
              <a:ext uri="{FF2B5EF4-FFF2-40B4-BE49-F238E27FC236}">
                <a16:creationId xmlns:a16="http://schemas.microsoft.com/office/drawing/2014/main" id="{13C44B3C-7754-4E56-9BD8-798D57F4D624}"/>
              </a:ext>
            </a:extLst>
          </p:cNvPr>
          <p:cNvSpPr txBox="1"/>
          <p:nvPr/>
        </p:nvSpPr>
        <p:spPr>
          <a:xfrm>
            <a:off x="8086927" y="6340609"/>
            <a:ext cx="4105073" cy="276999"/>
          </a:xfrm>
          <a:prstGeom prst="rect">
            <a:avLst/>
          </a:prstGeom>
          <a:noFill/>
        </p:spPr>
        <p:txBody>
          <a:bodyPr wrap="square">
            <a:spAutoFit/>
          </a:bodyPr>
          <a:lstStyle/>
          <a:p>
            <a:r>
              <a:rPr lang="zh-TW" altLang="en-US" sz="1200" dirty="0">
                <a:solidFill>
                  <a:srgbClr val="4F6E8A"/>
                </a:solidFill>
                <a:latin typeface="微軟正黑體" panose="020B0604030504040204" pitchFamily="34" charset="-120"/>
                <a:ea typeface="微軟正黑體" panose="020B0604030504040204" pitchFamily="34" charset="-120"/>
              </a:rPr>
              <a:t>資料來源：</a:t>
            </a:r>
            <a:r>
              <a:rPr lang="en-US" altLang="zh-TW" sz="1200" dirty="0">
                <a:solidFill>
                  <a:srgbClr val="4F6E8A"/>
                </a:solidFill>
                <a:latin typeface="微軟正黑體" panose="020B0604030504040204" pitchFamily="34" charset="-120"/>
                <a:ea typeface="微軟正黑體" panose="020B0604030504040204" pitchFamily="34" charset="-120"/>
              </a:rPr>
              <a:t>2020</a:t>
            </a:r>
            <a:r>
              <a:rPr lang="zh-TW" altLang="en-US" sz="1200" dirty="0">
                <a:solidFill>
                  <a:srgbClr val="4F6E8A"/>
                </a:solidFill>
                <a:latin typeface="微軟正黑體" panose="020B0604030504040204" pitchFamily="34" charset="-120"/>
                <a:ea typeface="微軟正黑體" panose="020B0604030504040204" pitchFamily="34" charset="-120"/>
              </a:rPr>
              <a:t>年科學技術統計要覽。</a:t>
            </a:r>
          </a:p>
        </p:txBody>
      </p:sp>
    </p:spTree>
    <p:extLst>
      <p:ext uri="{BB962C8B-B14F-4D97-AF65-F5344CB8AC3E}">
        <p14:creationId xmlns:p14="http://schemas.microsoft.com/office/powerpoint/2010/main" val="143398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8" name="群組 277">
            <a:extLst>
              <a:ext uri="{FF2B5EF4-FFF2-40B4-BE49-F238E27FC236}">
                <a16:creationId xmlns:a16="http://schemas.microsoft.com/office/drawing/2014/main" id="{A21B3A04-9306-45C4-A267-885B7270D30C}"/>
              </a:ext>
            </a:extLst>
          </p:cNvPr>
          <p:cNvGrpSpPr/>
          <p:nvPr/>
        </p:nvGrpSpPr>
        <p:grpSpPr>
          <a:xfrm>
            <a:off x="440931" y="419773"/>
            <a:ext cx="9104009" cy="769367"/>
            <a:chOff x="440931" y="419773"/>
            <a:chExt cx="9104009" cy="769367"/>
          </a:xfrm>
        </p:grpSpPr>
        <p:grpSp>
          <p:nvGrpSpPr>
            <p:cNvPr id="279" name="群組 278">
              <a:extLst>
                <a:ext uri="{FF2B5EF4-FFF2-40B4-BE49-F238E27FC236}">
                  <a16:creationId xmlns:a16="http://schemas.microsoft.com/office/drawing/2014/main" id="{6CACB25D-49E8-41D6-922B-654270A2FB4E}"/>
                </a:ext>
              </a:extLst>
            </p:cNvPr>
            <p:cNvGrpSpPr/>
            <p:nvPr/>
          </p:nvGrpSpPr>
          <p:grpSpPr>
            <a:xfrm>
              <a:off x="440931" y="419773"/>
              <a:ext cx="9104009" cy="769367"/>
              <a:chOff x="440931" y="419773"/>
              <a:chExt cx="9104009" cy="769367"/>
            </a:xfrm>
          </p:grpSpPr>
          <p:sp>
            <p:nvSpPr>
              <p:cNvPr id="281" name="手繪多邊形 20">
                <a:extLst>
                  <a:ext uri="{FF2B5EF4-FFF2-40B4-BE49-F238E27FC236}">
                    <a16:creationId xmlns:a16="http://schemas.microsoft.com/office/drawing/2014/main" id="{25543135-F7B8-4846-92A4-E141CB414895}"/>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282" name="群組 281">
                <a:extLst>
                  <a:ext uri="{FF2B5EF4-FFF2-40B4-BE49-F238E27FC236}">
                    <a16:creationId xmlns:a16="http://schemas.microsoft.com/office/drawing/2014/main" id="{B887B1F9-9CF9-4D22-9D98-E9BEA3E0E514}"/>
                  </a:ext>
                </a:extLst>
              </p:cNvPr>
              <p:cNvGrpSpPr/>
              <p:nvPr/>
            </p:nvGrpSpPr>
            <p:grpSpPr>
              <a:xfrm>
                <a:off x="491045" y="855377"/>
                <a:ext cx="746699" cy="313125"/>
                <a:chOff x="374573" y="862798"/>
                <a:chExt cx="863172" cy="361968"/>
              </a:xfrm>
            </p:grpSpPr>
            <p:grpSp>
              <p:nvGrpSpPr>
                <p:cNvPr id="284" name="群組 283">
                  <a:extLst>
                    <a:ext uri="{FF2B5EF4-FFF2-40B4-BE49-F238E27FC236}">
                      <a16:creationId xmlns:a16="http://schemas.microsoft.com/office/drawing/2014/main" id="{C2205624-A9FE-4B28-9AE9-5BC2EFF8B37E}"/>
                    </a:ext>
                  </a:extLst>
                </p:cNvPr>
                <p:cNvGrpSpPr/>
                <p:nvPr/>
              </p:nvGrpSpPr>
              <p:grpSpPr>
                <a:xfrm>
                  <a:off x="374573" y="862798"/>
                  <a:ext cx="161005" cy="132598"/>
                  <a:chOff x="4377273" y="337546"/>
                  <a:chExt cx="565439" cy="412425"/>
                </a:xfrm>
                <a:solidFill>
                  <a:srgbClr val="5C7396"/>
                </a:solidFill>
              </p:grpSpPr>
              <p:sp>
                <p:nvSpPr>
                  <p:cNvPr id="303" name="六邊形 302">
                    <a:extLst>
                      <a:ext uri="{FF2B5EF4-FFF2-40B4-BE49-F238E27FC236}">
                        <a16:creationId xmlns:a16="http://schemas.microsoft.com/office/drawing/2014/main" id="{84E2A7F7-2C65-44C3-8357-C12B2C8F73F0}"/>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04" name="六邊形 303">
                    <a:extLst>
                      <a:ext uri="{FF2B5EF4-FFF2-40B4-BE49-F238E27FC236}">
                        <a16:creationId xmlns:a16="http://schemas.microsoft.com/office/drawing/2014/main" id="{ED1C4DFB-95C5-4D61-B07F-CE9BB18D4536}"/>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285" name="群組 284">
                  <a:extLst>
                    <a:ext uri="{FF2B5EF4-FFF2-40B4-BE49-F238E27FC236}">
                      <a16:creationId xmlns:a16="http://schemas.microsoft.com/office/drawing/2014/main" id="{B9347CB7-6269-4E19-952D-0EC3600C5CAC}"/>
                    </a:ext>
                  </a:extLst>
                </p:cNvPr>
                <p:cNvGrpSpPr/>
                <p:nvPr/>
              </p:nvGrpSpPr>
              <p:grpSpPr>
                <a:xfrm>
                  <a:off x="517575" y="936433"/>
                  <a:ext cx="161005" cy="132598"/>
                  <a:chOff x="4377273" y="337546"/>
                  <a:chExt cx="565439" cy="412425"/>
                </a:xfrm>
                <a:solidFill>
                  <a:srgbClr val="5C7396"/>
                </a:solidFill>
              </p:grpSpPr>
              <p:sp>
                <p:nvSpPr>
                  <p:cNvPr id="301" name="六邊形 300">
                    <a:extLst>
                      <a:ext uri="{FF2B5EF4-FFF2-40B4-BE49-F238E27FC236}">
                        <a16:creationId xmlns:a16="http://schemas.microsoft.com/office/drawing/2014/main" id="{B8E810DB-96A2-47A8-9A77-034ADDA62BD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02" name="六邊形 301">
                    <a:extLst>
                      <a:ext uri="{FF2B5EF4-FFF2-40B4-BE49-F238E27FC236}">
                        <a16:creationId xmlns:a16="http://schemas.microsoft.com/office/drawing/2014/main" id="{86B24517-C409-4930-AB9A-AD02252545AF}"/>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286" name="群組 285">
                  <a:extLst>
                    <a:ext uri="{FF2B5EF4-FFF2-40B4-BE49-F238E27FC236}">
                      <a16:creationId xmlns:a16="http://schemas.microsoft.com/office/drawing/2014/main" id="{CA2C9CB4-7D1C-4641-B61C-A734B2919765}"/>
                    </a:ext>
                  </a:extLst>
                </p:cNvPr>
                <p:cNvGrpSpPr/>
                <p:nvPr/>
              </p:nvGrpSpPr>
              <p:grpSpPr>
                <a:xfrm>
                  <a:off x="660577" y="1009967"/>
                  <a:ext cx="161005" cy="132598"/>
                  <a:chOff x="4377273" y="337546"/>
                  <a:chExt cx="565439" cy="412425"/>
                </a:xfrm>
                <a:solidFill>
                  <a:srgbClr val="5C7396"/>
                </a:solidFill>
              </p:grpSpPr>
              <p:sp>
                <p:nvSpPr>
                  <p:cNvPr id="299" name="六邊形 298">
                    <a:extLst>
                      <a:ext uri="{FF2B5EF4-FFF2-40B4-BE49-F238E27FC236}">
                        <a16:creationId xmlns:a16="http://schemas.microsoft.com/office/drawing/2014/main" id="{753B36E9-70A2-4E6C-A96F-18E4BE2001E5}"/>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00" name="六邊形 299">
                    <a:extLst>
                      <a:ext uri="{FF2B5EF4-FFF2-40B4-BE49-F238E27FC236}">
                        <a16:creationId xmlns:a16="http://schemas.microsoft.com/office/drawing/2014/main" id="{A5481DC9-BBDF-44BE-A8DD-134DEB3CA071}"/>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287" name="群組 286">
                  <a:extLst>
                    <a:ext uri="{FF2B5EF4-FFF2-40B4-BE49-F238E27FC236}">
                      <a16:creationId xmlns:a16="http://schemas.microsoft.com/office/drawing/2014/main" id="{44737FBF-403B-4874-8804-591556BFED10}"/>
                    </a:ext>
                  </a:extLst>
                </p:cNvPr>
                <p:cNvGrpSpPr/>
                <p:nvPr/>
              </p:nvGrpSpPr>
              <p:grpSpPr>
                <a:xfrm>
                  <a:off x="938191" y="1008110"/>
                  <a:ext cx="161005" cy="132598"/>
                  <a:chOff x="4377273" y="337546"/>
                  <a:chExt cx="565439" cy="412425"/>
                </a:xfrm>
                <a:solidFill>
                  <a:srgbClr val="99A6BB"/>
                </a:solidFill>
              </p:grpSpPr>
              <p:sp>
                <p:nvSpPr>
                  <p:cNvPr id="297" name="六邊形 296">
                    <a:extLst>
                      <a:ext uri="{FF2B5EF4-FFF2-40B4-BE49-F238E27FC236}">
                        <a16:creationId xmlns:a16="http://schemas.microsoft.com/office/drawing/2014/main" id="{B3DFCC6F-1BEC-4FAC-B629-8BCD835D0BEB}"/>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8" name="六邊形 297">
                    <a:extLst>
                      <a:ext uri="{FF2B5EF4-FFF2-40B4-BE49-F238E27FC236}">
                        <a16:creationId xmlns:a16="http://schemas.microsoft.com/office/drawing/2014/main" id="{B618A63A-CF80-4C59-A897-740F654391BB}"/>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288" name="群組 287">
                  <a:extLst>
                    <a:ext uri="{FF2B5EF4-FFF2-40B4-BE49-F238E27FC236}">
                      <a16:creationId xmlns:a16="http://schemas.microsoft.com/office/drawing/2014/main" id="{447D2AFE-1A34-4546-BDDC-77147A53627F}"/>
                    </a:ext>
                  </a:extLst>
                </p:cNvPr>
                <p:cNvGrpSpPr/>
                <p:nvPr/>
              </p:nvGrpSpPr>
              <p:grpSpPr>
                <a:xfrm>
                  <a:off x="1076740" y="1081444"/>
                  <a:ext cx="161005" cy="132598"/>
                  <a:chOff x="4377273" y="337546"/>
                  <a:chExt cx="565439" cy="412425"/>
                </a:xfrm>
                <a:solidFill>
                  <a:srgbClr val="99A6BB"/>
                </a:solidFill>
              </p:grpSpPr>
              <p:sp>
                <p:nvSpPr>
                  <p:cNvPr id="295" name="六邊形 294">
                    <a:extLst>
                      <a:ext uri="{FF2B5EF4-FFF2-40B4-BE49-F238E27FC236}">
                        <a16:creationId xmlns:a16="http://schemas.microsoft.com/office/drawing/2014/main" id="{07205C2B-E51A-4778-B802-75F27E44F74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6" name="六邊形 295">
                    <a:extLst>
                      <a:ext uri="{FF2B5EF4-FFF2-40B4-BE49-F238E27FC236}">
                        <a16:creationId xmlns:a16="http://schemas.microsoft.com/office/drawing/2014/main" id="{BE8C2535-8E55-4ABC-AA08-FC38680097DD}"/>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289" name="群組 288">
                  <a:extLst>
                    <a:ext uri="{FF2B5EF4-FFF2-40B4-BE49-F238E27FC236}">
                      <a16:creationId xmlns:a16="http://schemas.microsoft.com/office/drawing/2014/main" id="{C129FE5E-6378-42EA-809A-D6B404E868EB}"/>
                    </a:ext>
                  </a:extLst>
                </p:cNvPr>
                <p:cNvGrpSpPr/>
                <p:nvPr/>
              </p:nvGrpSpPr>
              <p:grpSpPr>
                <a:xfrm>
                  <a:off x="518463" y="1092168"/>
                  <a:ext cx="161005" cy="132598"/>
                  <a:chOff x="4377273" y="337546"/>
                  <a:chExt cx="565439" cy="412425"/>
                </a:xfrm>
                <a:solidFill>
                  <a:srgbClr val="5C7396"/>
                </a:solidFill>
              </p:grpSpPr>
              <p:sp>
                <p:nvSpPr>
                  <p:cNvPr id="293" name="六邊形 292">
                    <a:extLst>
                      <a:ext uri="{FF2B5EF4-FFF2-40B4-BE49-F238E27FC236}">
                        <a16:creationId xmlns:a16="http://schemas.microsoft.com/office/drawing/2014/main" id="{BDF15AC7-7760-4AEF-BA30-FEF207B94627}"/>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4" name="六邊形 293">
                    <a:extLst>
                      <a:ext uri="{FF2B5EF4-FFF2-40B4-BE49-F238E27FC236}">
                        <a16:creationId xmlns:a16="http://schemas.microsoft.com/office/drawing/2014/main" id="{26B635F5-30D7-4B37-A441-8E5B0AE12E5A}"/>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290" name="群組 289">
                  <a:extLst>
                    <a:ext uri="{FF2B5EF4-FFF2-40B4-BE49-F238E27FC236}">
                      <a16:creationId xmlns:a16="http://schemas.microsoft.com/office/drawing/2014/main" id="{4BEF4A0F-E580-4340-B9E3-B901B6AEE693}"/>
                    </a:ext>
                  </a:extLst>
                </p:cNvPr>
                <p:cNvGrpSpPr/>
                <p:nvPr/>
              </p:nvGrpSpPr>
              <p:grpSpPr>
                <a:xfrm>
                  <a:off x="801927" y="1092168"/>
                  <a:ext cx="161004" cy="132598"/>
                  <a:chOff x="4377273" y="337546"/>
                  <a:chExt cx="565434" cy="412425"/>
                </a:xfrm>
                <a:solidFill>
                  <a:srgbClr val="5C7396"/>
                </a:solidFill>
              </p:grpSpPr>
              <p:sp>
                <p:nvSpPr>
                  <p:cNvPr id="291" name="六邊形 290">
                    <a:extLst>
                      <a:ext uri="{FF2B5EF4-FFF2-40B4-BE49-F238E27FC236}">
                        <a16:creationId xmlns:a16="http://schemas.microsoft.com/office/drawing/2014/main" id="{BBE50C2E-382D-47B4-B484-B0996CFF7CE2}"/>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92" name="六邊形 291">
                    <a:extLst>
                      <a:ext uri="{FF2B5EF4-FFF2-40B4-BE49-F238E27FC236}">
                        <a16:creationId xmlns:a16="http://schemas.microsoft.com/office/drawing/2014/main" id="{F8669E74-1EAA-4E5F-AB17-0DF8608CC47A}"/>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283" name="Google Shape;179;p18">
                <a:extLst>
                  <a:ext uri="{FF2B5EF4-FFF2-40B4-BE49-F238E27FC236}">
                    <a16:creationId xmlns:a16="http://schemas.microsoft.com/office/drawing/2014/main" id="{740449F9-4B9B-413B-976A-FBC565597EDD}"/>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1</a:t>
                </a:r>
              </a:p>
            </p:txBody>
          </p:sp>
        </p:grpSp>
        <p:sp>
          <p:nvSpPr>
            <p:cNvPr id="280" name="文字方塊 279">
              <a:extLst>
                <a:ext uri="{FF2B5EF4-FFF2-40B4-BE49-F238E27FC236}">
                  <a16:creationId xmlns:a16="http://schemas.microsoft.com/office/drawing/2014/main" id="{03F78601-DFF8-4450-85AB-18BF63966A30}"/>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我國研發投入與產出現況</a:t>
              </a:r>
            </a:p>
          </p:txBody>
        </p:sp>
      </p:grpSp>
      <p:grpSp>
        <p:nvGrpSpPr>
          <p:cNvPr id="264" name="群組 263">
            <a:extLst>
              <a:ext uri="{FF2B5EF4-FFF2-40B4-BE49-F238E27FC236}">
                <a16:creationId xmlns:a16="http://schemas.microsoft.com/office/drawing/2014/main" id="{7EA7F029-0FF0-44EA-94C7-97C296535961}"/>
              </a:ext>
            </a:extLst>
          </p:cNvPr>
          <p:cNvGrpSpPr/>
          <p:nvPr/>
        </p:nvGrpSpPr>
        <p:grpSpPr>
          <a:xfrm>
            <a:off x="3616050" y="2150358"/>
            <a:ext cx="2932979" cy="4353186"/>
            <a:chOff x="354343" y="1843940"/>
            <a:chExt cx="2951868" cy="4381222"/>
          </a:xfrm>
        </p:grpSpPr>
        <p:pic>
          <p:nvPicPr>
            <p:cNvPr id="265" name="圖片 264">
              <a:extLst>
                <a:ext uri="{FF2B5EF4-FFF2-40B4-BE49-F238E27FC236}">
                  <a16:creationId xmlns:a16="http://schemas.microsoft.com/office/drawing/2014/main" id="{4A2D431F-818F-4D9B-9129-87EBE02034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2011" y="1843940"/>
              <a:ext cx="2914200" cy="4119227"/>
            </a:xfrm>
            <a:prstGeom prst="rect">
              <a:avLst/>
            </a:prstGeom>
          </p:spPr>
        </p:pic>
        <p:sp>
          <p:nvSpPr>
            <p:cNvPr id="266" name="圆角矩形 101">
              <a:extLst>
                <a:ext uri="{FF2B5EF4-FFF2-40B4-BE49-F238E27FC236}">
                  <a16:creationId xmlns:a16="http://schemas.microsoft.com/office/drawing/2014/main" id="{B7C6AD49-0A03-4158-AE1D-4DF39D3D339B}"/>
                </a:ext>
              </a:extLst>
            </p:cNvPr>
            <p:cNvSpPr/>
            <p:nvPr/>
          </p:nvSpPr>
          <p:spPr>
            <a:xfrm>
              <a:off x="354343" y="1873103"/>
              <a:ext cx="2927279" cy="4352059"/>
            </a:xfrm>
            <a:prstGeom prst="roundRect">
              <a:avLst>
                <a:gd name="adj" fmla="val 6044"/>
              </a:avLst>
            </a:prstGeom>
            <a:noFill/>
            <a:ln w="19050">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Calibri" pitchFamily="34" charset="0"/>
              </a:endParaRPr>
            </a:p>
          </p:txBody>
        </p:sp>
      </p:grpSp>
      <p:sp>
        <p:nvSpPr>
          <p:cNvPr id="142" name="矩形 141"/>
          <p:cNvSpPr/>
          <p:nvPr/>
        </p:nvSpPr>
        <p:spPr>
          <a:xfrm>
            <a:off x="277192" y="1627251"/>
            <a:ext cx="6838062" cy="471509"/>
          </a:xfrm>
          <a:prstGeom prst="rect">
            <a:avLst/>
          </a:prstGeom>
          <a:solidFill>
            <a:srgbClr val="4F6E8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zh-TW"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國內產業化危機為轉機，表現亮眼</a:t>
            </a:r>
            <a:endParaRPr kumimoji="0" lang="en-US" altLang="zh-TW"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endParaRPr>
          </a:p>
        </p:txBody>
      </p:sp>
      <p:sp>
        <p:nvSpPr>
          <p:cNvPr id="131" name="投影片編號版面配置區 2"/>
          <p:cNvSpPr>
            <a:spLocks noGrp="1"/>
          </p:cNvSpPr>
          <p:nvPr>
            <p:ph type="sldNum" sz="quarter" idx="12"/>
          </p:nvPr>
        </p:nvSpPr>
        <p:spPr>
          <a:xfrm>
            <a:off x="11517745" y="6421007"/>
            <a:ext cx="60036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tint val="75000"/>
                  </a:prstClr>
                </a:solidFill>
                <a:effectLst/>
                <a:uLnTx/>
                <a:uFillTx/>
                <a:ea typeface="Arial Unicode MS" panose="020B0604020202020204" pitchFamily="34" charset="-120"/>
              </a:rPr>
              <a:t>5</a:t>
            </a:r>
            <a:endParaRPr kumimoji="0" lang="zh-TW" altLang="en-US" sz="1600" b="0" i="0" u="none" strike="noStrike" kern="1200" cap="none" spc="0" normalizeH="0" baseline="0" noProof="0" dirty="0">
              <a:ln>
                <a:noFill/>
              </a:ln>
              <a:solidFill>
                <a:prstClr val="black">
                  <a:tint val="75000"/>
                </a:prstClr>
              </a:solidFill>
              <a:effectLst/>
              <a:uLnTx/>
              <a:uFillTx/>
              <a:ea typeface="Arial Unicode MS" panose="020B0604020202020204" pitchFamily="34" charset="-120"/>
            </a:endParaRPr>
          </a:p>
        </p:txBody>
      </p:sp>
      <p:sp>
        <p:nvSpPr>
          <p:cNvPr id="132" name="文字方塊 131">
            <a:extLst>
              <a:ext uri="{FF2B5EF4-FFF2-40B4-BE49-F238E27FC236}">
                <a16:creationId xmlns:a16="http://schemas.microsoft.com/office/drawing/2014/main" id="{6B27EEA2-A36F-4F0E-89AA-1E2D14151C22}"/>
              </a:ext>
            </a:extLst>
          </p:cNvPr>
          <p:cNvSpPr txBox="1"/>
          <p:nvPr/>
        </p:nvSpPr>
        <p:spPr>
          <a:xfrm>
            <a:off x="1116617" y="992070"/>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經濟發展現況</a:t>
            </a:r>
            <a:endParaRPr kumimoji="1" lang="zh-TW" altLang="en-US" sz="1400" b="1" dirty="0">
              <a:solidFill>
                <a:srgbClr val="0B2A43"/>
              </a:solidFill>
              <a:latin typeface="思源黑體 TW" panose="020B0500000000000000" pitchFamily="34" charset="-120"/>
              <a:ea typeface="思源黑體 TW" panose="020B0500000000000000" pitchFamily="34" charset="-120"/>
            </a:endParaRPr>
          </a:p>
        </p:txBody>
      </p:sp>
      <p:grpSp>
        <p:nvGrpSpPr>
          <p:cNvPr id="25" name="群組 24">
            <a:extLst>
              <a:ext uri="{FF2B5EF4-FFF2-40B4-BE49-F238E27FC236}">
                <a16:creationId xmlns:a16="http://schemas.microsoft.com/office/drawing/2014/main" id="{5A34F25C-855C-464B-A2DE-1D5A53BB423A}"/>
              </a:ext>
            </a:extLst>
          </p:cNvPr>
          <p:cNvGrpSpPr/>
          <p:nvPr/>
        </p:nvGrpSpPr>
        <p:grpSpPr>
          <a:xfrm>
            <a:off x="525063" y="4688619"/>
            <a:ext cx="2694193" cy="1868800"/>
            <a:chOff x="525063" y="1790395"/>
            <a:chExt cx="2694193" cy="1868800"/>
          </a:xfrm>
        </p:grpSpPr>
        <p:sp>
          <p:nvSpPr>
            <p:cNvPr id="187" name="文字方塊 186"/>
            <p:cNvSpPr txBox="1"/>
            <p:nvPr/>
          </p:nvSpPr>
          <p:spPr>
            <a:xfrm>
              <a:off x="585381" y="3412974"/>
              <a:ext cx="256717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資料來源：亞洲</a:t>
              </a:r>
              <a:r>
                <a:rPr kumimoji="0" lang="en-US" altLang="zh-TW" sz="10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0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矽谷計畫推動成果</a:t>
              </a:r>
            </a:p>
          </p:txBody>
        </p:sp>
        <p:sp>
          <p:nvSpPr>
            <p:cNvPr id="2" name="文字方塊 1">
              <a:extLst>
                <a:ext uri="{FF2B5EF4-FFF2-40B4-BE49-F238E27FC236}">
                  <a16:creationId xmlns:a16="http://schemas.microsoft.com/office/drawing/2014/main" id="{F8A62F20-3DA5-4AC6-8C7E-7B66061F35F0}"/>
                </a:ext>
              </a:extLst>
            </p:cNvPr>
            <p:cNvSpPr txBox="1"/>
            <p:nvPr/>
          </p:nvSpPr>
          <p:spPr>
            <a:xfrm>
              <a:off x="1074499" y="1790395"/>
              <a:ext cx="1082348" cy="307777"/>
            </a:xfrm>
            <a:prstGeom prst="rect">
              <a:avLst/>
            </a:prstGeom>
            <a:noFill/>
          </p:spPr>
          <p:txBody>
            <a:bodyPr wrap="none" rtlCol="0">
              <a:spAutoFit/>
            </a:bodyPr>
            <a:lstStyle/>
            <a:p>
              <a:r>
                <a:rPr lang="zh-TW" altLang="en-US" sz="1400" b="1" dirty="0">
                  <a:solidFill>
                    <a:srgbClr val="0B2A43"/>
                  </a:solidFill>
                  <a:latin typeface="Microsoft YaHei" panose="020B0503020204020204" pitchFamily="34" charset="-122"/>
                  <a:ea typeface="Microsoft YaHei" panose="020B0503020204020204" pitchFamily="34" charset="-122"/>
                </a:rPr>
                <a:t>物聯網產值</a:t>
              </a:r>
            </a:p>
          </p:txBody>
        </p:sp>
        <p:grpSp>
          <p:nvGrpSpPr>
            <p:cNvPr id="11" name="群組 10">
              <a:extLst>
                <a:ext uri="{FF2B5EF4-FFF2-40B4-BE49-F238E27FC236}">
                  <a16:creationId xmlns:a16="http://schemas.microsoft.com/office/drawing/2014/main" id="{9F52CF23-60DB-4970-8DA8-1A0F45A2168B}"/>
                </a:ext>
              </a:extLst>
            </p:cNvPr>
            <p:cNvGrpSpPr/>
            <p:nvPr/>
          </p:nvGrpSpPr>
          <p:grpSpPr>
            <a:xfrm>
              <a:off x="525063" y="1926336"/>
              <a:ext cx="2694193" cy="1519680"/>
              <a:chOff x="487238" y="1919808"/>
              <a:chExt cx="2694193" cy="1814348"/>
            </a:xfrm>
          </p:grpSpPr>
          <p:grpSp>
            <p:nvGrpSpPr>
              <p:cNvPr id="15" name="群組 14"/>
              <p:cNvGrpSpPr/>
              <p:nvPr/>
            </p:nvGrpSpPr>
            <p:grpSpPr>
              <a:xfrm>
                <a:off x="487238" y="2003747"/>
                <a:ext cx="2694193" cy="1730409"/>
                <a:chOff x="5265516" y="3650113"/>
                <a:chExt cx="3277916" cy="3194859"/>
              </a:xfrm>
            </p:grpSpPr>
            <p:grpSp>
              <p:nvGrpSpPr>
                <p:cNvPr id="7" name="群組 6"/>
                <p:cNvGrpSpPr/>
                <p:nvPr/>
              </p:nvGrpSpPr>
              <p:grpSpPr>
                <a:xfrm>
                  <a:off x="5265516" y="3896037"/>
                  <a:ext cx="2878624" cy="2948935"/>
                  <a:chOff x="5351377" y="3732356"/>
                  <a:chExt cx="2878624" cy="2948935"/>
                </a:xfrm>
              </p:grpSpPr>
              <p:graphicFrame>
                <p:nvGraphicFramePr>
                  <p:cNvPr id="213" name="圖表 212"/>
                  <p:cNvGraphicFramePr/>
                  <p:nvPr>
                    <p:extLst>
                      <p:ext uri="{D42A27DB-BD31-4B8C-83A1-F6EECF244321}">
                        <p14:modId xmlns:p14="http://schemas.microsoft.com/office/powerpoint/2010/main" val="1442962091"/>
                      </p:ext>
                    </p:extLst>
                  </p:nvPr>
                </p:nvGraphicFramePr>
                <p:xfrm>
                  <a:off x="5351377" y="3732356"/>
                  <a:ext cx="2878624" cy="2948935"/>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直線單箭頭接點 4"/>
                  <p:cNvCxnSpPr/>
                  <p:nvPr/>
                </p:nvCxnSpPr>
                <p:spPr>
                  <a:xfrm flipV="1">
                    <a:off x="6227180" y="4090546"/>
                    <a:ext cx="1979954" cy="641514"/>
                  </a:xfrm>
                  <a:prstGeom prst="straightConnector1">
                    <a:avLst/>
                  </a:prstGeom>
                  <a:ln w="28575">
                    <a:noFill/>
                    <a:prstDash val="sysDash"/>
                    <a:tailEnd type="triangle"/>
                  </a:ln>
                </p:spPr>
                <p:style>
                  <a:lnRef idx="2">
                    <a:schemeClr val="accent4"/>
                  </a:lnRef>
                  <a:fillRef idx="0">
                    <a:schemeClr val="accent4"/>
                  </a:fillRef>
                  <a:effectRef idx="1">
                    <a:schemeClr val="accent4"/>
                  </a:effectRef>
                  <a:fontRef idx="minor">
                    <a:schemeClr val="tx1"/>
                  </a:fontRef>
                </p:style>
              </p:cxnSp>
            </p:grpSp>
            <p:sp>
              <p:nvSpPr>
                <p:cNvPr id="148" name="矩形 147"/>
                <p:cNvSpPr/>
                <p:nvPr/>
              </p:nvSpPr>
              <p:spPr>
                <a:xfrm>
                  <a:off x="7897489" y="3650113"/>
                  <a:ext cx="645943" cy="454598"/>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US" altLang="zh-TW" sz="1000" b="1"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000" b="1"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兆元</a:t>
                  </a:r>
                  <a:r>
                    <a:rPr kumimoji="0" lang="en-US" altLang="zh-TW" sz="1000" b="1"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mn-cs"/>
                    </a:rPr>
                    <a:t>)</a:t>
                  </a:r>
                </a:p>
              </p:txBody>
            </p:sp>
          </p:grpSp>
          <p:sp>
            <p:nvSpPr>
              <p:cNvPr id="10" name="文字方塊 9">
                <a:extLst>
                  <a:ext uri="{FF2B5EF4-FFF2-40B4-BE49-F238E27FC236}">
                    <a16:creationId xmlns:a16="http://schemas.microsoft.com/office/drawing/2014/main" id="{CDEAAAFF-406B-46D7-8E9B-2FEB61B2AFE3}"/>
                  </a:ext>
                </a:extLst>
              </p:cNvPr>
              <p:cNvSpPr txBox="1"/>
              <p:nvPr/>
            </p:nvSpPr>
            <p:spPr>
              <a:xfrm>
                <a:off x="2156847" y="1919808"/>
                <a:ext cx="569387" cy="369332"/>
              </a:xfrm>
              <a:prstGeom prst="rect">
                <a:avLst/>
              </a:prstGeom>
              <a:noFill/>
            </p:spPr>
            <p:txBody>
              <a:bodyPr wrap="none" rtlCol="0">
                <a:spAutoFit/>
              </a:bodyPr>
              <a:lstStyle/>
              <a:p>
                <a:r>
                  <a:rPr lang="en-US" altLang="zh-TW" dirty="0">
                    <a:solidFill>
                      <a:srgbClr val="42C3CD"/>
                    </a:solidFill>
                    <a:latin typeface="Arial Black" panose="020B0A04020102020204" pitchFamily="34" charset="0"/>
                  </a:rPr>
                  <a:t>1.5</a:t>
                </a:r>
                <a:endParaRPr lang="zh-TW" altLang="en-US" dirty="0">
                  <a:solidFill>
                    <a:srgbClr val="42C3CD"/>
                  </a:solidFill>
                  <a:latin typeface="Arial Black" panose="020B0A04020102020204" pitchFamily="34" charset="0"/>
                </a:endParaRPr>
              </a:p>
            </p:txBody>
          </p:sp>
        </p:grpSp>
      </p:grpSp>
      <p:sp>
        <p:nvSpPr>
          <p:cNvPr id="13" name="矩形 12"/>
          <p:cNvSpPr/>
          <p:nvPr/>
        </p:nvSpPr>
        <p:spPr>
          <a:xfrm>
            <a:off x="9093993" y="1126955"/>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29" name="矩形 128"/>
          <p:cNvSpPr/>
          <p:nvPr/>
        </p:nvSpPr>
        <p:spPr>
          <a:xfrm>
            <a:off x="7195193" y="1636516"/>
            <a:ext cx="4304837" cy="484108"/>
          </a:xfrm>
          <a:prstGeom prst="rect">
            <a:avLst/>
          </a:prstGeom>
          <a:solidFill>
            <a:srgbClr val="4F6E8A"/>
          </a:solidFill>
          <a:ln w="25400" cap="flat" cmpd="sng" algn="ctr">
            <a:noFill/>
            <a:prstDash val="solid"/>
          </a:ln>
          <a:effectLst/>
        </p:spPr>
        <p:txBody>
          <a:bodyPr rtlCol="0" anchor="ctr"/>
          <a:lstStyle/>
          <a:p>
            <a:pPr lvl="0" algn="ctr">
              <a:spcBef>
                <a:spcPts val="300"/>
              </a:spcBef>
              <a:defRPr/>
            </a:pPr>
            <a:r>
              <a:rPr lang="en-US" altLang="zh-TW" b="1" dirty="0">
                <a:solidFill>
                  <a:schemeClr val="bg1"/>
                </a:solidFill>
                <a:latin typeface="Microsoft YaHei" panose="020B0503020204020204" pitchFamily="34" charset="-122"/>
                <a:ea typeface="Microsoft YaHei" panose="020B0503020204020204" pitchFamily="34" charset="-122"/>
              </a:rPr>
              <a:t>2020</a:t>
            </a:r>
            <a:r>
              <a:rPr lang="zh-TW" altLang="en-US" b="1" dirty="0">
                <a:solidFill>
                  <a:schemeClr val="bg1"/>
                </a:solidFill>
                <a:latin typeface="Microsoft YaHei" panose="020B0503020204020204" pitchFamily="34" charset="-122"/>
                <a:ea typeface="Microsoft YaHei" panose="020B0503020204020204" pitchFamily="34" charset="-122"/>
              </a:rPr>
              <a:t>年科學園區營業額突破</a:t>
            </a:r>
            <a:r>
              <a:rPr lang="en-US" altLang="zh-TW" b="1" dirty="0">
                <a:solidFill>
                  <a:schemeClr val="bg1"/>
                </a:solidFill>
                <a:latin typeface="Microsoft YaHei" panose="020B0503020204020204" pitchFamily="34" charset="-122"/>
                <a:ea typeface="Microsoft YaHei" panose="020B0503020204020204" pitchFamily="34" charset="-122"/>
              </a:rPr>
              <a:t>3.5</a:t>
            </a:r>
            <a:r>
              <a:rPr lang="zh-TW" altLang="en-US" b="1" dirty="0">
                <a:solidFill>
                  <a:schemeClr val="bg1"/>
                </a:solidFill>
                <a:latin typeface="Microsoft YaHei" panose="020B0503020204020204" pitchFamily="34" charset="-122"/>
                <a:ea typeface="Microsoft YaHei" panose="020B0503020204020204" pitchFamily="34" charset="-122"/>
              </a:rPr>
              <a:t>兆</a:t>
            </a:r>
            <a:endParaRPr lang="en-US" altLang="zh-TW" b="1" dirty="0">
              <a:solidFill>
                <a:schemeClr val="bg1"/>
              </a:solidFill>
              <a:latin typeface="Microsoft YaHei" panose="020B0503020204020204" pitchFamily="34" charset="-122"/>
              <a:ea typeface="Microsoft YaHei" panose="020B0503020204020204" pitchFamily="34" charset="-122"/>
            </a:endParaRPr>
          </a:p>
        </p:txBody>
      </p:sp>
      <p:grpSp>
        <p:nvGrpSpPr>
          <p:cNvPr id="136" name="群組 135"/>
          <p:cNvGrpSpPr/>
          <p:nvPr/>
        </p:nvGrpSpPr>
        <p:grpSpPr>
          <a:xfrm>
            <a:off x="9278724" y="2332713"/>
            <a:ext cx="1993740" cy="3910513"/>
            <a:chOff x="3595346" y="1559512"/>
            <a:chExt cx="2572092" cy="4773307"/>
          </a:xfrm>
        </p:grpSpPr>
        <p:sp>
          <p:nvSpPr>
            <p:cNvPr id="138" name="Freeform 9">
              <a:extLst>
                <a:ext uri="{FF2B5EF4-FFF2-40B4-BE49-F238E27FC236}">
                  <a16:creationId xmlns:a16="http://schemas.microsoft.com/office/drawing/2014/main" id="{15995152-856B-4694-8046-99C277EDA8F3}"/>
                </a:ext>
              </a:extLst>
            </p:cNvPr>
            <p:cNvSpPr>
              <a:spLocks/>
            </p:cNvSpPr>
            <p:nvPr/>
          </p:nvSpPr>
          <p:spPr bwMode="auto">
            <a:xfrm>
              <a:off x="4901996" y="2845558"/>
              <a:ext cx="1023342" cy="1694697"/>
            </a:xfrm>
            <a:custGeom>
              <a:avLst/>
              <a:gdLst/>
              <a:ahLst/>
              <a:cxnLst>
                <a:cxn ang="0">
                  <a:pos x="255" y="4324"/>
                </a:cxn>
                <a:cxn ang="0">
                  <a:pos x="807" y="4669"/>
                </a:cxn>
                <a:cxn ang="0">
                  <a:pos x="909" y="4652"/>
                </a:cxn>
                <a:cxn ang="0">
                  <a:pos x="1305" y="4933"/>
                </a:cxn>
                <a:cxn ang="0">
                  <a:pos x="1455" y="4918"/>
                </a:cxn>
                <a:cxn ang="0">
                  <a:pos x="1785" y="3916"/>
                </a:cxn>
                <a:cxn ang="0">
                  <a:pos x="1736" y="3757"/>
                </a:cxn>
                <a:cxn ang="0">
                  <a:pos x="1992" y="3614"/>
                </a:cxn>
                <a:cxn ang="0">
                  <a:pos x="2169" y="3694"/>
                </a:cxn>
                <a:cxn ang="0">
                  <a:pos x="2203" y="3566"/>
                </a:cxn>
                <a:cxn ang="0">
                  <a:pos x="2112" y="3392"/>
                </a:cxn>
                <a:cxn ang="0">
                  <a:pos x="2213" y="3191"/>
                </a:cxn>
                <a:cxn ang="0">
                  <a:pos x="2423" y="1728"/>
                </a:cxn>
                <a:cxn ang="0">
                  <a:pos x="2551" y="1399"/>
                </a:cxn>
                <a:cxn ang="0">
                  <a:pos x="2523" y="1143"/>
                </a:cxn>
                <a:cxn ang="0">
                  <a:pos x="2633" y="805"/>
                </a:cxn>
                <a:cxn ang="0">
                  <a:pos x="2587" y="595"/>
                </a:cxn>
                <a:cxn ang="0">
                  <a:pos x="2981" y="311"/>
                </a:cxn>
                <a:cxn ang="0">
                  <a:pos x="2981" y="101"/>
                </a:cxn>
                <a:cxn ang="0">
                  <a:pos x="2423" y="19"/>
                </a:cxn>
                <a:cxn ang="0">
                  <a:pos x="2249" y="147"/>
                </a:cxn>
                <a:cxn ang="0">
                  <a:pos x="1947" y="101"/>
                </a:cxn>
                <a:cxn ang="0">
                  <a:pos x="1847" y="55"/>
                </a:cxn>
                <a:cxn ang="0">
                  <a:pos x="1582" y="0"/>
                </a:cxn>
                <a:cxn ang="0">
                  <a:pos x="1234" y="394"/>
                </a:cxn>
                <a:cxn ang="0">
                  <a:pos x="1243" y="640"/>
                </a:cxn>
                <a:cxn ang="0">
                  <a:pos x="1307" y="878"/>
                </a:cxn>
                <a:cxn ang="0">
                  <a:pos x="1156" y="971"/>
                </a:cxn>
                <a:cxn ang="0">
                  <a:pos x="1207" y="1107"/>
                </a:cxn>
                <a:cxn ang="0">
                  <a:pos x="1106" y="1244"/>
                </a:cxn>
                <a:cxn ang="0">
                  <a:pos x="951" y="1472"/>
                </a:cxn>
                <a:cxn ang="0">
                  <a:pos x="987" y="1582"/>
                </a:cxn>
                <a:cxn ang="0">
                  <a:pos x="1015" y="1655"/>
                </a:cxn>
                <a:cxn ang="0">
                  <a:pos x="969" y="2085"/>
                </a:cxn>
                <a:cxn ang="0">
                  <a:pos x="786" y="2414"/>
                </a:cxn>
                <a:cxn ang="0">
                  <a:pos x="960" y="2560"/>
                </a:cxn>
                <a:cxn ang="0">
                  <a:pos x="832" y="3118"/>
                </a:cxn>
                <a:cxn ang="0">
                  <a:pos x="649" y="3228"/>
                </a:cxn>
                <a:cxn ang="0">
                  <a:pos x="631" y="3411"/>
                </a:cxn>
                <a:cxn ang="0">
                  <a:pos x="366" y="3484"/>
                </a:cxn>
                <a:cxn ang="0">
                  <a:pos x="183" y="3767"/>
                </a:cxn>
                <a:cxn ang="0">
                  <a:pos x="229" y="3895"/>
                </a:cxn>
                <a:cxn ang="0">
                  <a:pos x="0" y="3941"/>
                </a:cxn>
                <a:cxn ang="0">
                  <a:pos x="27" y="4087"/>
                </a:cxn>
                <a:cxn ang="0">
                  <a:pos x="240" y="4121"/>
                </a:cxn>
                <a:cxn ang="0">
                  <a:pos x="255" y="4324"/>
                </a:cxn>
              </a:cxnLst>
              <a:rect l="0" t="0" r="r" b="b"/>
              <a:pathLst>
                <a:path w="2981" h="4933">
                  <a:moveTo>
                    <a:pt x="255" y="4324"/>
                  </a:moveTo>
                  <a:lnTo>
                    <a:pt x="807" y="4669"/>
                  </a:lnTo>
                  <a:lnTo>
                    <a:pt x="909" y="4652"/>
                  </a:lnTo>
                  <a:lnTo>
                    <a:pt x="1305" y="4933"/>
                  </a:lnTo>
                  <a:lnTo>
                    <a:pt x="1455" y="4918"/>
                  </a:lnTo>
                  <a:lnTo>
                    <a:pt x="1785" y="3916"/>
                  </a:lnTo>
                  <a:lnTo>
                    <a:pt x="1736" y="3757"/>
                  </a:lnTo>
                  <a:lnTo>
                    <a:pt x="1992" y="3614"/>
                  </a:lnTo>
                  <a:lnTo>
                    <a:pt x="2169" y="3694"/>
                  </a:lnTo>
                  <a:lnTo>
                    <a:pt x="2203" y="3566"/>
                  </a:lnTo>
                  <a:lnTo>
                    <a:pt x="2112" y="3392"/>
                  </a:lnTo>
                  <a:lnTo>
                    <a:pt x="2213" y="3191"/>
                  </a:lnTo>
                  <a:lnTo>
                    <a:pt x="2423" y="1728"/>
                  </a:lnTo>
                  <a:lnTo>
                    <a:pt x="2551" y="1399"/>
                  </a:lnTo>
                  <a:lnTo>
                    <a:pt x="2523" y="1143"/>
                  </a:lnTo>
                  <a:lnTo>
                    <a:pt x="2633" y="805"/>
                  </a:lnTo>
                  <a:lnTo>
                    <a:pt x="2587" y="595"/>
                  </a:lnTo>
                  <a:lnTo>
                    <a:pt x="2981" y="311"/>
                  </a:lnTo>
                  <a:lnTo>
                    <a:pt x="2981" y="101"/>
                  </a:lnTo>
                  <a:lnTo>
                    <a:pt x="2423" y="19"/>
                  </a:lnTo>
                  <a:lnTo>
                    <a:pt x="2249" y="147"/>
                  </a:lnTo>
                  <a:lnTo>
                    <a:pt x="1947" y="101"/>
                  </a:lnTo>
                  <a:lnTo>
                    <a:pt x="1847" y="55"/>
                  </a:lnTo>
                  <a:lnTo>
                    <a:pt x="1582" y="0"/>
                  </a:lnTo>
                  <a:lnTo>
                    <a:pt x="1234" y="394"/>
                  </a:lnTo>
                  <a:lnTo>
                    <a:pt x="1243" y="640"/>
                  </a:lnTo>
                  <a:lnTo>
                    <a:pt x="1307" y="878"/>
                  </a:lnTo>
                  <a:lnTo>
                    <a:pt x="1156" y="971"/>
                  </a:lnTo>
                  <a:lnTo>
                    <a:pt x="1207" y="1107"/>
                  </a:lnTo>
                  <a:lnTo>
                    <a:pt x="1106" y="1244"/>
                  </a:lnTo>
                  <a:lnTo>
                    <a:pt x="951" y="1472"/>
                  </a:lnTo>
                  <a:lnTo>
                    <a:pt x="987" y="1582"/>
                  </a:lnTo>
                  <a:lnTo>
                    <a:pt x="1015" y="1655"/>
                  </a:lnTo>
                  <a:lnTo>
                    <a:pt x="969" y="2085"/>
                  </a:lnTo>
                  <a:lnTo>
                    <a:pt x="786" y="2414"/>
                  </a:lnTo>
                  <a:lnTo>
                    <a:pt x="960" y="2560"/>
                  </a:lnTo>
                  <a:lnTo>
                    <a:pt x="832" y="3118"/>
                  </a:lnTo>
                  <a:lnTo>
                    <a:pt x="649" y="3228"/>
                  </a:lnTo>
                  <a:lnTo>
                    <a:pt x="631" y="3411"/>
                  </a:lnTo>
                  <a:lnTo>
                    <a:pt x="366" y="3484"/>
                  </a:lnTo>
                  <a:lnTo>
                    <a:pt x="183" y="3767"/>
                  </a:lnTo>
                  <a:lnTo>
                    <a:pt x="229" y="3895"/>
                  </a:lnTo>
                  <a:lnTo>
                    <a:pt x="0" y="3941"/>
                  </a:lnTo>
                  <a:lnTo>
                    <a:pt x="27" y="4087"/>
                  </a:lnTo>
                  <a:lnTo>
                    <a:pt x="240" y="4121"/>
                  </a:lnTo>
                  <a:lnTo>
                    <a:pt x="255" y="4324"/>
                  </a:lnTo>
                  <a:close/>
                </a:path>
              </a:pathLst>
            </a:custGeom>
            <a:solidFill>
              <a:srgbClr val="D9DFE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139" name="Freeform 10">
              <a:extLst>
                <a:ext uri="{FF2B5EF4-FFF2-40B4-BE49-F238E27FC236}">
                  <a16:creationId xmlns:a16="http://schemas.microsoft.com/office/drawing/2014/main" id="{3ED69125-7D5E-40CA-B34D-D35769843E6E}"/>
                </a:ext>
              </a:extLst>
            </p:cNvPr>
            <p:cNvSpPr>
              <a:spLocks/>
            </p:cNvSpPr>
            <p:nvPr/>
          </p:nvSpPr>
          <p:spPr bwMode="auto">
            <a:xfrm>
              <a:off x="3792804" y="4140189"/>
              <a:ext cx="1196761" cy="1435426"/>
            </a:xfrm>
            <a:custGeom>
              <a:avLst/>
              <a:gdLst/>
              <a:ahLst/>
              <a:cxnLst>
                <a:cxn ang="0">
                  <a:pos x="0" y="2506"/>
                </a:cxn>
                <a:cxn ang="0">
                  <a:pos x="360" y="3160"/>
                </a:cxn>
                <a:cxn ang="0">
                  <a:pos x="438" y="3235"/>
                </a:cxn>
                <a:cxn ang="0">
                  <a:pos x="462" y="3286"/>
                </a:cxn>
                <a:cxn ang="0">
                  <a:pos x="456" y="3330"/>
                </a:cxn>
                <a:cxn ang="0">
                  <a:pos x="428" y="3352"/>
                </a:cxn>
                <a:cxn ang="0">
                  <a:pos x="402" y="3406"/>
                </a:cxn>
                <a:cxn ang="0">
                  <a:pos x="480" y="3484"/>
                </a:cxn>
                <a:cxn ang="0">
                  <a:pos x="468" y="3567"/>
                </a:cxn>
                <a:cxn ang="0">
                  <a:pos x="528" y="3666"/>
                </a:cxn>
                <a:cxn ang="0">
                  <a:pos x="593" y="3750"/>
                </a:cxn>
                <a:cxn ang="0">
                  <a:pos x="623" y="3828"/>
                </a:cxn>
                <a:cxn ang="0">
                  <a:pos x="786" y="3963"/>
                </a:cxn>
                <a:cxn ang="0">
                  <a:pos x="786" y="4026"/>
                </a:cxn>
                <a:cxn ang="0">
                  <a:pos x="882" y="4060"/>
                </a:cxn>
                <a:cxn ang="0">
                  <a:pos x="1068" y="4180"/>
                </a:cxn>
                <a:cxn ang="0">
                  <a:pos x="1203" y="3852"/>
                </a:cxn>
                <a:cxn ang="0">
                  <a:pos x="1220" y="3619"/>
                </a:cxn>
                <a:cxn ang="0">
                  <a:pos x="1149" y="3484"/>
                </a:cxn>
                <a:cxn ang="0">
                  <a:pos x="1139" y="2748"/>
                </a:cxn>
                <a:cxn ang="0">
                  <a:pos x="1244" y="2659"/>
                </a:cxn>
                <a:cxn ang="0">
                  <a:pos x="1526" y="2676"/>
                </a:cxn>
                <a:cxn ang="0">
                  <a:pos x="1739" y="2404"/>
                </a:cxn>
                <a:cxn ang="0">
                  <a:pos x="1899" y="2421"/>
                </a:cxn>
                <a:cxn ang="0">
                  <a:pos x="2036" y="2358"/>
                </a:cxn>
                <a:cxn ang="0">
                  <a:pos x="2142" y="2476"/>
                </a:cxn>
                <a:cxn ang="0">
                  <a:pos x="2330" y="2428"/>
                </a:cxn>
                <a:cxn ang="0">
                  <a:pos x="2510" y="2515"/>
                </a:cxn>
                <a:cxn ang="0">
                  <a:pos x="2676" y="2371"/>
                </a:cxn>
                <a:cxn ang="0">
                  <a:pos x="2880" y="2427"/>
                </a:cxn>
                <a:cxn ang="0">
                  <a:pos x="2756" y="2113"/>
                </a:cxn>
                <a:cxn ang="0">
                  <a:pos x="2741" y="1972"/>
                </a:cxn>
                <a:cxn ang="0">
                  <a:pos x="2868" y="1818"/>
                </a:cxn>
                <a:cxn ang="0">
                  <a:pos x="2924" y="1107"/>
                </a:cxn>
                <a:cxn ang="0">
                  <a:pos x="3140" y="732"/>
                </a:cxn>
                <a:cxn ang="0">
                  <a:pos x="3482" y="556"/>
                </a:cxn>
                <a:cxn ang="0">
                  <a:pos x="3467" y="352"/>
                </a:cxn>
                <a:cxn ang="0">
                  <a:pos x="3255" y="318"/>
                </a:cxn>
                <a:cxn ang="0">
                  <a:pos x="3228" y="172"/>
                </a:cxn>
                <a:cxn ang="0">
                  <a:pos x="3456" y="126"/>
                </a:cxn>
                <a:cxn ang="0">
                  <a:pos x="3410" y="0"/>
                </a:cxn>
                <a:cxn ang="0">
                  <a:pos x="2934" y="4"/>
                </a:cxn>
                <a:cxn ang="0">
                  <a:pos x="2544" y="358"/>
                </a:cxn>
                <a:cxn ang="0">
                  <a:pos x="2280" y="616"/>
                </a:cxn>
                <a:cxn ang="0">
                  <a:pos x="1944" y="832"/>
                </a:cxn>
                <a:cxn ang="0">
                  <a:pos x="1812" y="1084"/>
                </a:cxn>
                <a:cxn ang="0">
                  <a:pos x="1776" y="1264"/>
                </a:cxn>
                <a:cxn ang="0">
                  <a:pos x="1278" y="1852"/>
                </a:cxn>
                <a:cxn ang="0">
                  <a:pos x="1236" y="2014"/>
                </a:cxn>
                <a:cxn ang="0">
                  <a:pos x="1020" y="2116"/>
                </a:cxn>
                <a:cxn ang="0">
                  <a:pos x="966" y="2302"/>
                </a:cxn>
                <a:cxn ang="0">
                  <a:pos x="834" y="2320"/>
                </a:cxn>
                <a:cxn ang="0">
                  <a:pos x="792" y="2434"/>
                </a:cxn>
                <a:cxn ang="0">
                  <a:pos x="696" y="2446"/>
                </a:cxn>
                <a:cxn ang="0">
                  <a:pos x="606" y="2494"/>
                </a:cxn>
                <a:cxn ang="0">
                  <a:pos x="462" y="2488"/>
                </a:cxn>
                <a:cxn ang="0">
                  <a:pos x="96" y="2398"/>
                </a:cxn>
                <a:cxn ang="0">
                  <a:pos x="18" y="2416"/>
                </a:cxn>
                <a:cxn ang="0">
                  <a:pos x="0" y="2506"/>
                </a:cxn>
              </a:cxnLst>
              <a:rect l="0" t="0" r="r" b="b"/>
              <a:pathLst>
                <a:path w="3482" h="4180">
                  <a:moveTo>
                    <a:pt x="0" y="2506"/>
                  </a:moveTo>
                  <a:lnTo>
                    <a:pt x="360" y="3160"/>
                  </a:lnTo>
                  <a:lnTo>
                    <a:pt x="438" y="3235"/>
                  </a:lnTo>
                  <a:lnTo>
                    <a:pt x="462" y="3286"/>
                  </a:lnTo>
                  <a:lnTo>
                    <a:pt x="456" y="3330"/>
                  </a:lnTo>
                  <a:lnTo>
                    <a:pt x="428" y="3352"/>
                  </a:lnTo>
                  <a:lnTo>
                    <a:pt x="402" y="3406"/>
                  </a:lnTo>
                  <a:lnTo>
                    <a:pt x="480" y="3484"/>
                  </a:lnTo>
                  <a:lnTo>
                    <a:pt x="468" y="3567"/>
                  </a:lnTo>
                  <a:lnTo>
                    <a:pt x="528" y="3666"/>
                  </a:lnTo>
                  <a:lnTo>
                    <a:pt x="593" y="3750"/>
                  </a:lnTo>
                  <a:lnTo>
                    <a:pt x="623" y="3828"/>
                  </a:lnTo>
                  <a:lnTo>
                    <a:pt x="786" y="3963"/>
                  </a:lnTo>
                  <a:lnTo>
                    <a:pt x="786" y="4026"/>
                  </a:lnTo>
                  <a:lnTo>
                    <a:pt x="882" y="4060"/>
                  </a:lnTo>
                  <a:lnTo>
                    <a:pt x="1068" y="4180"/>
                  </a:lnTo>
                  <a:lnTo>
                    <a:pt x="1203" y="3852"/>
                  </a:lnTo>
                  <a:lnTo>
                    <a:pt x="1220" y="3619"/>
                  </a:lnTo>
                  <a:lnTo>
                    <a:pt x="1149" y="3484"/>
                  </a:lnTo>
                  <a:lnTo>
                    <a:pt x="1139" y="2748"/>
                  </a:lnTo>
                  <a:lnTo>
                    <a:pt x="1244" y="2659"/>
                  </a:lnTo>
                  <a:lnTo>
                    <a:pt x="1526" y="2676"/>
                  </a:lnTo>
                  <a:lnTo>
                    <a:pt x="1739" y="2404"/>
                  </a:lnTo>
                  <a:lnTo>
                    <a:pt x="1899" y="2421"/>
                  </a:lnTo>
                  <a:lnTo>
                    <a:pt x="2036" y="2358"/>
                  </a:lnTo>
                  <a:lnTo>
                    <a:pt x="2142" y="2476"/>
                  </a:lnTo>
                  <a:lnTo>
                    <a:pt x="2330" y="2428"/>
                  </a:lnTo>
                  <a:lnTo>
                    <a:pt x="2510" y="2515"/>
                  </a:lnTo>
                  <a:lnTo>
                    <a:pt x="2676" y="2371"/>
                  </a:lnTo>
                  <a:lnTo>
                    <a:pt x="2880" y="2427"/>
                  </a:lnTo>
                  <a:lnTo>
                    <a:pt x="2756" y="2113"/>
                  </a:lnTo>
                  <a:lnTo>
                    <a:pt x="2741" y="1972"/>
                  </a:lnTo>
                  <a:lnTo>
                    <a:pt x="2868" y="1818"/>
                  </a:lnTo>
                  <a:lnTo>
                    <a:pt x="2924" y="1107"/>
                  </a:lnTo>
                  <a:lnTo>
                    <a:pt x="3140" y="732"/>
                  </a:lnTo>
                  <a:lnTo>
                    <a:pt x="3482" y="556"/>
                  </a:lnTo>
                  <a:lnTo>
                    <a:pt x="3467" y="352"/>
                  </a:lnTo>
                  <a:lnTo>
                    <a:pt x="3255" y="318"/>
                  </a:lnTo>
                  <a:lnTo>
                    <a:pt x="3228" y="172"/>
                  </a:lnTo>
                  <a:lnTo>
                    <a:pt x="3456" y="126"/>
                  </a:lnTo>
                  <a:lnTo>
                    <a:pt x="3410" y="0"/>
                  </a:lnTo>
                  <a:lnTo>
                    <a:pt x="2934" y="4"/>
                  </a:lnTo>
                  <a:lnTo>
                    <a:pt x="2544" y="358"/>
                  </a:lnTo>
                  <a:lnTo>
                    <a:pt x="2280" y="616"/>
                  </a:lnTo>
                  <a:lnTo>
                    <a:pt x="1944" y="832"/>
                  </a:lnTo>
                  <a:lnTo>
                    <a:pt x="1812" y="1084"/>
                  </a:lnTo>
                  <a:lnTo>
                    <a:pt x="1776" y="1264"/>
                  </a:lnTo>
                  <a:lnTo>
                    <a:pt x="1278" y="1852"/>
                  </a:lnTo>
                  <a:lnTo>
                    <a:pt x="1236" y="2014"/>
                  </a:lnTo>
                  <a:lnTo>
                    <a:pt x="1020" y="2116"/>
                  </a:lnTo>
                  <a:lnTo>
                    <a:pt x="966" y="2302"/>
                  </a:lnTo>
                  <a:lnTo>
                    <a:pt x="834" y="2320"/>
                  </a:lnTo>
                  <a:lnTo>
                    <a:pt x="792" y="2434"/>
                  </a:lnTo>
                  <a:lnTo>
                    <a:pt x="696" y="2446"/>
                  </a:lnTo>
                  <a:lnTo>
                    <a:pt x="606" y="2494"/>
                  </a:lnTo>
                  <a:lnTo>
                    <a:pt x="462" y="2488"/>
                  </a:lnTo>
                  <a:lnTo>
                    <a:pt x="96" y="2398"/>
                  </a:lnTo>
                  <a:lnTo>
                    <a:pt x="18" y="2416"/>
                  </a:lnTo>
                  <a:lnTo>
                    <a:pt x="0" y="2506"/>
                  </a:lnTo>
                  <a:close/>
                </a:path>
              </a:pathLst>
            </a:custGeom>
            <a:solidFill>
              <a:srgbClr val="FBB91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140" name="Freeform 11">
              <a:extLst>
                <a:ext uri="{FF2B5EF4-FFF2-40B4-BE49-F238E27FC236}">
                  <a16:creationId xmlns:a16="http://schemas.microsoft.com/office/drawing/2014/main" id="{C81FD200-198A-4FE6-9AFD-236E917D2089}"/>
                </a:ext>
              </a:extLst>
            </p:cNvPr>
            <p:cNvSpPr>
              <a:spLocks/>
            </p:cNvSpPr>
            <p:nvPr/>
          </p:nvSpPr>
          <p:spPr bwMode="auto">
            <a:xfrm>
              <a:off x="3595346" y="4236342"/>
              <a:ext cx="820735" cy="764073"/>
            </a:xfrm>
            <a:custGeom>
              <a:avLst/>
              <a:gdLst/>
              <a:ahLst/>
              <a:cxnLst>
                <a:cxn ang="0">
                  <a:pos x="492" y="572"/>
                </a:cxn>
                <a:cxn ang="0">
                  <a:pos x="288" y="512"/>
                </a:cxn>
                <a:cxn ang="0">
                  <a:pos x="120" y="516"/>
                </a:cxn>
                <a:cxn ang="0">
                  <a:pos x="0" y="1204"/>
                </a:cxn>
                <a:cxn ang="0">
                  <a:pos x="48" y="1296"/>
                </a:cxn>
                <a:cxn ang="0">
                  <a:pos x="76" y="1668"/>
                </a:cxn>
                <a:cxn ang="0">
                  <a:pos x="161" y="1767"/>
                </a:cxn>
                <a:cxn ang="0">
                  <a:pos x="249" y="1802"/>
                </a:cxn>
                <a:cxn ang="0">
                  <a:pos x="296" y="1847"/>
                </a:cxn>
                <a:cxn ang="0">
                  <a:pos x="404" y="1986"/>
                </a:cxn>
                <a:cxn ang="0">
                  <a:pos x="513" y="2117"/>
                </a:cxn>
                <a:cxn ang="0">
                  <a:pos x="575" y="2223"/>
                </a:cxn>
                <a:cxn ang="0">
                  <a:pos x="593" y="2136"/>
                </a:cxn>
                <a:cxn ang="0">
                  <a:pos x="671" y="2117"/>
                </a:cxn>
                <a:cxn ang="0">
                  <a:pos x="1038" y="2208"/>
                </a:cxn>
                <a:cxn ang="0">
                  <a:pos x="1179" y="2214"/>
                </a:cxn>
                <a:cxn ang="0">
                  <a:pos x="1272" y="2166"/>
                </a:cxn>
                <a:cxn ang="0">
                  <a:pos x="1368" y="2154"/>
                </a:cxn>
                <a:cxn ang="0">
                  <a:pos x="1410" y="2039"/>
                </a:cxn>
                <a:cxn ang="0">
                  <a:pos x="1542" y="2021"/>
                </a:cxn>
                <a:cxn ang="0">
                  <a:pos x="1596" y="1835"/>
                </a:cxn>
                <a:cxn ang="0">
                  <a:pos x="1812" y="1733"/>
                </a:cxn>
                <a:cxn ang="0">
                  <a:pos x="1854" y="1572"/>
                </a:cxn>
                <a:cxn ang="0">
                  <a:pos x="2351" y="983"/>
                </a:cxn>
                <a:cxn ang="0">
                  <a:pos x="2388" y="808"/>
                </a:cxn>
                <a:cxn ang="0">
                  <a:pos x="2240" y="808"/>
                </a:cxn>
                <a:cxn ang="0">
                  <a:pos x="2172" y="728"/>
                </a:cxn>
                <a:cxn ang="0">
                  <a:pos x="2120" y="836"/>
                </a:cxn>
                <a:cxn ang="0">
                  <a:pos x="2036" y="836"/>
                </a:cxn>
                <a:cxn ang="0">
                  <a:pos x="1921" y="596"/>
                </a:cxn>
                <a:cxn ang="0">
                  <a:pos x="1856" y="440"/>
                </a:cxn>
                <a:cxn ang="0">
                  <a:pos x="1852" y="256"/>
                </a:cxn>
                <a:cxn ang="0">
                  <a:pos x="1688" y="144"/>
                </a:cxn>
                <a:cxn ang="0">
                  <a:pos x="1528" y="0"/>
                </a:cxn>
                <a:cxn ang="0">
                  <a:pos x="1376" y="64"/>
                </a:cxn>
                <a:cxn ang="0">
                  <a:pos x="1136" y="48"/>
                </a:cxn>
                <a:cxn ang="0">
                  <a:pos x="836" y="232"/>
                </a:cxn>
                <a:cxn ang="0">
                  <a:pos x="720" y="348"/>
                </a:cxn>
                <a:cxn ang="0">
                  <a:pos x="692" y="464"/>
                </a:cxn>
                <a:cxn ang="0">
                  <a:pos x="616" y="444"/>
                </a:cxn>
                <a:cxn ang="0">
                  <a:pos x="492" y="572"/>
                </a:cxn>
              </a:cxnLst>
              <a:rect l="0" t="0" r="r" b="b"/>
              <a:pathLst>
                <a:path w="2388" h="2223">
                  <a:moveTo>
                    <a:pt x="492" y="572"/>
                  </a:moveTo>
                  <a:lnTo>
                    <a:pt x="288" y="512"/>
                  </a:lnTo>
                  <a:lnTo>
                    <a:pt x="120" y="516"/>
                  </a:lnTo>
                  <a:lnTo>
                    <a:pt x="0" y="1204"/>
                  </a:lnTo>
                  <a:lnTo>
                    <a:pt x="48" y="1296"/>
                  </a:lnTo>
                  <a:lnTo>
                    <a:pt x="76" y="1668"/>
                  </a:lnTo>
                  <a:lnTo>
                    <a:pt x="161" y="1767"/>
                  </a:lnTo>
                  <a:lnTo>
                    <a:pt x="249" y="1802"/>
                  </a:lnTo>
                  <a:lnTo>
                    <a:pt x="296" y="1847"/>
                  </a:lnTo>
                  <a:lnTo>
                    <a:pt x="404" y="1986"/>
                  </a:lnTo>
                  <a:lnTo>
                    <a:pt x="513" y="2117"/>
                  </a:lnTo>
                  <a:lnTo>
                    <a:pt x="575" y="2223"/>
                  </a:lnTo>
                  <a:lnTo>
                    <a:pt x="593" y="2136"/>
                  </a:lnTo>
                  <a:lnTo>
                    <a:pt x="671" y="2117"/>
                  </a:lnTo>
                  <a:lnTo>
                    <a:pt x="1038" y="2208"/>
                  </a:lnTo>
                  <a:lnTo>
                    <a:pt x="1179" y="2214"/>
                  </a:lnTo>
                  <a:lnTo>
                    <a:pt x="1272" y="2166"/>
                  </a:lnTo>
                  <a:lnTo>
                    <a:pt x="1368" y="2154"/>
                  </a:lnTo>
                  <a:lnTo>
                    <a:pt x="1410" y="2039"/>
                  </a:lnTo>
                  <a:lnTo>
                    <a:pt x="1542" y="2021"/>
                  </a:lnTo>
                  <a:lnTo>
                    <a:pt x="1596" y="1835"/>
                  </a:lnTo>
                  <a:lnTo>
                    <a:pt x="1812" y="1733"/>
                  </a:lnTo>
                  <a:lnTo>
                    <a:pt x="1854" y="1572"/>
                  </a:lnTo>
                  <a:lnTo>
                    <a:pt x="2351" y="983"/>
                  </a:lnTo>
                  <a:lnTo>
                    <a:pt x="2388" y="808"/>
                  </a:lnTo>
                  <a:lnTo>
                    <a:pt x="2240" y="808"/>
                  </a:lnTo>
                  <a:lnTo>
                    <a:pt x="2172" y="728"/>
                  </a:lnTo>
                  <a:lnTo>
                    <a:pt x="2120" y="836"/>
                  </a:lnTo>
                  <a:lnTo>
                    <a:pt x="2036" y="836"/>
                  </a:lnTo>
                  <a:lnTo>
                    <a:pt x="1921" y="596"/>
                  </a:lnTo>
                  <a:lnTo>
                    <a:pt x="1856" y="440"/>
                  </a:lnTo>
                  <a:lnTo>
                    <a:pt x="1852" y="256"/>
                  </a:lnTo>
                  <a:lnTo>
                    <a:pt x="1688" y="144"/>
                  </a:lnTo>
                  <a:lnTo>
                    <a:pt x="1528" y="0"/>
                  </a:lnTo>
                  <a:lnTo>
                    <a:pt x="1376" y="64"/>
                  </a:lnTo>
                  <a:lnTo>
                    <a:pt x="1136" y="48"/>
                  </a:lnTo>
                  <a:lnTo>
                    <a:pt x="836" y="232"/>
                  </a:lnTo>
                  <a:lnTo>
                    <a:pt x="720" y="348"/>
                  </a:lnTo>
                  <a:lnTo>
                    <a:pt x="692" y="464"/>
                  </a:lnTo>
                  <a:lnTo>
                    <a:pt x="616" y="444"/>
                  </a:lnTo>
                  <a:lnTo>
                    <a:pt x="492" y="572"/>
                  </a:lnTo>
                  <a:close/>
                </a:path>
              </a:pathLst>
            </a:custGeom>
            <a:solidFill>
              <a:srgbClr val="FBB91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141" name="Freeform 12">
              <a:extLst>
                <a:ext uri="{FF2B5EF4-FFF2-40B4-BE49-F238E27FC236}">
                  <a16:creationId xmlns:a16="http://schemas.microsoft.com/office/drawing/2014/main" id="{8DBED5A9-114C-49C9-A4F6-EDD05090CC0D}"/>
                </a:ext>
              </a:extLst>
            </p:cNvPr>
            <p:cNvSpPr>
              <a:spLocks/>
            </p:cNvSpPr>
            <p:nvPr/>
          </p:nvSpPr>
          <p:spPr bwMode="auto">
            <a:xfrm>
              <a:off x="3638271" y="3923845"/>
              <a:ext cx="1162420" cy="599239"/>
            </a:xfrm>
            <a:custGeom>
              <a:avLst/>
              <a:gdLst/>
              <a:ahLst/>
              <a:cxnLst>
                <a:cxn ang="0">
                  <a:pos x="34" y="560"/>
                </a:cxn>
                <a:cxn ang="0">
                  <a:pos x="58" y="736"/>
                </a:cxn>
                <a:cxn ang="0">
                  <a:pos x="50" y="904"/>
                </a:cxn>
                <a:cxn ang="0">
                  <a:pos x="0" y="1424"/>
                </a:cxn>
                <a:cxn ang="0">
                  <a:pos x="165" y="1420"/>
                </a:cxn>
                <a:cxn ang="0">
                  <a:pos x="370" y="1480"/>
                </a:cxn>
                <a:cxn ang="0">
                  <a:pos x="492" y="1352"/>
                </a:cxn>
                <a:cxn ang="0">
                  <a:pos x="570" y="1372"/>
                </a:cxn>
                <a:cxn ang="0">
                  <a:pos x="597" y="1259"/>
                </a:cxn>
                <a:cxn ang="0">
                  <a:pos x="714" y="1139"/>
                </a:cxn>
                <a:cxn ang="0">
                  <a:pos x="1014" y="955"/>
                </a:cxn>
                <a:cxn ang="0">
                  <a:pos x="1255" y="973"/>
                </a:cxn>
                <a:cxn ang="0">
                  <a:pos x="1407" y="907"/>
                </a:cxn>
                <a:cxn ang="0">
                  <a:pos x="1573" y="1058"/>
                </a:cxn>
                <a:cxn ang="0">
                  <a:pos x="1731" y="1165"/>
                </a:cxn>
                <a:cxn ang="0">
                  <a:pos x="1734" y="1346"/>
                </a:cxn>
                <a:cxn ang="0">
                  <a:pos x="1803" y="1511"/>
                </a:cxn>
                <a:cxn ang="0">
                  <a:pos x="1914" y="1744"/>
                </a:cxn>
                <a:cxn ang="0">
                  <a:pos x="1999" y="1744"/>
                </a:cxn>
                <a:cxn ang="0">
                  <a:pos x="2049" y="1636"/>
                </a:cxn>
                <a:cxn ang="0">
                  <a:pos x="2116" y="1715"/>
                </a:cxn>
                <a:cxn ang="0">
                  <a:pos x="2265" y="1714"/>
                </a:cxn>
                <a:cxn ang="0">
                  <a:pos x="2400" y="1459"/>
                </a:cxn>
                <a:cxn ang="0">
                  <a:pos x="2737" y="1243"/>
                </a:cxn>
                <a:cxn ang="0">
                  <a:pos x="2998" y="985"/>
                </a:cxn>
                <a:cxn ang="0">
                  <a:pos x="3388" y="631"/>
                </a:cxn>
                <a:cxn ang="0">
                  <a:pos x="3146" y="600"/>
                </a:cxn>
                <a:cxn ang="0">
                  <a:pos x="2970" y="368"/>
                </a:cxn>
                <a:cxn ang="0">
                  <a:pos x="2946" y="232"/>
                </a:cxn>
                <a:cxn ang="0">
                  <a:pos x="2834" y="112"/>
                </a:cxn>
                <a:cxn ang="0">
                  <a:pos x="2586" y="88"/>
                </a:cxn>
                <a:cxn ang="0">
                  <a:pos x="2522" y="192"/>
                </a:cxn>
                <a:cxn ang="0">
                  <a:pos x="2362" y="184"/>
                </a:cxn>
                <a:cxn ang="0">
                  <a:pos x="2186" y="168"/>
                </a:cxn>
                <a:cxn ang="0">
                  <a:pos x="2066" y="184"/>
                </a:cxn>
                <a:cxn ang="0">
                  <a:pos x="1890" y="192"/>
                </a:cxn>
                <a:cxn ang="0">
                  <a:pos x="1786" y="176"/>
                </a:cxn>
                <a:cxn ang="0">
                  <a:pos x="1682" y="160"/>
                </a:cxn>
                <a:cxn ang="0">
                  <a:pos x="1522" y="16"/>
                </a:cxn>
                <a:cxn ang="0">
                  <a:pos x="1322" y="0"/>
                </a:cxn>
                <a:cxn ang="0">
                  <a:pos x="1138" y="40"/>
                </a:cxn>
                <a:cxn ang="0">
                  <a:pos x="906" y="232"/>
                </a:cxn>
                <a:cxn ang="0">
                  <a:pos x="818" y="224"/>
                </a:cxn>
                <a:cxn ang="0">
                  <a:pos x="730" y="344"/>
                </a:cxn>
                <a:cxn ang="0">
                  <a:pos x="642" y="432"/>
                </a:cxn>
                <a:cxn ang="0">
                  <a:pos x="530" y="440"/>
                </a:cxn>
                <a:cxn ang="0">
                  <a:pos x="450" y="496"/>
                </a:cxn>
                <a:cxn ang="0">
                  <a:pos x="434" y="584"/>
                </a:cxn>
                <a:cxn ang="0">
                  <a:pos x="362" y="616"/>
                </a:cxn>
                <a:cxn ang="0">
                  <a:pos x="290" y="624"/>
                </a:cxn>
                <a:cxn ang="0">
                  <a:pos x="178" y="592"/>
                </a:cxn>
                <a:cxn ang="0">
                  <a:pos x="34" y="560"/>
                </a:cxn>
              </a:cxnLst>
              <a:rect l="0" t="0" r="r" b="b"/>
              <a:pathLst>
                <a:path w="3388" h="1744">
                  <a:moveTo>
                    <a:pt x="34" y="560"/>
                  </a:moveTo>
                  <a:lnTo>
                    <a:pt x="58" y="736"/>
                  </a:lnTo>
                  <a:lnTo>
                    <a:pt x="50" y="904"/>
                  </a:lnTo>
                  <a:lnTo>
                    <a:pt x="0" y="1424"/>
                  </a:lnTo>
                  <a:lnTo>
                    <a:pt x="165" y="1420"/>
                  </a:lnTo>
                  <a:lnTo>
                    <a:pt x="370" y="1480"/>
                  </a:lnTo>
                  <a:lnTo>
                    <a:pt x="492" y="1352"/>
                  </a:lnTo>
                  <a:lnTo>
                    <a:pt x="570" y="1372"/>
                  </a:lnTo>
                  <a:lnTo>
                    <a:pt x="597" y="1259"/>
                  </a:lnTo>
                  <a:lnTo>
                    <a:pt x="714" y="1139"/>
                  </a:lnTo>
                  <a:lnTo>
                    <a:pt x="1014" y="955"/>
                  </a:lnTo>
                  <a:lnTo>
                    <a:pt x="1255" y="973"/>
                  </a:lnTo>
                  <a:lnTo>
                    <a:pt x="1407" y="907"/>
                  </a:lnTo>
                  <a:lnTo>
                    <a:pt x="1573" y="1058"/>
                  </a:lnTo>
                  <a:lnTo>
                    <a:pt x="1731" y="1165"/>
                  </a:lnTo>
                  <a:lnTo>
                    <a:pt x="1734" y="1346"/>
                  </a:lnTo>
                  <a:lnTo>
                    <a:pt x="1803" y="1511"/>
                  </a:lnTo>
                  <a:lnTo>
                    <a:pt x="1914" y="1744"/>
                  </a:lnTo>
                  <a:lnTo>
                    <a:pt x="1999" y="1744"/>
                  </a:lnTo>
                  <a:lnTo>
                    <a:pt x="2049" y="1636"/>
                  </a:lnTo>
                  <a:lnTo>
                    <a:pt x="2116" y="1715"/>
                  </a:lnTo>
                  <a:lnTo>
                    <a:pt x="2265" y="1714"/>
                  </a:lnTo>
                  <a:lnTo>
                    <a:pt x="2400" y="1459"/>
                  </a:lnTo>
                  <a:lnTo>
                    <a:pt x="2737" y="1243"/>
                  </a:lnTo>
                  <a:lnTo>
                    <a:pt x="2998" y="985"/>
                  </a:lnTo>
                  <a:lnTo>
                    <a:pt x="3388" y="631"/>
                  </a:lnTo>
                  <a:lnTo>
                    <a:pt x="3146" y="600"/>
                  </a:lnTo>
                  <a:lnTo>
                    <a:pt x="2970" y="368"/>
                  </a:lnTo>
                  <a:lnTo>
                    <a:pt x="2946" y="232"/>
                  </a:lnTo>
                  <a:lnTo>
                    <a:pt x="2834" y="112"/>
                  </a:lnTo>
                  <a:lnTo>
                    <a:pt x="2586" y="88"/>
                  </a:lnTo>
                  <a:lnTo>
                    <a:pt x="2522" y="192"/>
                  </a:lnTo>
                  <a:lnTo>
                    <a:pt x="2362" y="184"/>
                  </a:lnTo>
                  <a:lnTo>
                    <a:pt x="2186" y="168"/>
                  </a:lnTo>
                  <a:lnTo>
                    <a:pt x="2066" y="184"/>
                  </a:lnTo>
                  <a:lnTo>
                    <a:pt x="1890" y="192"/>
                  </a:lnTo>
                  <a:lnTo>
                    <a:pt x="1786" y="176"/>
                  </a:lnTo>
                  <a:lnTo>
                    <a:pt x="1682" y="160"/>
                  </a:lnTo>
                  <a:lnTo>
                    <a:pt x="1522" y="16"/>
                  </a:lnTo>
                  <a:lnTo>
                    <a:pt x="1322" y="0"/>
                  </a:lnTo>
                  <a:lnTo>
                    <a:pt x="1138" y="40"/>
                  </a:lnTo>
                  <a:lnTo>
                    <a:pt x="906" y="232"/>
                  </a:lnTo>
                  <a:lnTo>
                    <a:pt x="818" y="224"/>
                  </a:lnTo>
                  <a:lnTo>
                    <a:pt x="730" y="344"/>
                  </a:lnTo>
                  <a:lnTo>
                    <a:pt x="642" y="432"/>
                  </a:lnTo>
                  <a:lnTo>
                    <a:pt x="530" y="440"/>
                  </a:lnTo>
                  <a:lnTo>
                    <a:pt x="450" y="496"/>
                  </a:lnTo>
                  <a:lnTo>
                    <a:pt x="434" y="584"/>
                  </a:lnTo>
                  <a:lnTo>
                    <a:pt x="362" y="616"/>
                  </a:lnTo>
                  <a:lnTo>
                    <a:pt x="290" y="624"/>
                  </a:lnTo>
                  <a:lnTo>
                    <a:pt x="178" y="592"/>
                  </a:lnTo>
                  <a:lnTo>
                    <a:pt x="34" y="560"/>
                  </a:lnTo>
                  <a:close/>
                </a:path>
              </a:pathLst>
            </a:custGeom>
            <a:solidFill>
              <a:srgbClr val="D9DFE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146" name="Freeform 13">
              <a:extLst>
                <a:ext uri="{FF2B5EF4-FFF2-40B4-BE49-F238E27FC236}">
                  <a16:creationId xmlns:a16="http://schemas.microsoft.com/office/drawing/2014/main" id="{6BE28C13-A451-499A-878A-1ED951A028D3}"/>
                </a:ext>
              </a:extLst>
            </p:cNvPr>
            <p:cNvSpPr>
              <a:spLocks/>
            </p:cNvSpPr>
            <p:nvPr/>
          </p:nvSpPr>
          <p:spPr bwMode="auto">
            <a:xfrm>
              <a:off x="4289020" y="3061902"/>
              <a:ext cx="1026777" cy="1080004"/>
            </a:xfrm>
            <a:custGeom>
              <a:avLst/>
              <a:gdLst/>
              <a:ahLst/>
              <a:cxnLst>
                <a:cxn ang="0">
                  <a:pos x="120" y="840"/>
                </a:cxn>
                <a:cxn ang="0">
                  <a:pos x="0" y="904"/>
                </a:cxn>
                <a:cxn ang="0">
                  <a:pos x="0" y="1056"/>
                </a:cxn>
                <a:cxn ang="0">
                  <a:pos x="72" y="1192"/>
                </a:cxn>
                <a:cxn ang="0">
                  <a:pos x="72" y="1408"/>
                </a:cxn>
                <a:cxn ang="0">
                  <a:pos x="48" y="1592"/>
                </a:cxn>
                <a:cxn ang="0">
                  <a:pos x="120" y="1680"/>
                </a:cxn>
                <a:cxn ang="0">
                  <a:pos x="232" y="1760"/>
                </a:cxn>
                <a:cxn ang="0">
                  <a:pos x="384" y="1752"/>
                </a:cxn>
                <a:cxn ang="0">
                  <a:pos x="392" y="1888"/>
                </a:cxn>
                <a:cxn ang="0">
                  <a:pos x="232" y="1944"/>
                </a:cxn>
                <a:cxn ang="0">
                  <a:pos x="248" y="2040"/>
                </a:cxn>
                <a:cxn ang="0">
                  <a:pos x="208" y="2256"/>
                </a:cxn>
                <a:cxn ang="0">
                  <a:pos x="192" y="2520"/>
                </a:cxn>
                <a:cxn ang="0">
                  <a:pos x="392" y="2552"/>
                </a:cxn>
                <a:cxn ang="0">
                  <a:pos x="504" y="2504"/>
                </a:cxn>
                <a:cxn ang="0">
                  <a:pos x="672" y="2496"/>
                </a:cxn>
                <a:cxn ang="0">
                  <a:pos x="688" y="2601"/>
                </a:cxn>
                <a:cxn ang="0">
                  <a:pos x="935" y="2624"/>
                </a:cxn>
                <a:cxn ang="0">
                  <a:pos x="1048" y="2744"/>
                </a:cxn>
                <a:cxn ang="0">
                  <a:pos x="1073" y="2882"/>
                </a:cxn>
                <a:cxn ang="0">
                  <a:pos x="1249" y="3113"/>
                </a:cxn>
                <a:cxn ang="0">
                  <a:pos x="1490" y="3144"/>
                </a:cxn>
                <a:cxn ang="0">
                  <a:pos x="1966" y="3141"/>
                </a:cxn>
                <a:cxn ang="0">
                  <a:pos x="2153" y="2853"/>
                </a:cxn>
                <a:cxn ang="0">
                  <a:pos x="2414" y="2783"/>
                </a:cxn>
                <a:cxn ang="0">
                  <a:pos x="2434" y="2600"/>
                </a:cxn>
                <a:cxn ang="0">
                  <a:pos x="2615" y="2489"/>
                </a:cxn>
                <a:cxn ang="0">
                  <a:pos x="2743" y="1931"/>
                </a:cxn>
                <a:cxn ang="0">
                  <a:pos x="2570" y="1785"/>
                </a:cxn>
                <a:cxn ang="0">
                  <a:pos x="2753" y="1455"/>
                </a:cxn>
                <a:cxn ang="0">
                  <a:pos x="2800" y="1029"/>
                </a:cxn>
                <a:cxn ang="0">
                  <a:pos x="2770" y="947"/>
                </a:cxn>
                <a:cxn ang="0">
                  <a:pos x="2735" y="846"/>
                </a:cxn>
                <a:cxn ang="0">
                  <a:pos x="2872" y="642"/>
                </a:cxn>
                <a:cxn ang="0">
                  <a:pos x="2990" y="477"/>
                </a:cxn>
                <a:cxn ang="0">
                  <a:pos x="2941" y="342"/>
                </a:cxn>
                <a:cxn ang="0">
                  <a:pos x="2496" y="256"/>
                </a:cxn>
                <a:cxn ang="0">
                  <a:pos x="2240" y="0"/>
                </a:cxn>
                <a:cxn ang="0">
                  <a:pos x="2080" y="128"/>
                </a:cxn>
                <a:cxn ang="0">
                  <a:pos x="1912" y="144"/>
                </a:cxn>
                <a:cxn ang="0">
                  <a:pos x="1904" y="216"/>
                </a:cxn>
                <a:cxn ang="0">
                  <a:pos x="1696" y="328"/>
                </a:cxn>
                <a:cxn ang="0">
                  <a:pos x="1592" y="360"/>
                </a:cxn>
                <a:cxn ang="0">
                  <a:pos x="1472" y="432"/>
                </a:cxn>
                <a:cxn ang="0">
                  <a:pos x="1288" y="400"/>
                </a:cxn>
                <a:cxn ang="0">
                  <a:pos x="1152" y="560"/>
                </a:cxn>
                <a:cxn ang="0">
                  <a:pos x="1072" y="504"/>
                </a:cxn>
                <a:cxn ang="0">
                  <a:pos x="952" y="480"/>
                </a:cxn>
                <a:cxn ang="0">
                  <a:pos x="680" y="976"/>
                </a:cxn>
                <a:cxn ang="0">
                  <a:pos x="528" y="992"/>
                </a:cxn>
                <a:cxn ang="0">
                  <a:pos x="400" y="944"/>
                </a:cxn>
                <a:cxn ang="0">
                  <a:pos x="120" y="840"/>
                </a:cxn>
              </a:cxnLst>
              <a:rect l="0" t="0" r="r" b="b"/>
              <a:pathLst>
                <a:path w="2990" h="3144">
                  <a:moveTo>
                    <a:pt x="120" y="840"/>
                  </a:moveTo>
                  <a:lnTo>
                    <a:pt x="0" y="904"/>
                  </a:lnTo>
                  <a:lnTo>
                    <a:pt x="0" y="1056"/>
                  </a:lnTo>
                  <a:lnTo>
                    <a:pt x="72" y="1192"/>
                  </a:lnTo>
                  <a:lnTo>
                    <a:pt x="72" y="1408"/>
                  </a:lnTo>
                  <a:lnTo>
                    <a:pt x="48" y="1592"/>
                  </a:lnTo>
                  <a:lnTo>
                    <a:pt x="120" y="1680"/>
                  </a:lnTo>
                  <a:lnTo>
                    <a:pt x="232" y="1760"/>
                  </a:lnTo>
                  <a:lnTo>
                    <a:pt x="384" y="1752"/>
                  </a:lnTo>
                  <a:lnTo>
                    <a:pt x="392" y="1888"/>
                  </a:lnTo>
                  <a:lnTo>
                    <a:pt x="232" y="1944"/>
                  </a:lnTo>
                  <a:lnTo>
                    <a:pt x="248" y="2040"/>
                  </a:lnTo>
                  <a:lnTo>
                    <a:pt x="208" y="2256"/>
                  </a:lnTo>
                  <a:lnTo>
                    <a:pt x="192" y="2520"/>
                  </a:lnTo>
                  <a:lnTo>
                    <a:pt x="392" y="2552"/>
                  </a:lnTo>
                  <a:lnTo>
                    <a:pt x="504" y="2504"/>
                  </a:lnTo>
                  <a:lnTo>
                    <a:pt x="672" y="2496"/>
                  </a:lnTo>
                  <a:lnTo>
                    <a:pt x="688" y="2601"/>
                  </a:lnTo>
                  <a:lnTo>
                    <a:pt x="935" y="2624"/>
                  </a:lnTo>
                  <a:lnTo>
                    <a:pt x="1048" y="2744"/>
                  </a:lnTo>
                  <a:lnTo>
                    <a:pt x="1073" y="2882"/>
                  </a:lnTo>
                  <a:lnTo>
                    <a:pt x="1249" y="3113"/>
                  </a:lnTo>
                  <a:lnTo>
                    <a:pt x="1490" y="3144"/>
                  </a:lnTo>
                  <a:lnTo>
                    <a:pt x="1966" y="3141"/>
                  </a:lnTo>
                  <a:lnTo>
                    <a:pt x="2153" y="2853"/>
                  </a:lnTo>
                  <a:lnTo>
                    <a:pt x="2414" y="2783"/>
                  </a:lnTo>
                  <a:lnTo>
                    <a:pt x="2434" y="2600"/>
                  </a:lnTo>
                  <a:lnTo>
                    <a:pt x="2615" y="2489"/>
                  </a:lnTo>
                  <a:lnTo>
                    <a:pt x="2743" y="1931"/>
                  </a:lnTo>
                  <a:lnTo>
                    <a:pt x="2570" y="1785"/>
                  </a:lnTo>
                  <a:lnTo>
                    <a:pt x="2753" y="1455"/>
                  </a:lnTo>
                  <a:lnTo>
                    <a:pt x="2800" y="1029"/>
                  </a:lnTo>
                  <a:lnTo>
                    <a:pt x="2770" y="947"/>
                  </a:lnTo>
                  <a:lnTo>
                    <a:pt x="2735" y="846"/>
                  </a:lnTo>
                  <a:lnTo>
                    <a:pt x="2872" y="642"/>
                  </a:lnTo>
                  <a:lnTo>
                    <a:pt x="2990" y="477"/>
                  </a:lnTo>
                  <a:lnTo>
                    <a:pt x="2941" y="342"/>
                  </a:lnTo>
                  <a:lnTo>
                    <a:pt x="2496" y="256"/>
                  </a:lnTo>
                  <a:lnTo>
                    <a:pt x="2240" y="0"/>
                  </a:lnTo>
                  <a:lnTo>
                    <a:pt x="2080" y="128"/>
                  </a:lnTo>
                  <a:lnTo>
                    <a:pt x="1912" y="144"/>
                  </a:lnTo>
                  <a:lnTo>
                    <a:pt x="1904" y="216"/>
                  </a:lnTo>
                  <a:lnTo>
                    <a:pt x="1696" y="328"/>
                  </a:lnTo>
                  <a:lnTo>
                    <a:pt x="1592" y="360"/>
                  </a:lnTo>
                  <a:lnTo>
                    <a:pt x="1472" y="432"/>
                  </a:lnTo>
                  <a:lnTo>
                    <a:pt x="1288" y="400"/>
                  </a:lnTo>
                  <a:lnTo>
                    <a:pt x="1152" y="560"/>
                  </a:lnTo>
                  <a:lnTo>
                    <a:pt x="1072" y="504"/>
                  </a:lnTo>
                  <a:lnTo>
                    <a:pt x="952" y="480"/>
                  </a:lnTo>
                  <a:lnTo>
                    <a:pt x="680" y="976"/>
                  </a:lnTo>
                  <a:lnTo>
                    <a:pt x="528" y="992"/>
                  </a:lnTo>
                  <a:lnTo>
                    <a:pt x="400" y="944"/>
                  </a:lnTo>
                  <a:lnTo>
                    <a:pt x="120" y="840"/>
                  </a:lnTo>
                  <a:close/>
                </a:path>
              </a:pathLst>
            </a:custGeom>
            <a:solidFill>
              <a:srgbClr val="45C1A4"/>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147" name="Freeform 14">
              <a:extLst>
                <a:ext uri="{FF2B5EF4-FFF2-40B4-BE49-F238E27FC236}">
                  <a16:creationId xmlns:a16="http://schemas.microsoft.com/office/drawing/2014/main" id="{C02A995B-5DF7-413A-8231-77383D37FB9C}"/>
                </a:ext>
              </a:extLst>
            </p:cNvPr>
            <p:cNvSpPr>
              <a:spLocks/>
            </p:cNvSpPr>
            <p:nvPr/>
          </p:nvSpPr>
          <p:spPr bwMode="auto">
            <a:xfrm>
              <a:off x="3648573" y="3680028"/>
              <a:ext cx="875679" cy="458444"/>
            </a:xfrm>
            <a:custGeom>
              <a:avLst/>
              <a:gdLst/>
              <a:ahLst/>
              <a:cxnLst>
                <a:cxn ang="0">
                  <a:pos x="2256" y="753"/>
                </a:cxn>
                <a:cxn ang="0">
                  <a:pos x="2057" y="719"/>
                </a:cxn>
                <a:cxn ang="0">
                  <a:pos x="2072" y="456"/>
                </a:cxn>
                <a:cxn ang="0">
                  <a:pos x="2112" y="240"/>
                </a:cxn>
                <a:cxn ang="0">
                  <a:pos x="2096" y="144"/>
                </a:cxn>
                <a:cxn ang="0">
                  <a:pos x="1824" y="128"/>
                </a:cxn>
                <a:cxn ang="0">
                  <a:pos x="1480" y="80"/>
                </a:cxn>
                <a:cxn ang="0">
                  <a:pos x="1120" y="16"/>
                </a:cxn>
                <a:cxn ang="0">
                  <a:pos x="920" y="0"/>
                </a:cxn>
                <a:cxn ang="0">
                  <a:pos x="744" y="64"/>
                </a:cxn>
                <a:cxn ang="0">
                  <a:pos x="592" y="72"/>
                </a:cxn>
                <a:cxn ang="0">
                  <a:pos x="448" y="0"/>
                </a:cxn>
                <a:cxn ang="0">
                  <a:pos x="312" y="104"/>
                </a:cxn>
                <a:cxn ang="0">
                  <a:pos x="224" y="352"/>
                </a:cxn>
                <a:cxn ang="0">
                  <a:pos x="64" y="672"/>
                </a:cxn>
                <a:cxn ang="0">
                  <a:pos x="0" y="1271"/>
                </a:cxn>
                <a:cxn ang="0">
                  <a:pos x="138" y="1302"/>
                </a:cxn>
                <a:cxn ang="0">
                  <a:pos x="252" y="1335"/>
                </a:cxn>
                <a:cxn ang="0">
                  <a:pos x="326" y="1329"/>
                </a:cxn>
                <a:cxn ang="0">
                  <a:pos x="399" y="1296"/>
                </a:cxn>
                <a:cxn ang="0">
                  <a:pos x="416" y="1209"/>
                </a:cxn>
                <a:cxn ang="0">
                  <a:pos x="498" y="1152"/>
                </a:cxn>
                <a:cxn ang="0">
                  <a:pos x="606" y="1145"/>
                </a:cxn>
                <a:cxn ang="0">
                  <a:pos x="698" y="1053"/>
                </a:cxn>
                <a:cxn ang="0">
                  <a:pos x="783" y="935"/>
                </a:cxn>
                <a:cxn ang="0">
                  <a:pos x="872" y="944"/>
                </a:cxn>
                <a:cxn ang="0">
                  <a:pos x="1104" y="752"/>
                </a:cxn>
                <a:cxn ang="0">
                  <a:pos x="1287" y="713"/>
                </a:cxn>
                <a:cxn ang="0">
                  <a:pos x="1487" y="728"/>
                </a:cxn>
                <a:cxn ang="0">
                  <a:pos x="1649" y="872"/>
                </a:cxn>
                <a:cxn ang="0">
                  <a:pos x="1850" y="903"/>
                </a:cxn>
                <a:cxn ang="0">
                  <a:pos x="2018" y="897"/>
                </a:cxn>
                <a:cxn ang="0">
                  <a:pos x="2153" y="881"/>
                </a:cxn>
                <a:cxn ang="0">
                  <a:pos x="2315" y="896"/>
                </a:cxn>
                <a:cxn ang="0">
                  <a:pos x="2489" y="905"/>
                </a:cxn>
                <a:cxn ang="0">
                  <a:pos x="2550" y="801"/>
                </a:cxn>
                <a:cxn ang="0">
                  <a:pos x="2535" y="696"/>
                </a:cxn>
                <a:cxn ang="0">
                  <a:pos x="2366" y="705"/>
                </a:cxn>
                <a:cxn ang="0">
                  <a:pos x="2256" y="753"/>
                </a:cxn>
              </a:cxnLst>
              <a:rect l="0" t="0" r="r" b="b"/>
              <a:pathLst>
                <a:path w="2550" h="1335">
                  <a:moveTo>
                    <a:pt x="2256" y="753"/>
                  </a:moveTo>
                  <a:lnTo>
                    <a:pt x="2057" y="719"/>
                  </a:lnTo>
                  <a:lnTo>
                    <a:pt x="2072" y="456"/>
                  </a:lnTo>
                  <a:lnTo>
                    <a:pt x="2112" y="240"/>
                  </a:lnTo>
                  <a:lnTo>
                    <a:pt x="2096" y="144"/>
                  </a:lnTo>
                  <a:lnTo>
                    <a:pt x="1824" y="128"/>
                  </a:lnTo>
                  <a:lnTo>
                    <a:pt x="1480" y="80"/>
                  </a:lnTo>
                  <a:lnTo>
                    <a:pt x="1120" y="16"/>
                  </a:lnTo>
                  <a:lnTo>
                    <a:pt x="920" y="0"/>
                  </a:lnTo>
                  <a:lnTo>
                    <a:pt x="744" y="64"/>
                  </a:lnTo>
                  <a:lnTo>
                    <a:pt x="592" y="72"/>
                  </a:lnTo>
                  <a:lnTo>
                    <a:pt x="448" y="0"/>
                  </a:lnTo>
                  <a:lnTo>
                    <a:pt x="312" y="104"/>
                  </a:lnTo>
                  <a:lnTo>
                    <a:pt x="224" y="352"/>
                  </a:lnTo>
                  <a:lnTo>
                    <a:pt x="64" y="672"/>
                  </a:lnTo>
                  <a:lnTo>
                    <a:pt x="0" y="1271"/>
                  </a:lnTo>
                  <a:lnTo>
                    <a:pt x="138" y="1302"/>
                  </a:lnTo>
                  <a:lnTo>
                    <a:pt x="252" y="1335"/>
                  </a:lnTo>
                  <a:lnTo>
                    <a:pt x="326" y="1329"/>
                  </a:lnTo>
                  <a:lnTo>
                    <a:pt x="399" y="1296"/>
                  </a:lnTo>
                  <a:lnTo>
                    <a:pt x="416" y="1209"/>
                  </a:lnTo>
                  <a:lnTo>
                    <a:pt x="498" y="1152"/>
                  </a:lnTo>
                  <a:lnTo>
                    <a:pt x="606" y="1145"/>
                  </a:lnTo>
                  <a:lnTo>
                    <a:pt x="698" y="1053"/>
                  </a:lnTo>
                  <a:lnTo>
                    <a:pt x="783" y="935"/>
                  </a:lnTo>
                  <a:lnTo>
                    <a:pt x="872" y="944"/>
                  </a:lnTo>
                  <a:lnTo>
                    <a:pt x="1104" y="752"/>
                  </a:lnTo>
                  <a:lnTo>
                    <a:pt x="1287" y="713"/>
                  </a:lnTo>
                  <a:lnTo>
                    <a:pt x="1487" y="728"/>
                  </a:lnTo>
                  <a:lnTo>
                    <a:pt x="1649" y="872"/>
                  </a:lnTo>
                  <a:lnTo>
                    <a:pt x="1850" y="903"/>
                  </a:lnTo>
                  <a:lnTo>
                    <a:pt x="2018" y="897"/>
                  </a:lnTo>
                  <a:lnTo>
                    <a:pt x="2153" y="881"/>
                  </a:lnTo>
                  <a:lnTo>
                    <a:pt x="2315" y="896"/>
                  </a:lnTo>
                  <a:lnTo>
                    <a:pt x="2489" y="905"/>
                  </a:lnTo>
                  <a:lnTo>
                    <a:pt x="2550" y="801"/>
                  </a:lnTo>
                  <a:lnTo>
                    <a:pt x="2535" y="696"/>
                  </a:lnTo>
                  <a:lnTo>
                    <a:pt x="2366" y="705"/>
                  </a:lnTo>
                  <a:lnTo>
                    <a:pt x="2256" y="753"/>
                  </a:lnTo>
                  <a:close/>
                </a:path>
              </a:pathLst>
            </a:custGeom>
            <a:solidFill>
              <a:srgbClr val="45C1A4"/>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190" name="Freeform 15">
              <a:extLst>
                <a:ext uri="{FF2B5EF4-FFF2-40B4-BE49-F238E27FC236}">
                  <a16:creationId xmlns:a16="http://schemas.microsoft.com/office/drawing/2014/main" id="{2A1A1582-B68D-41F9-9117-C77323B4DDD2}"/>
                </a:ext>
              </a:extLst>
            </p:cNvPr>
            <p:cNvSpPr>
              <a:spLocks/>
            </p:cNvSpPr>
            <p:nvPr/>
          </p:nvSpPr>
          <p:spPr bwMode="auto">
            <a:xfrm>
              <a:off x="3803106" y="3156338"/>
              <a:ext cx="619842" cy="573484"/>
            </a:xfrm>
            <a:custGeom>
              <a:avLst/>
              <a:gdLst/>
              <a:ahLst/>
              <a:cxnLst>
                <a:cxn ang="0">
                  <a:pos x="1645" y="1672"/>
                </a:cxn>
                <a:cxn ang="0">
                  <a:pos x="1380" y="1656"/>
                </a:cxn>
                <a:cxn ang="0">
                  <a:pos x="1032" y="1608"/>
                </a:cxn>
                <a:cxn ang="0">
                  <a:pos x="675" y="1545"/>
                </a:cxn>
                <a:cxn ang="0">
                  <a:pos x="471" y="1528"/>
                </a:cxn>
                <a:cxn ang="0">
                  <a:pos x="291" y="1593"/>
                </a:cxn>
                <a:cxn ang="0">
                  <a:pos x="141" y="1599"/>
                </a:cxn>
                <a:cxn ang="0">
                  <a:pos x="0" y="1527"/>
                </a:cxn>
                <a:cxn ang="0">
                  <a:pos x="111" y="1336"/>
                </a:cxn>
                <a:cxn ang="0">
                  <a:pos x="215" y="1048"/>
                </a:cxn>
                <a:cxn ang="0">
                  <a:pos x="351" y="832"/>
                </a:cxn>
                <a:cxn ang="0">
                  <a:pos x="575" y="520"/>
                </a:cxn>
                <a:cxn ang="0">
                  <a:pos x="863" y="0"/>
                </a:cxn>
                <a:cxn ang="0">
                  <a:pos x="999" y="32"/>
                </a:cxn>
                <a:cxn ang="0">
                  <a:pos x="1079" y="216"/>
                </a:cxn>
                <a:cxn ang="0">
                  <a:pos x="1223" y="312"/>
                </a:cxn>
                <a:cxn ang="0">
                  <a:pos x="1431" y="456"/>
                </a:cxn>
                <a:cxn ang="0">
                  <a:pos x="1534" y="568"/>
                </a:cxn>
                <a:cxn ang="0">
                  <a:pos x="1416" y="631"/>
                </a:cxn>
                <a:cxn ang="0">
                  <a:pos x="1414" y="780"/>
                </a:cxn>
                <a:cxn ang="0">
                  <a:pos x="1488" y="922"/>
                </a:cxn>
                <a:cxn ang="0">
                  <a:pos x="1486" y="1135"/>
                </a:cxn>
                <a:cxn ang="0">
                  <a:pos x="1464" y="1320"/>
                </a:cxn>
                <a:cxn ang="0">
                  <a:pos x="1540" y="1413"/>
                </a:cxn>
                <a:cxn ang="0">
                  <a:pos x="1647" y="1488"/>
                </a:cxn>
                <a:cxn ang="0">
                  <a:pos x="1801" y="1480"/>
                </a:cxn>
                <a:cxn ang="0">
                  <a:pos x="1806" y="1617"/>
                </a:cxn>
                <a:cxn ang="0">
                  <a:pos x="1645" y="1672"/>
                </a:cxn>
              </a:cxnLst>
              <a:rect l="0" t="0" r="r" b="b"/>
              <a:pathLst>
                <a:path w="1806" h="1672">
                  <a:moveTo>
                    <a:pt x="1645" y="1672"/>
                  </a:moveTo>
                  <a:lnTo>
                    <a:pt x="1380" y="1656"/>
                  </a:lnTo>
                  <a:lnTo>
                    <a:pt x="1032" y="1608"/>
                  </a:lnTo>
                  <a:lnTo>
                    <a:pt x="675" y="1545"/>
                  </a:lnTo>
                  <a:lnTo>
                    <a:pt x="471" y="1528"/>
                  </a:lnTo>
                  <a:lnTo>
                    <a:pt x="291" y="1593"/>
                  </a:lnTo>
                  <a:lnTo>
                    <a:pt x="141" y="1599"/>
                  </a:lnTo>
                  <a:lnTo>
                    <a:pt x="0" y="1527"/>
                  </a:lnTo>
                  <a:lnTo>
                    <a:pt x="111" y="1336"/>
                  </a:lnTo>
                  <a:lnTo>
                    <a:pt x="215" y="1048"/>
                  </a:lnTo>
                  <a:lnTo>
                    <a:pt x="351" y="832"/>
                  </a:lnTo>
                  <a:lnTo>
                    <a:pt x="575" y="520"/>
                  </a:lnTo>
                  <a:lnTo>
                    <a:pt x="863" y="0"/>
                  </a:lnTo>
                  <a:lnTo>
                    <a:pt x="999" y="32"/>
                  </a:lnTo>
                  <a:lnTo>
                    <a:pt x="1079" y="216"/>
                  </a:lnTo>
                  <a:lnTo>
                    <a:pt x="1223" y="312"/>
                  </a:lnTo>
                  <a:lnTo>
                    <a:pt x="1431" y="456"/>
                  </a:lnTo>
                  <a:lnTo>
                    <a:pt x="1534" y="568"/>
                  </a:lnTo>
                  <a:lnTo>
                    <a:pt x="1416" y="631"/>
                  </a:lnTo>
                  <a:lnTo>
                    <a:pt x="1414" y="780"/>
                  </a:lnTo>
                  <a:lnTo>
                    <a:pt x="1488" y="922"/>
                  </a:lnTo>
                  <a:lnTo>
                    <a:pt x="1486" y="1135"/>
                  </a:lnTo>
                  <a:lnTo>
                    <a:pt x="1464" y="1320"/>
                  </a:lnTo>
                  <a:lnTo>
                    <a:pt x="1540" y="1413"/>
                  </a:lnTo>
                  <a:lnTo>
                    <a:pt x="1647" y="1488"/>
                  </a:lnTo>
                  <a:lnTo>
                    <a:pt x="1801" y="1480"/>
                  </a:lnTo>
                  <a:lnTo>
                    <a:pt x="1806" y="1617"/>
                  </a:lnTo>
                  <a:lnTo>
                    <a:pt x="1645" y="1672"/>
                  </a:lnTo>
                  <a:close/>
                </a:path>
              </a:pathLst>
            </a:custGeom>
            <a:solidFill>
              <a:srgbClr val="45C1A4"/>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191" name="Freeform 16">
              <a:extLst>
                <a:ext uri="{FF2B5EF4-FFF2-40B4-BE49-F238E27FC236}">
                  <a16:creationId xmlns:a16="http://schemas.microsoft.com/office/drawing/2014/main" id="{7F59628E-6C19-4715-9435-10EB696D12AE}"/>
                </a:ext>
              </a:extLst>
            </p:cNvPr>
            <p:cNvSpPr>
              <a:spLocks/>
            </p:cNvSpPr>
            <p:nvPr/>
          </p:nvSpPr>
          <p:spPr bwMode="auto">
            <a:xfrm>
              <a:off x="4100149" y="2763142"/>
              <a:ext cx="1346141" cy="640448"/>
            </a:xfrm>
            <a:custGeom>
              <a:avLst/>
              <a:gdLst/>
              <a:ahLst/>
              <a:cxnLst>
                <a:cxn ang="0">
                  <a:pos x="3577" y="886"/>
                </a:cxn>
                <a:cxn ang="0">
                  <a:pos x="3568" y="638"/>
                </a:cxn>
                <a:cxn ang="0">
                  <a:pos x="3918" y="242"/>
                </a:cxn>
                <a:cxn ang="0">
                  <a:pos x="3743" y="200"/>
                </a:cxn>
                <a:cxn ang="0">
                  <a:pos x="3511" y="208"/>
                </a:cxn>
                <a:cxn ang="0">
                  <a:pos x="3343" y="0"/>
                </a:cxn>
                <a:cxn ang="0">
                  <a:pos x="3063" y="104"/>
                </a:cxn>
                <a:cxn ang="0">
                  <a:pos x="2999" y="232"/>
                </a:cxn>
                <a:cxn ang="0">
                  <a:pos x="2903" y="256"/>
                </a:cxn>
                <a:cxn ang="0">
                  <a:pos x="2735" y="328"/>
                </a:cxn>
                <a:cxn ang="0">
                  <a:pos x="2695" y="400"/>
                </a:cxn>
                <a:cxn ang="0">
                  <a:pos x="2607" y="424"/>
                </a:cxn>
                <a:cxn ang="0">
                  <a:pos x="2511" y="520"/>
                </a:cxn>
                <a:cxn ang="0">
                  <a:pos x="2448" y="534"/>
                </a:cxn>
                <a:cxn ang="0">
                  <a:pos x="2375" y="552"/>
                </a:cxn>
                <a:cxn ang="0">
                  <a:pos x="2319" y="608"/>
                </a:cxn>
                <a:cxn ang="0">
                  <a:pos x="2143" y="592"/>
                </a:cxn>
                <a:cxn ang="0">
                  <a:pos x="2111" y="528"/>
                </a:cxn>
                <a:cxn ang="0">
                  <a:pos x="1983" y="576"/>
                </a:cxn>
                <a:cxn ang="0">
                  <a:pos x="1871" y="536"/>
                </a:cxn>
                <a:cxn ang="0">
                  <a:pos x="1767" y="552"/>
                </a:cxn>
                <a:cxn ang="0">
                  <a:pos x="1695" y="528"/>
                </a:cxn>
                <a:cxn ang="0">
                  <a:pos x="1615" y="448"/>
                </a:cxn>
                <a:cxn ang="0">
                  <a:pos x="1519" y="400"/>
                </a:cxn>
                <a:cxn ang="0">
                  <a:pos x="1327" y="456"/>
                </a:cxn>
                <a:cxn ang="0">
                  <a:pos x="1119" y="552"/>
                </a:cxn>
                <a:cxn ang="0">
                  <a:pos x="1007" y="536"/>
                </a:cxn>
                <a:cxn ang="0">
                  <a:pos x="911" y="488"/>
                </a:cxn>
                <a:cxn ang="0">
                  <a:pos x="711" y="384"/>
                </a:cxn>
                <a:cxn ang="0">
                  <a:pos x="487" y="208"/>
                </a:cxn>
                <a:cxn ang="0">
                  <a:pos x="239" y="656"/>
                </a:cxn>
                <a:cxn ang="0">
                  <a:pos x="151" y="912"/>
                </a:cxn>
                <a:cxn ang="0">
                  <a:pos x="0" y="1144"/>
                </a:cxn>
                <a:cxn ang="0">
                  <a:pos x="136" y="1175"/>
                </a:cxn>
                <a:cxn ang="0">
                  <a:pos x="216" y="1361"/>
                </a:cxn>
                <a:cxn ang="0">
                  <a:pos x="369" y="1462"/>
                </a:cxn>
                <a:cxn ang="0">
                  <a:pos x="559" y="1594"/>
                </a:cxn>
                <a:cxn ang="0">
                  <a:pos x="670" y="1712"/>
                </a:cxn>
                <a:cxn ang="0">
                  <a:pos x="1081" y="1864"/>
                </a:cxn>
                <a:cxn ang="0">
                  <a:pos x="1231" y="1849"/>
                </a:cxn>
                <a:cxn ang="0">
                  <a:pos x="1501" y="1352"/>
                </a:cxn>
                <a:cxn ang="0">
                  <a:pos x="1623" y="1376"/>
                </a:cxn>
                <a:cxn ang="0">
                  <a:pos x="1702" y="1432"/>
                </a:cxn>
                <a:cxn ang="0">
                  <a:pos x="1839" y="1273"/>
                </a:cxn>
                <a:cxn ang="0">
                  <a:pos x="2026" y="1304"/>
                </a:cxn>
                <a:cxn ang="0">
                  <a:pos x="2143" y="1231"/>
                </a:cxn>
                <a:cxn ang="0">
                  <a:pos x="2250" y="1199"/>
                </a:cxn>
                <a:cxn ang="0">
                  <a:pos x="2457" y="1087"/>
                </a:cxn>
                <a:cxn ang="0">
                  <a:pos x="2463" y="1015"/>
                </a:cxn>
                <a:cxn ang="0">
                  <a:pos x="2629" y="1001"/>
                </a:cxn>
                <a:cxn ang="0">
                  <a:pos x="2790" y="872"/>
                </a:cxn>
                <a:cxn ang="0">
                  <a:pos x="3045" y="1127"/>
                </a:cxn>
                <a:cxn ang="0">
                  <a:pos x="3492" y="1214"/>
                </a:cxn>
                <a:cxn ang="0">
                  <a:pos x="3642" y="1120"/>
                </a:cxn>
                <a:cxn ang="0">
                  <a:pos x="3577" y="886"/>
                </a:cxn>
              </a:cxnLst>
              <a:rect l="0" t="0" r="r" b="b"/>
              <a:pathLst>
                <a:path w="3918" h="1864">
                  <a:moveTo>
                    <a:pt x="3577" y="886"/>
                  </a:moveTo>
                  <a:lnTo>
                    <a:pt x="3568" y="638"/>
                  </a:lnTo>
                  <a:lnTo>
                    <a:pt x="3918" y="242"/>
                  </a:lnTo>
                  <a:lnTo>
                    <a:pt x="3743" y="200"/>
                  </a:lnTo>
                  <a:lnTo>
                    <a:pt x="3511" y="208"/>
                  </a:lnTo>
                  <a:lnTo>
                    <a:pt x="3343" y="0"/>
                  </a:lnTo>
                  <a:lnTo>
                    <a:pt x="3063" y="104"/>
                  </a:lnTo>
                  <a:lnTo>
                    <a:pt x="2999" y="232"/>
                  </a:lnTo>
                  <a:lnTo>
                    <a:pt x="2903" y="256"/>
                  </a:lnTo>
                  <a:lnTo>
                    <a:pt x="2735" y="328"/>
                  </a:lnTo>
                  <a:lnTo>
                    <a:pt x="2695" y="400"/>
                  </a:lnTo>
                  <a:lnTo>
                    <a:pt x="2607" y="424"/>
                  </a:lnTo>
                  <a:lnTo>
                    <a:pt x="2511" y="520"/>
                  </a:lnTo>
                  <a:lnTo>
                    <a:pt x="2448" y="534"/>
                  </a:lnTo>
                  <a:lnTo>
                    <a:pt x="2375" y="552"/>
                  </a:lnTo>
                  <a:lnTo>
                    <a:pt x="2319" y="608"/>
                  </a:lnTo>
                  <a:lnTo>
                    <a:pt x="2143" y="592"/>
                  </a:lnTo>
                  <a:lnTo>
                    <a:pt x="2111" y="528"/>
                  </a:lnTo>
                  <a:lnTo>
                    <a:pt x="1983" y="576"/>
                  </a:lnTo>
                  <a:lnTo>
                    <a:pt x="1871" y="536"/>
                  </a:lnTo>
                  <a:lnTo>
                    <a:pt x="1767" y="552"/>
                  </a:lnTo>
                  <a:lnTo>
                    <a:pt x="1695" y="528"/>
                  </a:lnTo>
                  <a:lnTo>
                    <a:pt x="1615" y="448"/>
                  </a:lnTo>
                  <a:lnTo>
                    <a:pt x="1519" y="400"/>
                  </a:lnTo>
                  <a:lnTo>
                    <a:pt x="1327" y="456"/>
                  </a:lnTo>
                  <a:lnTo>
                    <a:pt x="1119" y="552"/>
                  </a:lnTo>
                  <a:lnTo>
                    <a:pt x="1007" y="536"/>
                  </a:lnTo>
                  <a:lnTo>
                    <a:pt x="911" y="488"/>
                  </a:lnTo>
                  <a:lnTo>
                    <a:pt x="711" y="384"/>
                  </a:lnTo>
                  <a:lnTo>
                    <a:pt x="487" y="208"/>
                  </a:lnTo>
                  <a:lnTo>
                    <a:pt x="239" y="656"/>
                  </a:lnTo>
                  <a:lnTo>
                    <a:pt x="151" y="912"/>
                  </a:lnTo>
                  <a:lnTo>
                    <a:pt x="0" y="1144"/>
                  </a:lnTo>
                  <a:lnTo>
                    <a:pt x="136" y="1175"/>
                  </a:lnTo>
                  <a:lnTo>
                    <a:pt x="216" y="1361"/>
                  </a:lnTo>
                  <a:lnTo>
                    <a:pt x="369" y="1462"/>
                  </a:lnTo>
                  <a:lnTo>
                    <a:pt x="559" y="1594"/>
                  </a:lnTo>
                  <a:lnTo>
                    <a:pt x="670" y="1712"/>
                  </a:lnTo>
                  <a:lnTo>
                    <a:pt x="1081" y="1864"/>
                  </a:lnTo>
                  <a:lnTo>
                    <a:pt x="1231" y="1849"/>
                  </a:lnTo>
                  <a:lnTo>
                    <a:pt x="1501" y="1352"/>
                  </a:lnTo>
                  <a:lnTo>
                    <a:pt x="1623" y="1376"/>
                  </a:lnTo>
                  <a:lnTo>
                    <a:pt x="1702" y="1432"/>
                  </a:lnTo>
                  <a:lnTo>
                    <a:pt x="1839" y="1273"/>
                  </a:lnTo>
                  <a:lnTo>
                    <a:pt x="2026" y="1304"/>
                  </a:lnTo>
                  <a:lnTo>
                    <a:pt x="2143" y="1231"/>
                  </a:lnTo>
                  <a:lnTo>
                    <a:pt x="2250" y="1199"/>
                  </a:lnTo>
                  <a:lnTo>
                    <a:pt x="2457" y="1087"/>
                  </a:lnTo>
                  <a:lnTo>
                    <a:pt x="2463" y="1015"/>
                  </a:lnTo>
                  <a:lnTo>
                    <a:pt x="2629" y="1001"/>
                  </a:lnTo>
                  <a:lnTo>
                    <a:pt x="2790" y="872"/>
                  </a:lnTo>
                  <a:lnTo>
                    <a:pt x="3045" y="1127"/>
                  </a:lnTo>
                  <a:lnTo>
                    <a:pt x="3492" y="1214"/>
                  </a:lnTo>
                  <a:lnTo>
                    <a:pt x="3642" y="1120"/>
                  </a:lnTo>
                  <a:lnTo>
                    <a:pt x="3577" y="886"/>
                  </a:lnTo>
                  <a:close/>
                </a:path>
              </a:pathLst>
            </a:custGeom>
            <a:solidFill>
              <a:srgbClr val="45C1A4"/>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192" name="Freeform 17">
              <a:extLst>
                <a:ext uri="{FF2B5EF4-FFF2-40B4-BE49-F238E27FC236}">
                  <a16:creationId xmlns:a16="http://schemas.microsoft.com/office/drawing/2014/main" id="{8693A229-CBF7-4845-BF6E-012A89FEA780}"/>
                </a:ext>
              </a:extLst>
            </p:cNvPr>
            <p:cNvSpPr>
              <a:spLocks/>
            </p:cNvSpPr>
            <p:nvPr/>
          </p:nvSpPr>
          <p:spPr bwMode="auto">
            <a:xfrm>
              <a:off x="5248834" y="1975030"/>
              <a:ext cx="877395" cy="922038"/>
            </a:xfrm>
            <a:custGeom>
              <a:avLst/>
              <a:gdLst/>
              <a:ahLst/>
              <a:cxnLst>
                <a:cxn ang="0">
                  <a:pos x="2422" y="0"/>
                </a:cxn>
                <a:cxn ang="0">
                  <a:pos x="2078" y="144"/>
                </a:cxn>
                <a:cxn ang="0">
                  <a:pos x="2006" y="312"/>
                </a:cxn>
                <a:cxn ang="0">
                  <a:pos x="1894" y="344"/>
                </a:cxn>
                <a:cxn ang="0">
                  <a:pos x="1798" y="320"/>
                </a:cxn>
                <a:cxn ang="0">
                  <a:pos x="1790" y="416"/>
                </a:cxn>
                <a:cxn ang="0">
                  <a:pos x="1078" y="848"/>
                </a:cxn>
                <a:cxn ang="0">
                  <a:pos x="1038" y="1120"/>
                </a:cxn>
                <a:cxn ang="0">
                  <a:pos x="590" y="1296"/>
                </a:cxn>
                <a:cxn ang="0">
                  <a:pos x="342" y="1704"/>
                </a:cxn>
                <a:cxn ang="0">
                  <a:pos x="398" y="1808"/>
                </a:cxn>
                <a:cxn ang="0">
                  <a:pos x="326" y="1920"/>
                </a:cxn>
                <a:cxn ang="0">
                  <a:pos x="190" y="2064"/>
                </a:cxn>
                <a:cxn ang="0">
                  <a:pos x="0" y="2297"/>
                </a:cxn>
                <a:cxn ang="0">
                  <a:pos x="165" y="2504"/>
                </a:cxn>
                <a:cxn ang="0">
                  <a:pos x="400" y="2495"/>
                </a:cxn>
                <a:cxn ang="0">
                  <a:pos x="571" y="2538"/>
                </a:cxn>
                <a:cxn ang="0">
                  <a:pos x="838" y="2594"/>
                </a:cxn>
                <a:cxn ang="0">
                  <a:pos x="939" y="2640"/>
                </a:cxn>
                <a:cxn ang="0">
                  <a:pos x="1242" y="2685"/>
                </a:cxn>
                <a:cxn ang="0">
                  <a:pos x="1413" y="2558"/>
                </a:cxn>
                <a:cxn ang="0">
                  <a:pos x="1969" y="2640"/>
                </a:cxn>
                <a:cxn ang="0">
                  <a:pos x="2022" y="2408"/>
                </a:cxn>
                <a:cxn ang="0">
                  <a:pos x="2174" y="2248"/>
                </a:cxn>
                <a:cxn ang="0">
                  <a:pos x="2222" y="2032"/>
                </a:cxn>
                <a:cxn ang="0">
                  <a:pos x="2310" y="1944"/>
                </a:cxn>
                <a:cxn ang="0">
                  <a:pos x="2302" y="1712"/>
                </a:cxn>
                <a:cxn ang="0">
                  <a:pos x="2382" y="1576"/>
                </a:cxn>
                <a:cxn ang="0">
                  <a:pos x="2158" y="1328"/>
                </a:cxn>
                <a:cxn ang="0">
                  <a:pos x="2054" y="784"/>
                </a:cxn>
                <a:cxn ang="0">
                  <a:pos x="2230" y="344"/>
                </a:cxn>
                <a:cxn ang="0">
                  <a:pos x="2558" y="16"/>
                </a:cxn>
                <a:cxn ang="0">
                  <a:pos x="2422" y="0"/>
                </a:cxn>
              </a:cxnLst>
              <a:rect l="0" t="0" r="r" b="b"/>
              <a:pathLst>
                <a:path w="2558" h="2685">
                  <a:moveTo>
                    <a:pt x="2422" y="0"/>
                  </a:moveTo>
                  <a:lnTo>
                    <a:pt x="2078" y="144"/>
                  </a:lnTo>
                  <a:lnTo>
                    <a:pt x="2006" y="312"/>
                  </a:lnTo>
                  <a:lnTo>
                    <a:pt x="1894" y="344"/>
                  </a:lnTo>
                  <a:lnTo>
                    <a:pt x="1798" y="320"/>
                  </a:lnTo>
                  <a:lnTo>
                    <a:pt x="1790" y="416"/>
                  </a:lnTo>
                  <a:lnTo>
                    <a:pt x="1078" y="848"/>
                  </a:lnTo>
                  <a:lnTo>
                    <a:pt x="1038" y="1120"/>
                  </a:lnTo>
                  <a:lnTo>
                    <a:pt x="590" y="1296"/>
                  </a:lnTo>
                  <a:lnTo>
                    <a:pt x="342" y="1704"/>
                  </a:lnTo>
                  <a:lnTo>
                    <a:pt x="398" y="1808"/>
                  </a:lnTo>
                  <a:lnTo>
                    <a:pt x="326" y="1920"/>
                  </a:lnTo>
                  <a:lnTo>
                    <a:pt x="190" y="2064"/>
                  </a:lnTo>
                  <a:lnTo>
                    <a:pt x="0" y="2297"/>
                  </a:lnTo>
                  <a:lnTo>
                    <a:pt x="165" y="2504"/>
                  </a:lnTo>
                  <a:lnTo>
                    <a:pt x="400" y="2495"/>
                  </a:lnTo>
                  <a:lnTo>
                    <a:pt x="571" y="2538"/>
                  </a:lnTo>
                  <a:lnTo>
                    <a:pt x="838" y="2594"/>
                  </a:lnTo>
                  <a:lnTo>
                    <a:pt x="939" y="2640"/>
                  </a:lnTo>
                  <a:lnTo>
                    <a:pt x="1242" y="2685"/>
                  </a:lnTo>
                  <a:lnTo>
                    <a:pt x="1413" y="2558"/>
                  </a:lnTo>
                  <a:lnTo>
                    <a:pt x="1969" y="2640"/>
                  </a:lnTo>
                  <a:lnTo>
                    <a:pt x="2022" y="2408"/>
                  </a:lnTo>
                  <a:lnTo>
                    <a:pt x="2174" y="2248"/>
                  </a:lnTo>
                  <a:lnTo>
                    <a:pt x="2222" y="2032"/>
                  </a:lnTo>
                  <a:lnTo>
                    <a:pt x="2310" y="1944"/>
                  </a:lnTo>
                  <a:lnTo>
                    <a:pt x="2302" y="1712"/>
                  </a:lnTo>
                  <a:lnTo>
                    <a:pt x="2382" y="1576"/>
                  </a:lnTo>
                  <a:lnTo>
                    <a:pt x="2158" y="1328"/>
                  </a:lnTo>
                  <a:lnTo>
                    <a:pt x="2054" y="784"/>
                  </a:lnTo>
                  <a:lnTo>
                    <a:pt x="2230" y="344"/>
                  </a:lnTo>
                  <a:lnTo>
                    <a:pt x="2558" y="16"/>
                  </a:lnTo>
                  <a:lnTo>
                    <a:pt x="2422" y="0"/>
                  </a:lnTo>
                  <a:close/>
                </a:path>
              </a:pathLst>
            </a:custGeom>
            <a:solidFill>
              <a:srgbClr val="279EAB"/>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197" name="Freeform 18">
              <a:extLst>
                <a:ext uri="{FF2B5EF4-FFF2-40B4-BE49-F238E27FC236}">
                  <a16:creationId xmlns:a16="http://schemas.microsoft.com/office/drawing/2014/main" id="{226DFC26-2413-4C3C-A5AD-BAE40AE5A204}"/>
                </a:ext>
              </a:extLst>
            </p:cNvPr>
            <p:cNvSpPr>
              <a:spLocks/>
            </p:cNvSpPr>
            <p:nvPr/>
          </p:nvSpPr>
          <p:spPr bwMode="auto">
            <a:xfrm>
              <a:off x="4266701" y="2380247"/>
              <a:ext cx="901434" cy="590654"/>
            </a:xfrm>
            <a:custGeom>
              <a:avLst/>
              <a:gdLst/>
              <a:ahLst/>
              <a:cxnLst>
                <a:cxn ang="0">
                  <a:pos x="2336" y="656"/>
                </a:cxn>
                <a:cxn ang="0">
                  <a:pos x="1808" y="504"/>
                </a:cxn>
                <a:cxn ang="0">
                  <a:pos x="1400" y="176"/>
                </a:cxn>
                <a:cxn ang="0">
                  <a:pos x="1128" y="96"/>
                </a:cxn>
                <a:cxn ang="0">
                  <a:pos x="1080" y="0"/>
                </a:cxn>
                <a:cxn ang="0">
                  <a:pos x="976" y="48"/>
                </a:cxn>
                <a:cxn ang="0">
                  <a:pos x="792" y="320"/>
                </a:cxn>
                <a:cxn ang="0">
                  <a:pos x="560" y="432"/>
                </a:cxn>
                <a:cxn ang="0">
                  <a:pos x="512" y="560"/>
                </a:cxn>
                <a:cxn ang="0">
                  <a:pos x="344" y="696"/>
                </a:cxn>
                <a:cxn ang="0">
                  <a:pos x="147" y="1056"/>
                </a:cxn>
                <a:cxn ang="0">
                  <a:pos x="0" y="1320"/>
                </a:cxn>
                <a:cxn ang="0">
                  <a:pos x="228" y="1500"/>
                </a:cxn>
                <a:cxn ang="0">
                  <a:pos x="525" y="1650"/>
                </a:cxn>
                <a:cxn ang="0">
                  <a:pos x="635" y="1663"/>
                </a:cxn>
                <a:cxn ang="0">
                  <a:pos x="839" y="1567"/>
                </a:cxn>
                <a:cxn ang="0">
                  <a:pos x="1031" y="1513"/>
                </a:cxn>
                <a:cxn ang="0">
                  <a:pos x="1130" y="1560"/>
                </a:cxn>
                <a:cxn ang="0">
                  <a:pos x="1205" y="1639"/>
                </a:cxn>
                <a:cxn ang="0">
                  <a:pos x="1281" y="1663"/>
                </a:cxn>
                <a:cxn ang="0">
                  <a:pos x="1383" y="1648"/>
                </a:cxn>
                <a:cxn ang="0">
                  <a:pos x="1494" y="1687"/>
                </a:cxn>
                <a:cxn ang="0">
                  <a:pos x="1623" y="1641"/>
                </a:cxn>
                <a:cxn ang="0">
                  <a:pos x="1658" y="1705"/>
                </a:cxn>
                <a:cxn ang="0">
                  <a:pos x="1835" y="1720"/>
                </a:cxn>
                <a:cxn ang="0">
                  <a:pos x="1886" y="1665"/>
                </a:cxn>
                <a:cxn ang="0">
                  <a:pos x="2025" y="1632"/>
                </a:cxn>
                <a:cxn ang="0">
                  <a:pos x="2123" y="1534"/>
                </a:cxn>
                <a:cxn ang="0">
                  <a:pos x="2205" y="1515"/>
                </a:cxn>
                <a:cxn ang="0">
                  <a:pos x="2250" y="1440"/>
                </a:cxn>
                <a:cxn ang="0">
                  <a:pos x="2414" y="1369"/>
                </a:cxn>
                <a:cxn ang="0">
                  <a:pos x="2510" y="1345"/>
                </a:cxn>
                <a:cxn ang="0">
                  <a:pos x="2576" y="1215"/>
                </a:cxn>
                <a:cxn ang="0">
                  <a:pos x="2624" y="944"/>
                </a:cxn>
                <a:cxn ang="0">
                  <a:pos x="2336" y="656"/>
                </a:cxn>
              </a:cxnLst>
              <a:rect l="0" t="0" r="r" b="b"/>
              <a:pathLst>
                <a:path w="2624" h="1720">
                  <a:moveTo>
                    <a:pt x="2336" y="656"/>
                  </a:moveTo>
                  <a:lnTo>
                    <a:pt x="1808" y="504"/>
                  </a:lnTo>
                  <a:lnTo>
                    <a:pt x="1400" y="176"/>
                  </a:lnTo>
                  <a:lnTo>
                    <a:pt x="1128" y="96"/>
                  </a:lnTo>
                  <a:lnTo>
                    <a:pt x="1080" y="0"/>
                  </a:lnTo>
                  <a:lnTo>
                    <a:pt x="976" y="48"/>
                  </a:lnTo>
                  <a:lnTo>
                    <a:pt x="792" y="320"/>
                  </a:lnTo>
                  <a:lnTo>
                    <a:pt x="560" y="432"/>
                  </a:lnTo>
                  <a:lnTo>
                    <a:pt x="512" y="560"/>
                  </a:lnTo>
                  <a:lnTo>
                    <a:pt x="344" y="696"/>
                  </a:lnTo>
                  <a:lnTo>
                    <a:pt x="147" y="1056"/>
                  </a:lnTo>
                  <a:lnTo>
                    <a:pt x="0" y="1320"/>
                  </a:lnTo>
                  <a:lnTo>
                    <a:pt x="228" y="1500"/>
                  </a:lnTo>
                  <a:lnTo>
                    <a:pt x="525" y="1650"/>
                  </a:lnTo>
                  <a:lnTo>
                    <a:pt x="635" y="1663"/>
                  </a:lnTo>
                  <a:lnTo>
                    <a:pt x="839" y="1567"/>
                  </a:lnTo>
                  <a:lnTo>
                    <a:pt x="1031" y="1513"/>
                  </a:lnTo>
                  <a:lnTo>
                    <a:pt x="1130" y="1560"/>
                  </a:lnTo>
                  <a:lnTo>
                    <a:pt x="1205" y="1639"/>
                  </a:lnTo>
                  <a:lnTo>
                    <a:pt x="1281" y="1663"/>
                  </a:lnTo>
                  <a:lnTo>
                    <a:pt x="1383" y="1648"/>
                  </a:lnTo>
                  <a:lnTo>
                    <a:pt x="1494" y="1687"/>
                  </a:lnTo>
                  <a:lnTo>
                    <a:pt x="1623" y="1641"/>
                  </a:lnTo>
                  <a:lnTo>
                    <a:pt x="1658" y="1705"/>
                  </a:lnTo>
                  <a:lnTo>
                    <a:pt x="1835" y="1720"/>
                  </a:lnTo>
                  <a:lnTo>
                    <a:pt x="1886" y="1665"/>
                  </a:lnTo>
                  <a:lnTo>
                    <a:pt x="2025" y="1632"/>
                  </a:lnTo>
                  <a:lnTo>
                    <a:pt x="2123" y="1534"/>
                  </a:lnTo>
                  <a:lnTo>
                    <a:pt x="2205" y="1515"/>
                  </a:lnTo>
                  <a:lnTo>
                    <a:pt x="2250" y="1440"/>
                  </a:lnTo>
                  <a:lnTo>
                    <a:pt x="2414" y="1369"/>
                  </a:lnTo>
                  <a:lnTo>
                    <a:pt x="2510" y="1345"/>
                  </a:lnTo>
                  <a:lnTo>
                    <a:pt x="2576" y="1215"/>
                  </a:lnTo>
                  <a:lnTo>
                    <a:pt x="2624" y="944"/>
                  </a:lnTo>
                  <a:lnTo>
                    <a:pt x="2336" y="656"/>
                  </a:lnTo>
                  <a:close/>
                </a:path>
              </a:pathLst>
            </a:custGeom>
            <a:solidFill>
              <a:srgbClr val="279EAB"/>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198" name="Freeform 19">
              <a:extLst>
                <a:ext uri="{FF2B5EF4-FFF2-40B4-BE49-F238E27FC236}">
                  <a16:creationId xmlns:a16="http://schemas.microsoft.com/office/drawing/2014/main" id="{B17EA951-D8FA-4C3C-B34F-0EF0336A28A3}"/>
                </a:ext>
              </a:extLst>
            </p:cNvPr>
            <p:cNvSpPr>
              <a:spLocks/>
            </p:cNvSpPr>
            <p:nvPr/>
          </p:nvSpPr>
          <p:spPr bwMode="auto">
            <a:xfrm>
              <a:off x="4654746" y="2074618"/>
              <a:ext cx="731450" cy="722864"/>
            </a:xfrm>
            <a:custGeom>
              <a:avLst/>
              <a:gdLst/>
              <a:ahLst/>
              <a:cxnLst>
                <a:cxn ang="0">
                  <a:pos x="2074" y="1414"/>
                </a:cxn>
                <a:cxn ang="0">
                  <a:pos x="1890" y="1266"/>
                </a:cxn>
                <a:cxn ang="0">
                  <a:pos x="1729" y="1192"/>
                </a:cxn>
                <a:cxn ang="0">
                  <a:pos x="1597" y="1090"/>
                </a:cxn>
                <a:cxn ang="0">
                  <a:pos x="1597" y="898"/>
                </a:cxn>
                <a:cxn ang="0">
                  <a:pos x="1572" y="708"/>
                </a:cxn>
                <a:cxn ang="0">
                  <a:pos x="1506" y="630"/>
                </a:cxn>
                <a:cxn ang="0">
                  <a:pos x="1182" y="522"/>
                </a:cxn>
                <a:cxn ang="0">
                  <a:pos x="984" y="420"/>
                </a:cxn>
                <a:cxn ang="0">
                  <a:pos x="948" y="312"/>
                </a:cxn>
                <a:cxn ang="0">
                  <a:pos x="540" y="18"/>
                </a:cxn>
                <a:cxn ang="0">
                  <a:pos x="306" y="0"/>
                </a:cxn>
                <a:cxn ang="0">
                  <a:pos x="156" y="156"/>
                </a:cxn>
                <a:cxn ang="0">
                  <a:pos x="18" y="366"/>
                </a:cxn>
                <a:cxn ang="0">
                  <a:pos x="90" y="402"/>
                </a:cxn>
                <a:cxn ang="0">
                  <a:pos x="180" y="426"/>
                </a:cxn>
                <a:cxn ang="0">
                  <a:pos x="294" y="462"/>
                </a:cxn>
                <a:cxn ang="0">
                  <a:pos x="390" y="576"/>
                </a:cxn>
                <a:cxn ang="0">
                  <a:pos x="426" y="666"/>
                </a:cxn>
                <a:cxn ang="0">
                  <a:pos x="408" y="744"/>
                </a:cxn>
                <a:cxn ang="0">
                  <a:pos x="372" y="684"/>
                </a:cxn>
                <a:cxn ang="0">
                  <a:pos x="252" y="666"/>
                </a:cxn>
                <a:cxn ang="0">
                  <a:pos x="150" y="768"/>
                </a:cxn>
                <a:cxn ang="0">
                  <a:pos x="72" y="846"/>
                </a:cxn>
                <a:cxn ang="0">
                  <a:pos x="0" y="990"/>
                </a:cxn>
                <a:cxn ang="0">
                  <a:pos x="271" y="1069"/>
                </a:cxn>
                <a:cxn ang="0">
                  <a:pos x="679" y="1398"/>
                </a:cxn>
                <a:cxn ang="0">
                  <a:pos x="1210" y="1549"/>
                </a:cxn>
                <a:cxn ang="0">
                  <a:pos x="1497" y="1839"/>
                </a:cxn>
                <a:cxn ang="0">
                  <a:pos x="1449" y="2109"/>
                </a:cxn>
                <a:cxn ang="0">
                  <a:pos x="1731" y="2007"/>
                </a:cxn>
                <a:cxn ang="0">
                  <a:pos x="1923" y="1770"/>
                </a:cxn>
                <a:cxn ang="0">
                  <a:pos x="2052" y="1636"/>
                </a:cxn>
                <a:cxn ang="0">
                  <a:pos x="2130" y="1519"/>
                </a:cxn>
                <a:cxn ang="0">
                  <a:pos x="2074" y="1414"/>
                </a:cxn>
              </a:cxnLst>
              <a:rect l="0" t="0" r="r" b="b"/>
              <a:pathLst>
                <a:path w="2130" h="2109">
                  <a:moveTo>
                    <a:pt x="2074" y="1414"/>
                  </a:moveTo>
                  <a:lnTo>
                    <a:pt x="1890" y="1266"/>
                  </a:lnTo>
                  <a:lnTo>
                    <a:pt x="1729" y="1192"/>
                  </a:lnTo>
                  <a:lnTo>
                    <a:pt x="1597" y="1090"/>
                  </a:lnTo>
                  <a:lnTo>
                    <a:pt x="1597" y="898"/>
                  </a:lnTo>
                  <a:lnTo>
                    <a:pt x="1572" y="708"/>
                  </a:lnTo>
                  <a:lnTo>
                    <a:pt x="1506" y="630"/>
                  </a:lnTo>
                  <a:lnTo>
                    <a:pt x="1182" y="522"/>
                  </a:lnTo>
                  <a:lnTo>
                    <a:pt x="984" y="420"/>
                  </a:lnTo>
                  <a:lnTo>
                    <a:pt x="948" y="312"/>
                  </a:lnTo>
                  <a:lnTo>
                    <a:pt x="540" y="18"/>
                  </a:lnTo>
                  <a:lnTo>
                    <a:pt x="306" y="0"/>
                  </a:lnTo>
                  <a:lnTo>
                    <a:pt x="156" y="156"/>
                  </a:lnTo>
                  <a:lnTo>
                    <a:pt x="18" y="366"/>
                  </a:lnTo>
                  <a:lnTo>
                    <a:pt x="90" y="402"/>
                  </a:lnTo>
                  <a:lnTo>
                    <a:pt x="180" y="426"/>
                  </a:lnTo>
                  <a:lnTo>
                    <a:pt x="294" y="462"/>
                  </a:lnTo>
                  <a:lnTo>
                    <a:pt x="390" y="576"/>
                  </a:lnTo>
                  <a:lnTo>
                    <a:pt x="426" y="666"/>
                  </a:lnTo>
                  <a:lnTo>
                    <a:pt x="408" y="744"/>
                  </a:lnTo>
                  <a:lnTo>
                    <a:pt x="372" y="684"/>
                  </a:lnTo>
                  <a:lnTo>
                    <a:pt x="252" y="666"/>
                  </a:lnTo>
                  <a:lnTo>
                    <a:pt x="150" y="768"/>
                  </a:lnTo>
                  <a:lnTo>
                    <a:pt x="72" y="846"/>
                  </a:lnTo>
                  <a:lnTo>
                    <a:pt x="0" y="990"/>
                  </a:lnTo>
                  <a:lnTo>
                    <a:pt x="271" y="1069"/>
                  </a:lnTo>
                  <a:lnTo>
                    <a:pt x="679" y="1398"/>
                  </a:lnTo>
                  <a:lnTo>
                    <a:pt x="1210" y="1549"/>
                  </a:lnTo>
                  <a:lnTo>
                    <a:pt x="1497" y="1839"/>
                  </a:lnTo>
                  <a:lnTo>
                    <a:pt x="1449" y="2109"/>
                  </a:lnTo>
                  <a:lnTo>
                    <a:pt x="1731" y="2007"/>
                  </a:lnTo>
                  <a:lnTo>
                    <a:pt x="1923" y="1770"/>
                  </a:lnTo>
                  <a:lnTo>
                    <a:pt x="2052" y="1636"/>
                  </a:lnTo>
                  <a:lnTo>
                    <a:pt x="2130" y="1519"/>
                  </a:lnTo>
                  <a:lnTo>
                    <a:pt x="2074" y="1414"/>
                  </a:lnTo>
                  <a:close/>
                </a:path>
              </a:pathLst>
            </a:custGeom>
            <a:solidFill>
              <a:srgbClr val="279EAB"/>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199" name="Freeform 20">
              <a:extLst>
                <a:ext uri="{FF2B5EF4-FFF2-40B4-BE49-F238E27FC236}">
                  <a16:creationId xmlns:a16="http://schemas.microsoft.com/office/drawing/2014/main" id="{1B83EC61-5EDE-4E71-B0F2-0D722B39873F}"/>
                </a:ext>
              </a:extLst>
            </p:cNvPr>
            <p:cNvSpPr>
              <a:spLocks/>
            </p:cNvSpPr>
            <p:nvPr/>
          </p:nvSpPr>
          <p:spPr bwMode="auto">
            <a:xfrm>
              <a:off x="4759484" y="1825650"/>
              <a:ext cx="691958" cy="733166"/>
            </a:xfrm>
            <a:custGeom>
              <a:avLst/>
              <a:gdLst/>
              <a:ahLst/>
              <a:cxnLst>
                <a:cxn ang="0">
                  <a:pos x="2012" y="1730"/>
                </a:cxn>
                <a:cxn ang="0">
                  <a:pos x="1818" y="1428"/>
                </a:cxn>
                <a:cxn ang="0">
                  <a:pos x="1722" y="1104"/>
                </a:cxn>
                <a:cxn ang="0">
                  <a:pos x="1434" y="1104"/>
                </a:cxn>
                <a:cxn ang="0">
                  <a:pos x="1422" y="936"/>
                </a:cxn>
                <a:cxn ang="0">
                  <a:pos x="1290" y="804"/>
                </a:cxn>
                <a:cxn ang="0">
                  <a:pos x="1242" y="588"/>
                </a:cxn>
                <a:cxn ang="0">
                  <a:pos x="1434" y="576"/>
                </a:cxn>
                <a:cxn ang="0">
                  <a:pos x="1554" y="432"/>
                </a:cxn>
                <a:cxn ang="0">
                  <a:pos x="1578" y="228"/>
                </a:cxn>
                <a:cxn ang="0">
                  <a:pos x="1434" y="72"/>
                </a:cxn>
                <a:cxn ang="0">
                  <a:pos x="1182" y="0"/>
                </a:cxn>
                <a:cxn ang="0">
                  <a:pos x="798" y="96"/>
                </a:cxn>
                <a:cxn ang="0">
                  <a:pos x="390" y="348"/>
                </a:cxn>
                <a:cxn ang="0">
                  <a:pos x="270" y="396"/>
                </a:cxn>
                <a:cxn ang="0">
                  <a:pos x="0" y="723"/>
                </a:cxn>
                <a:cxn ang="0">
                  <a:pos x="230" y="740"/>
                </a:cxn>
                <a:cxn ang="0">
                  <a:pos x="641" y="1032"/>
                </a:cxn>
                <a:cxn ang="0">
                  <a:pos x="678" y="1142"/>
                </a:cxn>
                <a:cxn ang="0">
                  <a:pos x="876" y="1245"/>
                </a:cxn>
                <a:cxn ang="0">
                  <a:pos x="1197" y="1352"/>
                </a:cxn>
                <a:cxn ang="0">
                  <a:pos x="1266" y="1433"/>
                </a:cxn>
                <a:cxn ang="0">
                  <a:pos x="1289" y="1617"/>
                </a:cxn>
                <a:cxn ang="0">
                  <a:pos x="1289" y="1811"/>
                </a:cxn>
                <a:cxn ang="0">
                  <a:pos x="1418" y="1911"/>
                </a:cxn>
                <a:cxn ang="0">
                  <a:pos x="1589" y="1992"/>
                </a:cxn>
                <a:cxn ang="0">
                  <a:pos x="1766" y="2133"/>
                </a:cxn>
                <a:cxn ang="0">
                  <a:pos x="2012" y="1730"/>
                </a:cxn>
              </a:cxnLst>
              <a:rect l="0" t="0" r="r" b="b"/>
              <a:pathLst>
                <a:path w="2012" h="2133">
                  <a:moveTo>
                    <a:pt x="2012" y="1730"/>
                  </a:moveTo>
                  <a:lnTo>
                    <a:pt x="1818" y="1428"/>
                  </a:lnTo>
                  <a:lnTo>
                    <a:pt x="1722" y="1104"/>
                  </a:lnTo>
                  <a:lnTo>
                    <a:pt x="1434" y="1104"/>
                  </a:lnTo>
                  <a:lnTo>
                    <a:pt x="1422" y="936"/>
                  </a:lnTo>
                  <a:lnTo>
                    <a:pt x="1290" y="804"/>
                  </a:lnTo>
                  <a:lnTo>
                    <a:pt x="1242" y="588"/>
                  </a:lnTo>
                  <a:lnTo>
                    <a:pt x="1434" y="576"/>
                  </a:lnTo>
                  <a:lnTo>
                    <a:pt x="1554" y="432"/>
                  </a:lnTo>
                  <a:lnTo>
                    <a:pt x="1578" y="228"/>
                  </a:lnTo>
                  <a:lnTo>
                    <a:pt x="1434" y="72"/>
                  </a:lnTo>
                  <a:lnTo>
                    <a:pt x="1182" y="0"/>
                  </a:lnTo>
                  <a:lnTo>
                    <a:pt x="798" y="96"/>
                  </a:lnTo>
                  <a:lnTo>
                    <a:pt x="390" y="348"/>
                  </a:lnTo>
                  <a:lnTo>
                    <a:pt x="270" y="396"/>
                  </a:lnTo>
                  <a:lnTo>
                    <a:pt x="0" y="723"/>
                  </a:lnTo>
                  <a:lnTo>
                    <a:pt x="230" y="740"/>
                  </a:lnTo>
                  <a:lnTo>
                    <a:pt x="641" y="1032"/>
                  </a:lnTo>
                  <a:lnTo>
                    <a:pt x="678" y="1142"/>
                  </a:lnTo>
                  <a:lnTo>
                    <a:pt x="876" y="1245"/>
                  </a:lnTo>
                  <a:lnTo>
                    <a:pt x="1197" y="1352"/>
                  </a:lnTo>
                  <a:lnTo>
                    <a:pt x="1266" y="1433"/>
                  </a:lnTo>
                  <a:lnTo>
                    <a:pt x="1289" y="1617"/>
                  </a:lnTo>
                  <a:lnTo>
                    <a:pt x="1289" y="1811"/>
                  </a:lnTo>
                  <a:lnTo>
                    <a:pt x="1418" y="1911"/>
                  </a:lnTo>
                  <a:lnTo>
                    <a:pt x="1589" y="1992"/>
                  </a:lnTo>
                  <a:lnTo>
                    <a:pt x="1766" y="2133"/>
                  </a:lnTo>
                  <a:lnTo>
                    <a:pt x="2012" y="1730"/>
                  </a:lnTo>
                  <a:close/>
                </a:path>
              </a:pathLst>
            </a:custGeom>
            <a:solidFill>
              <a:srgbClr val="279EAB"/>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200" name="Freeform 21">
              <a:extLst>
                <a:ext uri="{FF2B5EF4-FFF2-40B4-BE49-F238E27FC236}">
                  <a16:creationId xmlns:a16="http://schemas.microsoft.com/office/drawing/2014/main" id="{EAA2501A-5B82-4AD4-871F-9BD220D537C5}"/>
                </a:ext>
              </a:extLst>
            </p:cNvPr>
            <p:cNvSpPr>
              <a:spLocks/>
            </p:cNvSpPr>
            <p:nvPr/>
          </p:nvSpPr>
          <p:spPr bwMode="auto">
            <a:xfrm>
              <a:off x="5166417" y="1559512"/>
              <a:ext cx="1001021" cy="860225"/>
            </a:xfrm>
            <a:custGeom>
              <a:avLst/>
              <a:gdLst/>
              <a:ahLst/>
              <a:cxnLst>
                <a:cxn ang="0">
                  <a:pos x="1070" y="0"/>
                </a:cxn>
                <a:cxn ang="0">
                  <a:pos x="894" y="72"/>
                </a:cxn>
                <a:cxn ang="0">
                  <a:pos x="542" y="328"/>
                </a:cxn>
                <a:cxn ang="0">
                  <a:pos x="438" y="576"/>
                </a:cxn>
                <a:cxn ang="0">
                  <a:pos x="0" y="776"/>
                </a:cxn>
                <a:cxn ang="0">
                  <a:pos x="252" y="848"/>
                </a:cxn>
                <a:cxn ang="0">
                  <a:pos x="393" y="1006"/>
                </a:cxn>
                <a:cxn ang="0">
                  <a:pos x="370" y="1208"/>
                </a:cxn>
                <a:cxn ang="0">
                  <a:pos x="249" y="1354"/>
                </a:cxn>
                <a:cxn ang="0">
                  <a:pos x="57" y="1364"/>
                </a:cxn>
                <a:cxn ang="0">
                  <a:pos x="105" y="1579"/>
                </a:cxn>
                <a:cxn ang="0">
                  <a:pos x="237" y="1712"/>
                </a:cxn>
                <a:cxn ang="0">
                  <a:pos x="249" y="1880"/>
                </a:cxn>
                <a:cxn ang="0">
                  <a:pos x="537" y="1880"/>
                </a:cxn>
                <a:cxn ang="0">
                  <a:pos x="634" y="2207"/>
                </a:cxn>
                <a:cxn ang="0">
                  <a:pos x="829" y="2504"/>
                </a:cxn>
                <a:cxn ang="0">
                  <a:pos x="1278" y="2329"/>
                </a:cxn>
                <a:cxn ang="0">
                  <a:pos x="1318" y="2054"/>
                </a:cxn>
                <a:cxn ang="0">
                  <a:pos x="2031" y="1624"/>
                </a:cxn>
                <a:cxn ang="0">
                  <a:pos x="2038" y="1528"/>
                </a:cxn>
                <a:cxn ang="0">
                  <a:pos x="2134" y="1552"/>
                </a:cxn>
                <a:cxn ang="0">
                  <a:pos x="2247" y="1519"/>
                </a:cxn>
                <a:cxn ang="0">
                  <a:pos x="2320" y="1351"/>
                </a:cxn>
                <a:cxn ang="0">
                  <a:pos x="2662" y="1208"/>
                </a:cxn>
                <a:cxn ang="0">
                  <a:pos x="2799" y="1223"/>
                </a:cxn>
                <a:cxn ang="0">
                  <a:pos x="2918" y="1176"/>
                </a:cxn>
                <a:cxn ang="0">
                  <a:pos x="2902" y="1072"/>
                </a:cxn>
                <a:cxn ang="0">
                  <a:pos x="2798" y="1040"/>
                </a:cxn>
                <a:cxn ang="0">
                  <a:pos x="2710" y="1000"/>
                </a:cxn>
                <a:cxn ang="0">
                  <a:pos x="2686" y="952"/>
                </a:cxn>
                <a:cxn ang="0">
                  <a:pos x="2638" y="864"/>
                </a:cxn>
                <a:cxn ang="0">
                  <a:pos x="2558" y="744"/>
                </a:cxn>
                <a:cxn ang="0">
                  <a:pos x="2390" y="728"/>
                </a:cxn>
                <a:cxn ang="0">
                  <a:pos x="2246" y="681"/>
                </a:cxn>
                <a:cxn ang="0">
                  <a:pos x="2174" y="696"/>
                </a:cxn>
                <a:cxn ang="0">
                  <a:pos x="2094" y="728"/>
                </a:cxn>
                <a:cxn ang="0">
                  <a:pos x="1998" y="768"/>
                </a:cxn>
                <a:cxn ang="0">
                  <a:pos x="2054" y="904"/>
                </a:cxn>
                <a:cxn ang="0">
                  <a:pos x="2118" y="968"/>
                </a:cxn>
                <a:cxn ang="0">
                  <a:pos x="2054" y="1048"/>
                </a:cxn>
                <a:cxn ang="0">
                  <a:pos x="1982" y="1056"/>
                </a:cxn>
                <a:cxn ang="0">
                  <a:pos x="1830" y="1032"/>
                </a:cxn>
                <a:cxn ang="0">
                  <a:pos x="1710" y="1000"/>
                </a:cxn>
                <a:cxn ang="0">
                  <a:pos x="1590" y="840"/>
                </a:cxn>
                <a:cxn ang="0">
                  <a:pos x="1486" y="744"/>
                </a:cxn>
                <a:cxn ang="0">
                  <a:pos x="1534" y="632"/>
                </a:cxn>
                <a:cxn ang="0">
                  <a:pos x="1670" y="600"/>
                </a:cxn>
                <a:cxn ang="0">
                  <a:pos x="1718" y="488"/>
                </a:cxn>
                <a:cxn ang="0">
                  <a:pos x="1558" y="328"/>
                </a:cxn>
                <a:cxn ang="0">
                  <a:pos x="1382" y="296"/>
                </a:cxn>
                <a:cxn ang="0">
                  <a:pos x="1286" y="96"/>
                </a:cxn>
                <a:cxn ang="0">
                  <a:pos x="1206" y="8"/>
                </a:cxn>
                <a:cxn ang="0">
                  <a:pos x="1070" y="0"/>
                </a:cxn>
              </a:cxnLst>
              <a:rect l="0" t="0" r="r" b="b"/>
              <a:pathLst>
                <a:path w="2918" h="2504">
                  <a:moveTo>
                    <a:pt x="1070" y="0"/>
                  </a:moveTo>
                  <a:lnTo>
                    <a:pt x="894" y="72"/>
                  </a:lnTo>
                  <a:lnTo>
                    <a:pt x="542" y="328"/>
                  </a:lnTo>
                  <a:lnTo>
                    <a:pt x="438" y="576"/>
                  </a:lnTo>
                  <a:lnTo>
                    <a:pt x="0" y="776"/>
                  </a:lnTo>
                  <a:lnTo>
                    <a:pt x="252" y="848"/>
                  </a:lnTo>
                  <a:lnTo>
                    <a:pt x="393" y="1006"/>
                  </a:lnTo>
                  <a:lnTo>
                    <a:pt x="370" y="1208"/>
                  </a:lnTo>
                  <a:lnTo>
                    <a:pt x="249" y="1354"/>
                  </a:lnTo>
                  <a:lnTo>
                    <a:pt x="57" y="1364"/>
                  </a:lnTo>
                  <a:lnTo>
                    <a:pt x="105" y="1579"/>
                  </a:lnTo>
                  <a:lnTo>
                    <a:pt x="237" y="1712"/>
                  </a:lnTo>
                  <a:lnTo>
                    <a:pt x="249" y="1880"/>
                  </a:lnTo>
                  <a:lnTo>
                    <a:pt x="537" y="1880"/>
                  </a:lnTo>
                  <a:lnTo>
                    <a:pt x="634" y="2207"/>
                  </a:lnTo>
                  <a:lnTo>
                    <a:pt x="829" y="2504"/>
                  </a:lnTo>
                  <a:lnTo>
                    <a:pt x="1278" y="2329"/>
                  </a:lnTo>
                  <a:lnTo>
                    <a:pt x="1318" y="2054"/>
                  </a:lnTo>
                  <a:lnTo>
                    <a:pt x="2031" y="1624"/>
                  </a:lnTo>
                  <a:lnTo>
                    <a:pt x="2038" y="1528"/>
                  </a:lnTo>
                  <a:lnTo>
                    <a:pt x="2134" y="1552"/>
                  </a:lnTo>
                  <a:lnTo>
                    <a:pt x="2247" y="1519"/>
                  </a:lnTo>
                  <a:lnTo>
                    <a:pt x="2320" y="1351"/>
                  </a:lnTo>
                  <a:lnTo>
                    <a:pt x="2662" y="1208"/>
                  </a:lnTo>
                  <a:lnTo>
                    <a:pt x="2799" y="1223"/>
                  </a:lnTo>
                  <a:lnTo>
                    <a:pt x="2918" y="1176"/>
                  </a:lnTo>
                  <a:lnTo>
                    <a:pt x="2902" y="1072"/>
                  </a:lnTo>
                  <a:lnTo>
                    <a:pt x="2798" y="1040"/>
                  </a:lnTo>
                  <a:lnTo>
                    <a:pt x="2710" y="1000"/>
                  </a:lnTo>
                  <a:lnTo>
                    <a:pt x="2686" y="952"/>
                  </a:lnTo>
                  <a:lnTo>
                    <a:pt x="2638" y="864"/>
                  </a:lnTo>
                  <a:lnTo>
                    <a:pt x="2558" y="744"/>
                  </a:lnTo>
                  <a:lnTo>
                    <a:pt x="2390" y="728"/>
                  </a:lnTo>
                  <a:lnTo>
                    <a:pt x="2246" y="681"/>
                  </a:lnTo>
                  <a:lnTo>
                    <a:pt x="2174" y="696"/>
                  </a:lnTo>
                  <a:lnTo>
                    <a:pt x="2094" y="728"/>
                  </a:lnTo>
                  <a:lnTo>
                    <a:pt x="1998" y="768"/>
                  </a:lnTo>
                  <a:lnTo>
                    <a:pt x="2054" y="904"/>
                  </a:lnTo>
                  <a:lnTo>
                    <a:pt x="2118" y="968"/>
                  </a:lnTo>
                  <a:lnTo>
                    <a:pt x="2054" y="1048"/>
                  </a:lnTo>
                  <a:lnTo>
                    <a:pt x="1982" y="1056"/>
                  </a:lnTo>
                  <a:lnTo>
                    <a:pt x="1830" y="1032"/>
                  </a:lnTo>
                  <a:lnTo>
                    <a:pt x="1710" y="1000"/>
                  </a:lnTo>
                  <a:lnTo>
                    <a:pt x="1590" y="840"/>
                  </a:lnTo>
                  <a:lnTo>
                    <a:pt x="1486" y="744"/>
                  </a:lnTo>
                  <a:lnTo>
                    <a:pt x="1534" y="632"/>
                  </a:lnTo>
                  <a:lnTo>
                    <a:pt x="1670" y="600"/>
                  </a:lnTo>
                  <a:lnTo>
                    <a:pt x="1718" y="488"/>
                  </a:lnTo>
                  <a:lnTo>
                    <a:pt x="1558" y="328"/>
                  </a:lnTo>
                  <a:lnTo>
                    <a:pt x="1382" y="296"/>
                  </a:lnTo>
                  <a:lnTo>
                    <a:pt x="1286" y="96"/>
                  </a:lnTo>
                  <a:lnTo>
                    <a:pt x="1206" y="8"/>
                  </a:lnTo>
                  <a:lnTo>
                    <a:pt x="1070" y="0"/>
                  </a:lnTo>
                  <a:close/>
                </a:path>
              </a:pathLst>
            </a:custGeom>
            <a:solidFill>
              <a:srgbClr val="D9DFE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203" name="Freeform 22">
              <a:extLst>
                <a:ext uri="{FF2B5EF4-FFF2-40B4-BE49-F238E27FC236}">
                  <a16:creationId xmlns:a16="http://schemas.microsoft.com/office/drawing/2014/main" id="{49D2C232-5670-4103-BBB8-21F55CEDABB0}"/>
                </a:ext>
              </a:extLst>
            </p:cNvPr>
            <p:cNvSpPr>
              <a:spLocks/>
            </p:cNvSpPr>
            <p:nvPr/>
          </p:nvSpPr>
          <p:spPr bwMode="auto">
            <a:xfrm>
              <a:off x="5676371" y="1727780"/>
              <a:ext cx="260987" cy="194023"/>
            </a:xfrm>
            <a:custGeom>
              <a:avLst/>
              <a:gdLst/>
              <a:ahLst/>
              <a:cxnLst>
                <a:cxn ang="0">
                  <a:pos x="759" y="194"/>
                </a:cxn>
                <a:cxn ang="0">
                  <a:pos x="608" y="136"/>
                </a:cxn>
                <a:cxn ang="0">
                  <a:pos x="392" y="120"/>
                </a:cxn>
                <a:cxn ang="0">
                  <a:pos x="230" y="0"/>
                </a:cxn>
                <a:cxn ang="0">
                  <a:pos x="182" y="113"/>
                </a:cxn>
                <a:cxn ang="0">
                  <a:pos x="47" y="144"/>
                </a:cxn>
                <a:cxn ang="0">
                  <a:pos x="0" y="257"/>
                </a:cxn>
                <a:cxn ang="0">
                  <a:pos x="104" y="353"/>
                </a:cxn>
                <a:cxn ang="0">
                  <a:pos x="224" y="512"/>
                </a:cxn>
                <a:cxn ang="0">
                  <a:pos x="347" y="546"/>
                </a:cxn>
                <a:cxn ang="0">
                  <a:pos x="498" y="567"/>
                </a:cxn>
                <a:cxn ang="0">
                  <a:pos x="570" y="561"/>
                </a:cxn>
                <a:cxn ang="0">
                  <a:pos x="630" y="480"/>
                </a:cxn>
                <a:cxn ang="0">
                  <a:pos x="567" y="414"/>
                </a:cxn>
                <a:cxn ang="0">
                  <a:pos x="512" y="279"/>
                </a:cxn>
                <a:cxn ang="0">
                  <a:pos x="693" y="207"/>
                </a:cxn>
                <a:cxn ang="0">
                  <a:pos x="759" y="194"/>
                </a:cxn>
              </a:cxnLst>
              <a:rect l="0" t="0" r="r" b="b"/>
              <a:pathLst>
                <a:path w="759" h="567">
                  <a:moveTo>
                    <a:pt x="759" y="194"/>
                  </a:moveTo>
                  <a:lnTo>
                    <a:pt x="608" y="136"/>
                  </a:lnTo>
                  <a:lnTo>
                    <a:pt x="392" y="120"/>
                  </a:lnTo>
                  <a:lnTo>
                    <a:pt x="230" y="0"/>
                  </a:lnTo>
                  <a:lnTo>
                    <a:pt x="182" y="113"/>
                  </a:lnTo>
                  <a:lnTo>
                    <a:pt x="47" y="144"/>
                  </a:lnTo>
                  <a:lnTo>
                    <a:pt x="0" y="257"/>
                  </a:lnTo>
                  <a:lnTo>
                    <a:pt x="104" y="353"/>
                  </a:lnTo>
                  <a:lnTo>
                    <a:pt x="224" y="512"/>
                  </a:lnTo>
                  <a:lnTo>
                    <a:pt x="347" y="546"/>
                  </a:lnTo>
                  <a:lnTo>
                    <a:pt x="498" y="567"/>
                  </a:lnTo>
                  <a:lnTo>
                    <a:pt x="570" y="561"/>
                  </a:lnTo>
                  <a:lnTo>
                    <a:pt x="630" y="480"/>
                  </a:lnTo>
                  <a:lnTo>
                    <a:pt x="567" y="414"/>
                  </a:lnTo>
                  <a:lnTo>
                    <a:pt x="512" y="279"/>
                  </a:lnTo>
                  <a:lnTo>
                    <a:pt x="693" y="207"/>
                  </a:lnTo>
                  <a:lnTo>
                    <a:pt x="759" y="194"/>
                  </a:lnTo>
                  <a:close/>
                </a:path>
              </a:pathLst>
            </a:custGeom>
            <a:solidFill>
              <a:srgbClr val="D9DFE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204" name="Freeform 23">
              <a:extLst>
                <a:ext uri="{FF2B5EF4-FFF2-40B4-BE49-F238E27FC236}">
                  <a16:creationId xmlns:a16="http://schemas.microsoft.com/office/drawing/2014/main" id="{982CA04A-BEA5-416D-A2F3-D5A64E108941}"/>
                </a:ext>
              </a:extLst>
            </p:cNvPr>
            <p:cNvSpPr>
              <a:spLocks/>
            </p:cNvSpPr>
            <p:nvPr/>
          </p:nvSpPr>
          <p:spPr bwMode="auto">
            <a:xfrm>
              <a:off x="5420536" y="1688289"/>
              <a:ext cx="273005" cy="353705"/>
            </a:xfrm>
            <a:custGeom>
              <a:avLst/>
              <a:gdLst/>
              <a:ahLst/>
              <a:cxnLst>
                <a:cxn ang="0">
                  <a:pos x="642" y="1031"/>
                </a:cxn>
                <a:cxn ang="0">
                  <a:pos x="472" y="1016"/>
                </a:cxn>
                <a:cxn ang="0">
                  <a:pos x="336" y="904"/>
                </a:cxn>
                <a:cxn ang="0">
                  <a:pos x="296" y="824"/>
                </a:cxn>
                <a:cxn ang="0">
                  <a:pos x="256" y="752"/>
                </a:cxn>
                <a:cxn ang="0">
                  <a:pos x="176" y="784"/>
                </a:cxn>
                <a:cxn ang="0">
                  <a:pos x="120" y="800"/>
                </a:cxn>
                <a:cxn ang="0">
                  <a:pos x="120" y="680"/>
                </a:cxn>
                <a:cxn ang="0">
                  <a:pos x="176" y="560"/>
                </a:cxn>
                <a:cxn ang="0">
                  <a:pos x="160" y="448"/>
                </a:cxn>
                <a:cxn ang="0">
                  <a:pos x="72" y="432"/>
                </a:cxn>
                <a:cxn ang="0">
                  <a:pos x="0" y="376"/>
                </a:cxn>
                <a:cxn ang="0">
                  <a:pos x="24" y="272"/>
                </a:cxn>
                <a:cxn ang="0">
                  <a:pos x="104" y="192"/>
                </a:cxn>
                <a:cxn ang="0">
                  <a:pos x="176" y="144"/>
                </a:cxn>
                <a:cxn ang="0">
                  <a:pos x="256" y="64"/>
                </a:cxn>
                <a:cxn ang="0">
                  <a:pos x="368" y="0"/>
                </a:cxn>
                <a:cxn ang="0">
                  <a:pos x="472" y="24"/>
                </a:cxn>
                <a:cxn ang="0">
                  <a:pos x="512" y="128"/>
                </a:cxn>
                <a:cxn ang="0">
                  <a:pos x="576" y="248"/>
                </a:cxn>
                <a:cxn ang="0">
                  <a:pos x="560" y="360"/>
                </a:cxn>
                <a:cxn ang="0">
                  <a:pos x="624" y="376"/>
                </a:cxn>
                <a:cxn ang="0">
                  <a:pos x="624" y="504"/>
                </a:cxn>
                <a:cxn ang="0">
                  <a:pos x="640" y="600"/>
                </a:cxn>
                <a:cxn ang="0">
                  <a:pos x="728" y="696"/>
                </a:cxn>
                <a:cxn ang="0">
                  <a:pos x="792" y="728"/>
                </a:cxn>
                <a:cxn ang="0">
                  <a:pos x="632" y="768"/>
                </a:cxn>
                <a:cxn ang="0">
                  <a:pos x="552" y="848"/>
                </a:cxn>
                <a:cxn ang="0">
                  <a:pos x="560" y="920"/>
                </a:cxn>
                <a:cxn ang="0">
                  <a:pos x="664" y="952"/>
                </a:cxn>
                <a:cxn ang="0">
                  <a:pos x="642" y="1031"/>
                </a:cxn>
              </a:cxnLst>
              <a:rect l="0" t="0" r="r" b="b"/>
              <a:pathLst>
                <a:path w="792" h="1031">
                  <a:moveTo>
                    <a:pt x="642" y="1031"/>
                  </a:moveTo>
                  <a:lnTo>
                    <a:pt x="472" y="1016"/>
                  </a:lnTo>
                  <a:lnTo>
                    <a:pt x="336" y="904"/>
                  </a:lnTo>
                  <a:lnTo>
                    <a:pt x="296" y="824"/>
                  </a:lnTo>
                  <a:lnTo>
                    <a:pt x="256" y="752"/>
                  </a:lnTo>
                  <a:lnTo>
                    <a:pt x="176" y="784"/>
                  </a:lnTo>
                  <a:lnTo>
                    <a:pt x="120" y="800"/>
                  </a:lnTo>
                  <a:lnTo>
                    <a:pt x="120" y="680"/>
                  </a:lnTo>
                  <a:lnTo>
                    <a:pt x="176" y="560"/>
                  </a:lnTo>
                  <a:lnTo>
                    <a:pt x="160" y="448"/>
                  </a:lnTo>
                  <a:lnTo>
                    <a:pt x="72" y="432"/>
                  </a:lnTo>
                  <a:lnTo>
                    <a:pt x="0" y="376"/>
                  </a:lnTo>
                  <a:lnTo>
                    <a:pt x="24" y="272"/>
                  </a:lnTo>
                  <a:lnTo>
                    <a:pt x="104" y="192"/>
                  </a:lnTo>
                  <a:lnTo>
                    <a:pt x="176" y="144"/>
                  </a:lnTo>
                  <a:lnTo>
                    <a:pt x="256" y="64"/>
                  </a:lnTo>
                  <a:lnTo>
                    <a:pt x="368" y="0"/>
                  </a:lnTo>
                  <a:lnTo>
                    <a:pt x="472" y="24"/>
                  </a:lnTo>
                  <a:lnTo>
                    <a:pt x="512" y="128"/>
                  </a:lnTo>
                  <a:lnTo>
                    <a:pt x="576" y="248"/>
                  </a:lnTo>
                  <a:lnTo>
                    <a:pt x="560" y="360"/>
                  </a:lnTo>
                  <a:lnTo>
                    <a:pt x="624" y="376"/>
                  </a:lnTo>
                  <a:lnTo>
                    <a:pt x="624" y="504"/>
                  </a:lnTo>
                  <a:lnTo>
                    <a:pt x="640" y="600"/>
                  </a:lnTo>
                  <a:lnTo>
                    <a:pt x="728" y="696"/>
                  </a:lnTo>
                  <a:lnTo>
                    <a:pt x="792" y="728"/>
                  </a:lnTo>
                  <a:lnTo>
                    <a:pt x="632" y="768"/>
                  </a:lnTo>
                  <a:lnTo>
                    <a:pt x="552" y="848"/>
                  </a:lnTo>
                  <a:lnTo>
                    <a:pt x="560" y="920"/>
                  </a:lnTo>
                  <a:lnTo>
                    <a:pt x="664" y="952"/>
                  </a:lnTo>
                  <a:lnTo>
                    <a:pt x="642" y="1031"/>
                  </a:lnTo>
                  <a:close/>
                </a:path>
              </a:pathLst>
            </a:custGeom>
            <a:solidFill>
              <a:srgbClr val="D9DFE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华文楷体"/>
                <a:ea typeface="华文楷体" panose="02010600040101010101" pitchFamily="2" charset="-122"/>
                <a:cs typeface="+mn-cs"/>
              </a:endParaRPr>
            </a:p>
          </p:txBody>
        </p:sp>
        <p:sp>
          <p:nvSpPr>
            <p:cNvPr id="205" name="Freeform 24">
              <a:extLst>
                <a:ext uri="{FF2B5EF4-FFF2-40B4-BE49-F238E27FC236}">
                  <a16:creationId xmlns:a16="http://schemas.microsoft.com/office/drawing/2014/main" id="{39D37243-64FF-4058-9374-6E28DDC71A3F}"/>
                </a:ext>
              </a:extLst>
            </p:cNvPr>
            <p:cNvSpPr>
              <a:spLocks/>
            </p:cNvSpPr>
            <p:nvPr/>
          </p:nvSpPr>
          <p:spPr bwMode="auto">
            <a:xfrm>
              <a:off x="4603236" y="2199960"/>
              <a:ext cx="197456" cy="212910"/>
            </a:xfrm>
            <a:custGeom>
              <a:avLst/>
              <a:gdLst/>
              <a:ahLst/>
              <a:cxnLst>
                <a:cxn ang="0">
                  <a:pos x="0" y="577"/>
                </a:cxn>
                <a:cxn ang="0">
                  <a:pos x="103" y="526"/>
                </a:cxn>
                <a:cxn ang="0">
                  <a:pos x="150" y="622"/>
                </a:cxn>
                <a:cxn ang="0">
                  <a:pos x="220" y="481"/>
                </a:cxn>
                <a:cxn ang="0">
                  <a:pos x="400" y="301"/>
                </a:cxn>
                <a:cxn ang="0">
                  <a:pos x="523" y="318"/>
                </a:cxn>
                <a:cxn ang="0">
                  <a:pos x="559" y="378"/>
                </a:cxn>
                <a:cxn ang="0">
                  <a:pos x="577" y="300"/>
                </a:cxn>
                <a:cxn ang="0">
                  <a:pos x="538" y="207"/>
                </a:cxn>
                <a:cxn ang="0">
                  <a:pos x="445" y="97"/>
                </a:cxn>
                <a:cxn ang="0">
                  <a:pos x="333" y="61"/>
                </a:cxn>
                <a:cxn ang="0">
                  <a:pos x="237" y="34"/>
                </a:cxn>
                <a:cxn ang="0">
                  <a:pos x="169" y="0"/>
                </a:cxn>
                <a:cxn ang="0">
                  <a:pos x="121" y="112"/>
                </a:cxn>
                <a:cxn ang="0">
                  <a:pos x="157" y="190"/>
                </a:cxn>
                <a:cxn ang="0">
                  <a:pos x="91" y="226"/>
                </a:cxn>
                <a:cxn ang="0">
                  <a:pos x="73" y="328"/>
                </a:cxn>
                <a:cxn ang="0">
                  <a:pos x="61" y="520"/>
                </a:cxn>
                <a:cxn ang="0">
                  <a:pos x="0" y="577"/>
                </a:cxn>
              </a:cxnLst>
              <a:rect l="0" t="0" r="r" b="b"/>
              <a:pathLst>
                <a:path w="577" h="622">
                  <a:moveTo>
                    <a:pt x="0" y="577"/>
                  </a:moveTo>
                  <a:lnTo>
                    <a:pt x="103" y="526"/>
                  </a:lnTo>
                  <a:lnTo>
                    <a:pt x="150" y="622"/>
                  </a:lnTo>
                  <a:lnTo>
                    <a:pt x="220" y="481"/>
                  </a:lnTo>
                  <a:lnTo>
                    <a:pt x="400" y="301"/>
                  </a:lnTo>
                  <a:lnTo>
                    <a:pt x="523" y="318"/>
                  </a:lnTo>
                  <a:lnTo>
                    <a:pt x="559" y="378"/>
                  </a:lnTo>
                  <a:lnTo>
                    <a:pt x="577" y="300"/>
                  </a:lnTo>
                  <a:lnTo>
                    <a:pt x="538" y="207"/>
                  </a:lnTo>
                  <a:lnTo>
                    <a:pt x="445" y="97"/>
                  </a:lnTo>
                  <a:lnTo>
                    <a:pt x="333" y="61"/>
                  </a:lnTo>
                  <a:lnTo>
                    <a:pt x="237" y="34"/>
                  </a:lnTo>
                  <a:lnTo>
                    <a:pt x="169" y="0"/>
                  </a:lnTo>
                  <a:lnTo>
                    <a:pt x="121" y="112"/>
                  </a:lnTo>
                  <a:lnTo>
                    <a:pt x="157" y="190"/>
                  </a:lnTo>
                  <a:lnTo>
                    <a:pt x="91" y="226"/>
                  </a:lnTo>
                  <a:lnTo>
                    <a:pt x="73" y="328"/>
                  </a:lnTo>
                  <a:lnTo>
                    <a:pt x="61" y="520"/>
                  </a:lnTo>
                  <a:lnTo>
                    <a:pt x="0" y="577"/>
                  </a:lnTo>
                  <a:close/>
                </a:path>
              </a:pathLst>
            </a:custGeom>
            <a:solidFill>
              <a:srgbClr val="279EAB"/>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206" name="Freeform 25">
              <a:extLst>
                <a:ext uri="{FF2B5EF4-FFF2-40B4-BE49-F238E27FC236}">
                  <a16:creationId xmlns:a16="http://schemas.microsoft.com/office/drawing/2014/main" id="{9BF5F361-A4D5-44D4-A50E-D86F0EE8A08E}"/>
                </a:ext>
              </a:extLst>
            </p:cNvPr>
            <p:cNvSpPr>
              <a:spLocks/>
            </p:cNvSpPr>
            <p:nvPr/>
          </p:nvSpPr>
          <p:spPr bwMode="auto">
            <a:xfrm>
              <a:off x="4065808" y="4114433"/>
              <a:ext cx="142512" cy="108173"/>
            </a:xfrm>
            <a:custGeom>
              <a:avLst/>
              <a:gdLst/>
              <a:ahLst/>
              <a:cxnLst>
                <a:cxn ang="0">
                  <a:pos x="372" y="278"/>
                </a:cxn>
                <a:cxn ang="0">
                  <a:pos x="417" y="181"/>
                </a:cxn>
                <a:cxn ang="0">
                  <a:pos x="360" y="98"/>
                </a:cxn>
                <a:cxn ang="0">
                  <a:pos x="236" y="0"/>
                </a:cxn>
                <a:cxn ang="0">
                  <a:pos x="186" y="14"/>
                </a:cxn>
                <a:cxn ang="0">
                  <a:pos x="138" y="32"/>
                </a:cxn>
                <a:cxn ang="0">
                  <a:pos x="6" y="38"/>
                </a:cxn>
                <a:cxn ang="0">
                  <a:pos x="0" y="116"/>
                </a:cxn>
                <a:cxn ang="0">
                  <a:pos x="9" y="181"/>
                </a:cxn>
                <a:cxn ang="0">
                  <a:pos x="48" y="230"/>
                </a:cxn>
                <a:cxn ang="0">
                  <a:pos x="120" y="236"/>
                </a:cxn>
                <a:cxn ang="0">
                  <a:pos x="145" y="272"/>
                </a:cxn>
                <a:cxn ang="0">
                  <a:pos x="186" y="314"/>
                </a:cxn>
                <a:cxn ang="0">
                  <a:pos x="276" y="260"/>
                </a:cxn>
                <a:cxn ang="0">
                  <a:pos x="372" y="278"/>
                </a:cxn>
              </a:cxnLst>
              <a:rect l="0" t="0" r="r" b="b"/>
              <a:pathLst>
                <a:path w="417" h="314">
                  <a:moveTo>
                    <a:pt x="372" y="278"/>
                  </a:moveTo>
                  <a:lnTo>
                    <a:pt x="417" y="181"/>
                  </a:lnTo>
                  <a:lnTo>
                    <a:pt x="360" y="98"/>
                  </a:lnTo>
                  <a:lnTo>
                    <a:pt x="236" y="0"/>
                  </a:lnTo>
                  <a:lnTo>
                    <a:pt x="186" y="14"/>
                  </a:lnTo>
                  <a:lnTo>
                    <a:pt x="138" y="32"/>
                  </a:lnTo>
                  <a:lnTo>
                    <a:pt x="6" y="38"/>
                  </a:lnTo>
                  <a:lnTo>
                    <a:pt x="0" y="116"/>
                  </a:lnTo>
                  <a:lnTo>
                    <a:pt x="9" y="181"/>
                  </a:lnTo>
                  <a:lnTo>
                    <a:pt x="48" y="230"/>
                  </a:lnTo>
                  <a:lnTo>
                    <a:pt x="120" y="236"/>
                  </a:lnTo>
                  <a:lnTo>
                    <a:pt x="145" y="272"/>
                  </a:lnTo>
                  <a:lnTo>
                    <a:pt x="186" y="314"/>
                  </a:lnTo>
                  <a:lnTo>
                    <a:pt x="276" y="260"/>
                  </a:lnTo>
                  <a:lnTo>
                    <a:pt x="372" y="278"/>
                  </a:lnTo>
                  <a:close/>
                </a:path>
              </a:pathLst>
            </a:custGeom>
            <a:solidFill>
              <a:srgbClr val="D9DFE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209" name="Freeform 8">
              <a:extLst>
                <a:ext uri="{FF2B5EF4-FFF2-40B4-BE49-F238E27FC236}">
                  <a16:creationId xmlns:a16="http://schemas.microsoft.com/office/drawing/2014/main" id="{C992984A-8D0F-4EA2-941C-534827EDAA69}"/>
                </a:ext>
              </a:extLst>
            </p:cNvPr>
            <p:cNvSpPr>
              <a:spLocks/>
            </p:cNvSpPr>
            <p:nvPr/>
          </p:nvSpPr>
          <p:spPr bwMode="auto">
            <a:xfrm>
              <a:off x="4646159" y="4086961"/>
              <a:ext cx="1001020" cy="1758225"/>
            </a:xfrm>
            <a:custGeom>
              <a:avLst/>
              <a:gdLst/>
              <a:ahLst/>
              <a:cxnLst>
                <a:cxn ang="0">
                  <a:pos x="2912" y="80"/>
                </a:cxn>
                <a:cxn ang="0">
                  <a:pos x="2736" y="0"/>
                </a:cxn>
                <a:cxn ang="0">
                  <a:pos x="2480" y="144"/>
                </a:cxn>
                <a:cxn ang="0">
                  <a:pos x="2528" y="304"/>
                </a:cxn>
                <a:cxn ang="0">
                  <a:pos x="2200" y="1304"/>
                </a:cxn>
                <a:cxn ang="0">
                  <a:pos x="2048" y="1320"/>
                </a:cxn>
                <a:cxn ang="0">
                  <a:pos x="1656" y="1040"/>
                </a:cxn>
                <a:cxn ang="0">
                  <a:pos x="1552" y="1056"/>
                </a:cxn>
                <a:cxn ang="0">
                  <a:pos x="1000" y="712"/>
                </a:cxn>
                <a:cxn ang="0">
                  <a:pos x="656" y="888"/>
                </a:cxn>
                <a:cxn ang="0">
                  <a:pos x="440" y="1264"/>
                </a:cxn>
                <a:cxn ang="0">
                  <a:pos x="384" y="1976"/>
                </a:cxn>
                <a:cxn ang="0">
                  <a:pos x="256" y="2128"/>
                </a:cxn>
                <a:cxn ang="0">
                  <a:pos x="272" y="2272"/>
                </a:cxn>
                <a:cxn ang="0">
                  <a:pos x="396" y="2581"/>
                </a:cxn>
                <a:cxn ang="0">
                  <a:pos x="575" y="2805"/>
                </a:cxn>
                <a:cxn ang="0">
                  <a:pos x="575" y="3105"/>
                </a:cxn>
                <a:cxn ang="0">
                  <a:pos x="338" y="3214"/>
                </a:cxn>
                <a:cxn ang="0">
                  <a:pos x="168" y="3342"/>
                </a:cxn>
                <a:cxn ang="0">
                  <a:pos x="0" y="3831"/>
                </a:cxn>
                <a:cxn ang="0">
                  <a:pos x="167" y="4387"/>
                </a:cxn>
                <a:cxn ang="0">
                  <a:pos x="159" y="4647"/>
                </a:cxn>
                <a:cxn ang="0">
                  <a:pos x="288" y="4711"/>
                </a:cxn>
                <a:cxn ang="0">
                  <a:pos x="312" y="4855"/>
                </a:cxn>
                <a:cxn ang="0">
                  <a:pos x="449" y="5025"/>
                </a:cxn>
                <a:cxn ang="0">
                  <a:pos x="605" y="5056"/>
                </a:cxn>
                <a:cxn ang="0">
                  <a:pos x="807" y="5119"/>
                </a:cxn>
                <a:cxn ang="0">
                  <a:pos x="848" y="4592"/>
                </a:cxn>
                <a:cxn ang="0">
                  <a:pos x="976" y="4464"/>
                </a:cxn>
                <a:cxn ang="0">
                  <a:pos x="1160" y="3664"/>
                </a:cxn>
                <a:cxn ang="0">
                  <a:pos x="1912" y="2672"/>
                </a:cxn>
                <a:cxn ang="0">
                  <a:pos x="1904" y="2496"/>
                </a:cxn>
                <a:cxn ang="0">
                  <a:pos x="2008" y="2464"/>
                </a:cxn>
                <a:cxn ang="0">
                  <a:pos x="2128" y="2408"/>
                </a:cxn>
                <a:cxn ang="0">
                  <a:pos x="2728" y="1472"/>
                </a:cxn>
                <a:cxn ang="0">
                  <a:pos x="2656" y="1136"/>
                </a:cxn>
                <a:cxn ang="0">
                  <a:pos x="2912" y="80"/>
                </a:cxn>
              </a:cxnLst>
              <a:rect l="0" t="0" r="r" b="b"/>
              <a:pathLst>
                <a:path w="2912" h="5119">
                  <a:moveTo>
                    <a:pt x="2912" y="80"/>
                  </a:moveTo>
                  <a:lnTo>
                    <a:pt x="2736" y="0"/>
                  </a:lnTo>
                  <a:lnTo>
                    <a:pt x="2480" y="144"/>
                  </a:lnTo>
                  <a:lnTo>
                    <a:pt x="2528" y="304"/>
                  </a:lnTo>
                  <a:lnTo>
                    <a:pt x="2200" y="1304"/>
                  </a:lnTo>
                  <a:lnTo>
                    <a:pt x="2048" y="1320"/>
                  </a:lnTo>
                  <a:lnTo>
                    <a:pt x="1656" y="1040"/>
                  </a:lnTo>
                  <a:lnTo>
                    <a:pt x="1552" y="1056"/>
                  </a:lnTo>
                  <a:lnTo>
                    <a:pt x="1000" y="712"/>
                  </a:lnTo>
                  <a:lnTo>
                    <a:pt x="656" y="888"/>
                  </a:lnTo>
                  <a:lnTo>
                    <a:pt x="440" y="1264"/>
                  </a:lnTo>
                  <a:lnTo>
                    <a:pt x="384" y="1976"/>
                  </a:lnTo>
                  <a:lnTo>
                    <a:pt x="256" y="2128"/>
                  </a:lnTo>
                  <a:lnTo>
                    <a:pt x="272" y="2272"/>
                  </a:lnTo>
                  <a:lnTo>
                    <a:pt x="396" y="2581"/>
                  </a:lnTo>
                  <a:lnTo>
                    <a:pt x="575" y="2805"/>
                  </a:lnTo>
                  <a:lnTo>
                    <a:pt x="575" y="3105"/>
                  </a:lnTo>
                  <a:lnTo>
                    <a:pt x="338" y="3214"/>
                  </a:lnTo>
                  <a:lnTo>
                    <a:pt x="168" y="3342"/>
                  </a:lnTo>
                  <a:lnTo>
                    <a:pt x="0" y="3831"/>
                  </a:lnTo>
                  <a:lnTo>
                    <a:pt x="167" y="4387"/>
                  </a:lnTo>
                  <a:lnTo>
                    <a:pt x="159" y="4647"/>
                  </a:lnTo>
                  <a:lnTo>
                    <a:pt x="288" y="4711"/>
                  </a:lnTo>
                  <a:lnTo>
                    <a:pt x="312" y="4855"/>
                  </a:lnTo>
                  <a:lnTo>
                    <a:pt x="449" y="5025"/>
                  </a:lnTo>
                  <a:lnTo>
                    <a:pt x="605" y="5056"/>
                  </a:lnTo>
                  <a:lnTo>
                    <a:pt x="807" y="5119"/>
                  </a:lnTo>
                  <a:lnTo>
                    <a:pt x="848" y="4592"/>
                  </a:lnTo>
                  <a:lnTo>
                    <a:pt x="976" y="4464"/>
                  </a:lnTo>
                  <a:lnTo>
                    <a:pt x="1160" y="3664"/>
                  </a:lnTo>
                  <a:lnTo>
                    <a:pt x="1912" y="2672"/>
                  </a:lnTo>
                  <a:lnTo>
                    <a:pt x="1904" y="2496"/>
                  </a:lnTo>
                  <a:lnTo>
                    <a:pt x="2008" y="2464"/>
                  </a:lnTo>
                  <a:lnTo>
                    <a:pt x="2128" y="2408"/>
                  </a:lnTo>
                  <a:lnTo>
                    <a:pt x="2728" y="1472"/>
                  </a:lnTo>
                  <a:lnTo>
                    <a:pt x="2656" y="1136"/>
                  </a:lnTo>
                  <a:lnTo>
                    <a:pt x="2912" y="80"/>
                  </a:lnTo>
                  <a:close/>
                </a:path>
              </a:pathLst>
            </a:custGeom>
            <a:solidFill>
              <a:srgbClr val="D9DFE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211" name="Freeform 7">
              <a:extLst>
                <a:ext uri="{FF2B5EF4-FFF2-40B4-BE49-F238E27FC236}">
                  <a16:creationId xmlns:a16="http://schemas.microsoft.com/office/drawing/2014/main" id="{0F64CF7B-093C-470D-9FFF-19282BD54BE7}"/>
                </a:ext>
              </a:extLst>
            </p:cNvPr>
            <p:cNvSpPr>
              <a:spLocks/>
            </p:cNvSpPr>
            <p:nvPr/>
          </p:nvSpPr>
          <p:spPr bwMode="auto">
            <a:xfrm>
              <a:off x="4160246" y="4948904"/>
              <a:ext cx="800130" cy="1383915"/>
            </a:xfrm>
            <a:custGeom>
              <a:avLst/>
              <a:gdLst/>
              <a:ahLst/>
              <a:cxnLst>
                <a:cxn ang="0">
                  <a:pos x="1684" y="3873"/>
                </a:cxn>
                <a:cxn ang="0">
                  <a:pos x="1456" y="3504"/>
                </a:cxn>
                <a:cxn ang="0">
                  <a:pos x="1544" y="3184"/>
                </a:cxn>
                <a:cxn ang="0">
                  <a:pos x="1200" y="2648"/>
                </a:cxn>
                <a:cxn ang="0">
                  <a:pos x="960" y="2432"/>
                </a:cxn>
                <a:cxn ang="0">
                  <a:pos x="752" y="2288"/>
                </a:cxn>
                <a:cxn ang="0">
                  <a:pos x="624" y="2112"/>
                </a:cxn>
                <a:cxn ang="0">
                  <a:pos x="496" y="2024"/>
                </a:cxn>
                <a:cxn ang="0">
                  <a:pos x="392" y="1960"/>
                </a:cxn>
                <a:cxn ang="0">
                  <a:pos x="296" y="1824"/>
                </a:cxn>
                <a:cxn ang="0">
                  <a:pos x="192" y="1896"/>
                </a:cxn>
                <a:cxn ang="0">
                  <a:pos x="0" y="1824"/>
                </a:cxn>
                <a:cxn ang="0">
                  <a:pos x="136" y="1496"/>
                </a:cxn>
                <a:cxn ang="0">
                  <a:pos x="152" y="1264"/>
                </a:cxn>
                <a:cxn ang="0">
                  <a:pos x="80" y="1128"/>
                </a:cxn>
                <a:cxn ang="0">
                  <a:pos x="72" y="392"/>
                </a:cxn>
                <a:cxn ang="0">
                  <a:pos x="176" y="304"/>
                </a:cxn>
                <a:cxn ang="0">
                  <a:pos x="456" y="320"/>
                </a:cxn>
                <a:cxn ang="0">
                  <a:pos x="672" y="48"/>
                </a:cxn>
                <a:cxn ang="0">
                  <a:pos x="832" y="64"/>
                </a:cxn>
                <a:cxn ang="0">
                  <a:pos x="968" y="0"/>
                </a:cxn>
                <a:cxn ang="0">
                  <a:pos x="1072" y="120"/>
                </a:cxn>
                <a:cxn ang="0">
                  <a:pos x="1264" y="72"/>
                </a:cxn>
                <a:cxn ang="0">
                  <a:pos x="1440" y="160"/>
                </a:cxn>
                <a:cxn ang="0">
                  <a:pos x="1608" y="16"/>
                </a:cxn>
                <a:cxn ang="0">
                  <a:pos x="1816" y="72"/>
                </a:cxn>
                <a:cxn ang="0">
                  <a:pos x="1992" y="296"/>
                </a:cxn>
                <a:cxn ang="0">
                  <a:pos x="1992" y="592"/>
                </a:cxn>
                <a:cxn ang="0">
                  <a:pos x="1752" y="704"/>
                </a:cxn>
                <a:cxn ang="0">
                  <a:pos x="1584" y="832"/>
                </a:cxn>
                <a:cxn ang="0">
                  <a:pos x="1416" y="1320"/>
                </a:cxn>
                <a:cxn ang="0">
                  <a:pos x="1584" y="1880"/>
                </a:cxn>
                <a:cxn ang="0">
                  <a:pos x="1576" y="2136"/>
                </a:cxn>
                <a:cxn ang="0">
                  <a:pos x="1704" y="2200"/>
                </a:cxn>
                <a:cxn ang="0">
                  <a:pos x="1728" y="2344"/>
                </a:cxn>
                <a:cxn ang="0">
                  <a:pos x="1864" y="2512"/>
                </a:cxn>
                <a:cxn ang="0">
                  <a:pos x="2016" y="2544"/>
                </a:cxn>
                <a:cxn ang="0">
                  <a:pos x="2224" y="2608"/>
                </a:cxn>
                <a:cxn ang="0">
                  <a:pos x="2272" y="3136"/>
                </a:cxn>
                <a:cxn ang="0">
                  <a:pos x="2328" y="3336"/>
                </a:cxn>
                <a:cxn ang="0">
                  <a:pos x="2232" y="3576"/>
                </a:cxn>
                <a:cxn ang="0">
                  <a:pos x="2224" y="4032"/>
                </a:cxn>
                <a:cxn ang="0">
                  <a:pos x="1880" y="3840"/>
                </a:cxn>
                <a:cxn ang="0">
                  <a:pos x="1808" y="4008"/>
                </a:cxn>
                <a:cxn ang="0">
                  <a:pos x="1684" y="3873"/>
                </a:cxn>
              </a:cxnLst>
              <a:rect l="0" t="0" r="r" b="b"/>
              <a:pathLst>
                <a:path w="2328" h="4032">
                  <a:moveTo>
                    <a:pt x="1684" y="3873"/>
                  </a:moveTo>
                  <a:lnTo>
                    <a:pt x="1456" y="3504"/>
                  </a:lnTo>
                  <a:lnTo>
                    <a:pt x="1544" y="3184"/>
                  </a:lnTo>
                  <a:lnTo>
                    <a:pt x="1200" y="2648"/>
                  </a:lnTo>
                  <a:lnTo>
                    <a:pt x="960" y="2432"/>
                  </a:lnTo>
                  <a:lnTo>
                    <a:pt x="752" y="2288"/>
                  </a:lnTo>
                  <a:lnTo>
                    <a:pt x="624" y="2112"/>
                  </a:lnTo>
                  <a:lnTo>
                    <a:pt x="496" y="2024"/>
                  </a:lnTo>
                  <a:lnTo>
                    <a:pt x="392" y="1960"/>
                  </a:lnTo>
                  <a:lnTo>
                    <a:pt x="296" y="1824"/>
                  </a:lnTo>
                  <a:lnTo>
                    <a:pt x="192" y="1896"/>
                  </a:lnTo>
                  <a:lnTo>
                    <a:pt x="0" y="1824"/>
                  </a:lnTo>
                  <a:lnTo>
                    <a:pt x="136" y="1496"/>
                  </a:lnTo>
                  <a:lnTo>
                    <a:pt x="152" y="1264"/>
                  </a:lnTo>
                  <a:lnTo>
                    <a:pt x="80" y="1128"/>
                  </a:lnTo>
                  <a:lnTo>
                    <a:pt x="72" y="392"/>
                  </a:lnTo>
                  <a:lnTo>
                    <a:pt x="176" y="304"/>
                  </a:lnTo>
                  <a:lnTo>
                    <a:pt x="456" y="320"/>
                  </a:lnTo>
                  <a:lnTo>
                    <a:pt x="672" y="48"/>
                  </a:lnTo>
                  <a:lnTo>
                    <a:pt x="832" y="64"/>
                  </a:lnTo>
                  <a:lnTo>
                    <a:pt x="968" y="0"/>
                  </a:lnTo>
                  <a:lnTo>
                    <a:pt x="1072" y="120"/>
                  </a:lnTo>
                  <a:lnTo>
                    <a:pt x="1264" y="72"/>
                  </a:lnTo>
                  <a:lnTo>
                    <a:pt x="1440" y="160"/>
                  </a:lnTo>
                  <a:lnTo>
                    <a:pt x="1608" y="16"/>
                  </a:lnTo>
                  <a:lnTo>
                    <a:pt x="1816" y="72"/>
                  </a:lnTo>
                  <a:lnTo>
                    <a:pt x="1992" y="296"/>
                  </a:lnTo>
                  <a:lnTo>
                    <a:pt x="1992" y="592"/>
                  </a:lnTo>
                  <a:lnTo>
                    <a:pt x="1752" y="704"/>
                  </a:lnTo>
                  <a:lnTo>
                    <a:pt x="1584" y="832"/>
                  </a:lnTo>
                  <a:lnTo>
                    <a:pt x="1416" y="1320"/>
                  </a:lnTo>
                  <a:lnTo>
                    <a:pt x="1584" y="1880"/>
                  </a:lnTo>
                  <a:lnTo>
                    <a:pt x="1576" y="2136"/>
                  </a:lnTo>
                  <a:lnTo>
                    <a:pt x="1704" y="2200"/>
                  </a:lnTo>
                  <a:lnTo>
                    <a:pt x="1728" y="2344"/>
                  </a:lnTo>
                  <a:lnTo>
                    <a:pt x="1864" y="2512"/>
                  </a:lnTo>
                  <a:lnTo>
                    <a:pt x="2016" y="2544"/>
                  </a:lnTo>
                  <a:lnTo>
                    <a:pt x="2224" y="2608"/>
                  </a:lnTo>
                  <a:lnTo>
                    <a:pt x="2272" y="3136"/>
                  </a:lnTo>
                  <a:lnTo>
                    <a:pt x="2328" y="3336"/>
                  </a:lnTo>
                  <a:lnTo>
                    <a:pt x="2232" y="3576"/>
                  </a:lnTo>
                  <a:lnTo>
                    <a:pt x="2224" y="4032"/>
                  </a:lnTo>
                  <a:lnTo>
                    <a:pt x="1880" y="3840"/>
                  </a:lnTo>
                  <a:lnTo>
                    <a:pt x="1808" y="4008"/>
                  </a:lnTo>
                  <a:lnTo>
                    <a:pt x="1684" y="3873"/>
                  </a:lnTo>
                  <a:close/>
                </a:path>
              </a:pathLst>
            </a:custGeom>
            <a:solidFill>
              <a:srgbClr val="D9DFE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华文楷体"/>
                <a:ea typeface="华文楷体" panose="02010600040101010101" pitchFamily="2" charset="-122"/>
                <a:cs typeface="+mn-cs"/>
              </a:endParaRPr>
            </a:p>
          </p:txBody>
        </p:sp>
        <p:sp>
          <p:nvSpPr>
            <p:cNvPr id="212" name="Oval 25">
              <a:extLst>
                <a:ext uri="{FF2B5EF4-FFF2-40B4-BE49-F238E27FC236}">
                  <a16:creationId xmlns:a16="http://schemas.microsoft.com/office/drawing/2014/main" id="{63EAF168-E050-433D-91AA-3E07270F7783}"/>
                </a:ext>
              </a:extLst>
            </p:cNvPr>
            <p:cNvSpPr>
              <a:spLocks noChangeArrowheads="1"/>
            </p:cNvSpPr>
            <p:nvPr/>
          </p:nvSpPr>
          <p:spPr bwMode="gray">
            <a:xfrm>
              <a:off x="5027754" y="2016416"/>
              <a:ext cx="97112" cy="86942"/>
            </a:xfrm>
            <a:prstGeom prst="ellipse">
              <a:avLst/>
            </a:prstGeom>
            <a:solidFill>
              <a:srgbClr val="4F6E8A"/>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14" name="Oval 25">
              <a:extLst>
                <a:ext uri="{FF2B5EF4-FFF2-40B4-BE49-F238E27FC236}">
                  <a16:creationId xmlns:a16="http://schemas.microsoft.com/office/drawing/2014/main" id="{63EAF168-E050-433D-91AA-3E07270F7783}"/>
                </a:ext>
              </a:extLst>
            </p:cNvPr>
            <p:cNvSpPr>
              <a:spLocks noChangeArrowheads="1"/>
            </p:cNvSpPr>
            <p:nvPr/>
          </p:nvSpPr>
          <p:spPr bwMode="gray">
            <a:xfrm>
              <a:off x="5828226" y="2414310"/>
              <a:ext cx="97112" cy="86942"/>
            </a:xfrm>
            <a:prstGeom prst="ellipse">
              <a:avLst/>
            </a:prstGeom>
            <a:solidFill>
              <a:srgbClr val="4F6E8A"/>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15" name="Oval 25">
              <a:extLst>
                <a:ext uri="{FF2B5EF4-FFF2-40B4-BE49-F238E27FC236}">
                  <a16:creationId xmlns:a16="http://schemas.microsoft.com/office/drawing/2014/main" id="{63EAF168-E050-433D-91AA-3E07270F7783}"/>
                </a:ext>
              </a:extLst>
            </p:cNvPr>
            <p:cNvSpPr>
              <a:spLocks noChangeArrowheads="1"/>
            </p:cNvSpPr>
            <p:nvPr/>
          </p:nvSpPr>
          <p:spPr bwMode="gray">
            <a:xfrm>
              <a:off x="4776108" y="2136917"/>
              <a:ext cx="97112" cy="86942"/>
            </a:xfrm>
            <a:prstGeom prst="ellipse">
              <a:avLst/>
            </a:prstGeom>
            <a:solidFill>
              <a:srgbClr val="47C7D5"/>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16" name="Oval 25">
              <a:extLst>
                <a:ext uri="{FF2B5EF4-FFF2-40B4-BE49-F238E27FC236}">
                  <a16:creationId xmlns:a16="http://schemas.microsoft.com/office/drawing/2014/main" id="{63EAF168-E050-433D-91AA-3E07270F7783}"/>
                </a:ext>
              </a:extLst>
            </p:cNvPr>
            <p:cNvSpPr>
              <a:spLocks noChangeArrowheads="1"/>
            </p:cNvSpPr>
            <p:nvPr/>
          </p:nvSpPr>
          <p:spPr bwMode="gray">
            <a:xfrm>
              <a:off x="4829275" y="2285776"/>
              <a:ext cx="97112" cy="86942"/>
            </a:xfrm>
            <a:prstGeom prst="ellipse">
              <a:avLst/>
            </a:prstGeom>
            <a:solidFill>
              <a:srgbClr val="47C7D5"/>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17" name="Oval 25">
              <a:extLst>
                <a:ext uri="{FF2B5EF4-FFF2-40B4-BE49-F238E27FC236}">
                  <a16:creationId xmlns:a16="http://schemas.microsoft.com/office/drawing/2014/main" id="{63EAF168-E050-433D-91AA-3E07270F7783}"/>
                </a:ext>
              </a:extLst>
            </p:cNvPr>
            <p:cNvSpPr>
              <a:spLocks noChangeArrowheads="1"/>
            </p:cNvSpPr>
            <p:nvPr/>
          </p:nvSpPr>
          <p:spPr bwMode="gray">
            <a:xfrm>
              <a:off x="4903704" y="2370839"/>
              <a:ext cx="97112" cy="86942"/>
            </a:xfrm>
            <a:prstGeom prst="ellipse">
              <a:avLst/>
            </a:prstGeom>
            <a:solidFill>
              <a:srgbClr val="47C7D5"/>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18" name="Oval 25">
              <a:extLst>
                <a:ext uri="{FF2B5EF4-FFF2-40B4-BE49-F238E27FC236}">
                  <a16:creationId xmlns:a16="http://schemas.microsoft.com/office/drawing/2014/main" id="{63EAF168-E050-433D-91AA-3E07270F7783}"/>
                </a:ext>
              </a:extLst>
            </p:cNvPr>
            <p:cNvSpPr>
              <a:spLocks noChangeArrowheads="1"/>
            </p:cNvSpPr>
            <p:nvPr/>
          </p:nvSpPr>
          <p:spPr bwMode="gray">
            <a:xfrm>
              <a:off x="4616618" y="2477167"/>
              <a:ext cx="97112" cy="86942"/>
            </a:xfrm>
            <a:prstGeom prst="ellipse">
              <a:avLst/>
            </a:prstGeom>
            <a:solidFill>
              <a:srgbClr val="4F6E8A"/>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19" name="Oval 25">
              <a:extLst>
                <a:ext uri="{FF2B5EF4-FFF2-40B4-BE49-F238E27FC236}">
                  <a16:creationId xmlns:a16="http://schemas.microsoft.com/office/drawing/2014/main" id="{63EAF168-E050-433D-91AA-3E07270F7783}"/>
                </a:ext>
              </a:extLst>
            </p:cNvPr>
            <p:cNvSpPr>
              <a:spLocks noChangeArrowheads="1"/>
            </p:cNvSpPr>
            <p:nvPr/>
          </p:nvSpPr>
          <p:spPr bwMode="gray">
            <a:xfrm>
              <a:off x="4489029" y="2615386"/>
              <a:ext cx="97112" cy="86942"/>
            </a:xfrm>
            <a:prstGeom prst="ellipse">
              <a:avLst/>
            </a:prstGeom>
            <a:solidFill>
              <a:srgbClr val="4F6E8A"/>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20" name="Oval 25">
              <a:extLst>
                <a:ext uri="{FF2B5EF4-FFF2-40B4-BE49-F238E27FC236}">
                  <a16:creationId xmlns:a16="http://schemas.microsoft.com/office/drawing/2014/main" id="{63EAF168-E050-433D-91AA-3E07270F7783}"/>
                </a:ext>
              </a:extLst>
            </p:cNvPr>
            <p:cNvSpPr>
              <a:spLocks noChangeArrowheads="1"/>
            </p:cNvSpPr>
            <p:nvPr/>
          </p:nvSpPr>
          <p:spPr bwMode="gray">
            <a:xfrm>
              <a:off x="4325836" y="2946647"/>
              <a:ext cx="97112" cy="86942"/>
            </a:xfrm>
            <a:prstGeom prst="ellipse">
              <a:avLst/>
            </a:prstGeom>
            <a:solidFill>
              <a:srgbClr val="9DDFCF"/>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21" name="Oval 25">
              <a:extLst>
                <a:ext uri="{FF2B5EF4-FFF2-40B4-BE49-F238E27FC236}">
                  <a16:creationId xmlns:a16="http://schemas.microsoft.com/office/drawing/2014/main" id="{63EAF168-E050-433D-91AA-3E07270F7783}"/>
                </a:ext>
              </a:extLst>
            </p:cNvPr>
            <p:cNvSpPr>
              <a:spLocks noChangeArrowheads="1"/>
            </p:cNvSpPr>
            <p:nvPr/>
          </p:nvSpPr>
          <p:spPr bwMode="gray">
            <a:xfrm>
              <a:off x="4244252" y="3056133"/>
              <a:ext cx="97112" cy="86942"/>
            </a:xfrm>
            <a:prstGeom prst="ellipse">
              <a:avLst/>
            </a:prstGeom>
            <a:solidFill>
              <a:srgbClr val="9DDFCF"/>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22" name="Oval 25">
              <a:extLst>
                <a:ext uri="{FF2B5EF4-FFF2-40B4-BE49-F238E27FC236}">
                  <a16:creationId xmlns:a16="http://schemas.microsoft.com/office/drawing/2014/main" id="{63EAF168-E050-433D-91AA-3E07270F7783}"/>
                </a:ext>
              </a:extLst>
            </p:cNvPr>
            <p:cNvSpPr>
              <a:spLocks noChangeArrowheads="1"/>
            </p:cNvSpPr>
            <p:nvPr/>
          </p:nvSpPr>
          <p:spPr bwMode="gray">
            <a:xfrm>
              <a:off x="4435704" y="3428661"/>
              <a:ext cx="97112" cy="86942"/>
            </a:xfrm>
            <a:prstGeom prst="ellipse">
              <a:avLst/>
            </a:prstGeom>
            <a:solidFill>
              <a:srgbClr val="9DDFCF"/>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23" name="Oval 25">
              <a:extLst>
                <a:ext uri="{FF2B5EF4-FFF2-40B4-BE49-F238E27FC236}">
                  <a16:creationId xmlns:a16="http://schemas.microsoft.com/office/drawing/2014/main" id="{63EAF168-E050-433D-91AA-3E07270F7783}"/>
                </a:ext>
              </a:extLst>
            </p:cNvPr>
            <p:cNvSpPr>
              <a:spLocks noChangeArrowheads="1"/>
            </p:cNvSpPr>
            <p:nvPr/>
          </p:nvSpPr>
          <p:spPr bwMode="gray">
            <a:xfrm>
              <a:off x="3999765" y="3513720"/>
              <a:ext cx="97112" cy="86942"/>
            </a:xfrm>
            <a:prstGeom prst="ellipse">
              <a:avLst/>
            </a:prstGeom>
            <a:solidFill>
              <a:srgbClr val="9DDFCF"/>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24" name="Oval 25">
              <a:extLst>
                <a:ext uri="{FF2B5EF4-FFF2-40B4-BE49-F238E27FC236}">
                  <a16:creationId xmlns:a16="http://schemas.microsoft.com/office/drawing/2014/main" id="{63EAF168-E050-433D-91AA-3E07270F7783}"/>
                </a:ext>
              </a:extLst>
            </p:cNvPr>
            <p:cNvSpPr>
              <a:spLocks noChangeArrowheads="1"/>
            </p:cNvSpPr>
            <p:nvPr/>
          </p:nvSpPr>
          <p:spPr bwMode="gray">
            <a:xfrm>
              <a:off x="3829643" y="3779535"/>
              <a:ext cx="97112" cy="86942"/>
            </a:xfrm>
            <a:prstGeom prst="ellipse">
              <a:avLst/>
            </a:prstGeom>
            <a:solidFill>
              <a:srgbClr val="9DDFCF"/>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25" name="Oval 25">
              <a:extLst>
                <a:ext uri="{FF2B5EF4-FFF2-40B4-BE49-F238E27FC236}">
                  <a16:creationId xmlns:a16="http://schemas.microsoft.com/office/drawing/2014/main" id="{63EAF168-E050-433D-91AA-3E07270F7783}"/>
                </a:ext>
              </a:extLst>
            </p:cNvPr>
            <p:cNvSpPr>
              <a:spLocks noChangeArrowheads="1"/>
            </p:cNvSpPr>
            <p:nvPr/>
          </p:nvSpPr>
          <p:spPr bwMode="gray">
            <a:xfrm>
              <a:off x="3886358" y="4612417"/>
              <a:ext cx="97112" cy="86942"/>
            </a:xfrm>
            <a:prstGeom prst="ellipse">
              <a:avLst/>
            </a:prstGeom>
            <a:solidFill>
              <a:srgbClr val="FDDA83"/>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26" name="Oval 25">
              <a:extLst>
                <a:ext uri="{FF2B5EF4-FFF2-40B4-BE49-F238E27FC236}">
                  <a16:creationId xmlns:a16="http://schemas.microsoft.com/office/drawing/2014/main" id="{63EAF168-E050-433D-91AA-3E07270F7783}"/>
                </a:ext>
              </a:extLst>
            </p:cNvPr>
            <p:cNvSpPr>
              <a:spLocks noChangeArrowheads="1"/>
            </p:cNvSpPr>
            <p:nvPr/>
          </p:nvSpPr>
          <p:spPr bwMode="gray">
            <a:xfrm>
              <a:off x="3900529" y="5030636"/>
              <a:ext cx="97112" cy="86942"/>
            </a:xfrm>
            <a:prstGeom prst="ellipse">
              <a:avLst/>
            </a:prstGeom>
            <a:solidFill>
              <a:srgbClr val="FDDA83"/>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sp>
          <p:nvSpPr>
            <p:cNvPr id="227" name="Oval 25">
              <a:extLst>
                <a:ext uri="{FF2B5EF4-FFF2-40B4-BE49-F238E27FC236}">
                  <a16:creationId xmlns:a16="http://schemas.microsoft.com/office/drawing/2014/main" id="{63EAF168-E050-433D-91AA-3E07270F7783}"/>
                </a:ext>
              </a:extLst>
            </p:cNvPr>
            <p:cNvSpPr>
              <a:spLocks noChangeArrowheads="1"/>
            </p:cNvSpPr>
            <p:nvPr/>
          </p:nvSpPr>
          <p:spPr bwMode="gray">
            <a:xfrm>
              <a:off x="3996226" y="5105061"/>
              <a:ext cx="97112" cy="86942"/>
            </a:xfrm>
            <a:prstGeom prst="ellipse">
              <a:avLst/>
            </a:prstGeom>
            <a:solidFill>
              <a:srgbClr val="FDDA83"/>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华文楷体"/>
                <a:ea typeface="华文楷体" panose="02010600040101010101" pitchFamily="2" charset="-122"/>
                <a:cs typeface="+mn-cs"/>
              </a:endParaRPr>
            </a:p>
          </p:txBody>
        </p:sp>
      </p:grpSp>
      <p:sp>
        <p:nvSpPr>
          <p:cNvPr id="228" name="文字方塊 227"/>
          <p:cNvSpPr txBox="1"/>
          <p:nvPr/>
        </p:nvSpPr>
        <p:spPr>
          <a:xfrm>
            <a:off x="7278407" y="6369475"/>
            <a:ext cx="256717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資料來源：科技部科學園區統計資料庫</a:t>
            </a:r>
          </a:p>
        </p:txBody>
      </p:sp>
      <p:grpSp>
        <p:nvGrpSpPr>
          <p:cNvPr id="23" name="群組 22">
            <a:extLst>
              <a:ext uri="{FF2B5EF4-FFF2-40B4-BE49-F238E27FC236}">
                <a16:creationId xmlns:a16="http://schemas.microsoft.com/office/drawing/2014/main" id="{C9BF6705-5DD8-4D8A-A0B3-3623DF2DB544}"/>
              </a:ext>
            </a:extLst>
          </p:cNvPr>
          <p:cNvGrpSpPr/>
          <p:nvPr/>
        </p:nvGrpSpPr>
        <p:grpSpPr>
          <a:xfrm>
            <a:off x="8056851" y="2394674"/>
            <a:ext cx="1962947" cy="799447"/>
            <a:chOff x="4973018" y="1540759"/>
            <a:chExt cx="1962947" cy="799447"/>
          </a:xfrm>
        </p:grpSpPr>
        <p:sp>
          <p:nvSpPr>
            <p:cNvPr id="267" name="文字方塊 266">
              <a:extLst>
                <a:ext uri="{FF2B5EF4-FFF2-40B4-BE49-F238E27FC236}">
                  <a16:creationId xmlns:a16="http://schemas.microsoft.com/office/drawing/2014/main" id="{9CCC1FE3-EFD0-478E-BEAE-AFB117EA5755}"/>
                </a:ext>
              </a:extLst>
            </p:cNvPr>
            <p:cNvSpPr txBox="1"/>
            <p:nvPr/>
          </p:nvSpPr>
          <p:spPr>
            <a:xfrm>
              <a:off x="4973018" y="1755431"/>
              <a:ext cx="1643950" cy="584775"/>
            </a:xfrm>
            <a:prstGeom prst="rect">
              <a:avLst/>
            </a:prstGeom>
            <a:noFill/>
          </p:spPr>
          <p:txBody>
            <a:bodyPr wrap="square">
              <a:spAutoFit/>
            </a:bodyPr>
            <a:lstStyle/>
            <a:p>
              <a:r>
                <a:rPr lang="en-US" altLang="zh-TW" sz="3200" dirty="0">
                  <a:solidFill>
                    <a:srgbClr val="279EAB"/>
                  </a:solidFill>
                  <a:latin typeface="Arial Black" panose="020B0A04020102020204" pitchFamily="34" charset="0"/>
                </a:rPr>
                <a:t>1.59</a:t>
              </a:r>
              <a:r>
                <a:rPr lang="zh-TW" altLang="en-US" sz="2000" b="1" dirty="0">
                  <a:solidFill>
                    <a:srgbClr val="279EAB"/>
                  </a:solidFill>
                  <a:latin typeface="Microsoft YaHei" panose="020B0503020204020204" pitchFamily="34" charset="-122"/>
                  <a:ea typeface="Microsoft YaHei" panose="020B0503020204020204" pitchFamily="34" charset="-122"/>
                </a:rPr>
                <a:t>兆元</a:t>
              </a:r>
              <a:endParaRPr lang="zh-TW" altLang="en-US" sz="2400" b="1" dirty="0">
                <a:solidFill>
                  <a:srgbClr val="279EAB"/>
                </a:solidFill>
                <a:latin typeface="Microsoft YaHei" panose="020B0503020204020204" pitchFamily="34" charset="-122"/>
                <a:ea typeface="Microsoft YaHei" panose="020B0503020204020204" pitchFamily="34" charset="-122"/>
              </a:endParaRPr>
            </a:p>
          </p:txBody>
        </p:sp>
        <p:sp>
          <p:nvSpPr>
            <p:cNvPr id="269" name="文字方塊 268">
              <a:extLst>
                <a:ext uri="{FF2B5EF4-FFF2-40B4-BE49-F238E27FC236}">
                  <a16:creationId xmlns:a16="http://schemas.microsoft.com/office/drawing/2014/main" id="{71D91720-9581-4C36-9BCB-886C55F9A9A9}"/>
                </a:ext>
              </a:extLst>
            </p:cNvPr>
            <p:cNvSpPr txBox="1"/>
            <p:nvPr/>
          </p:nvSpPr>
          <p:spPr>
            <a:xfrm>
              <a:off x="4987310" y="1540759"/>
              <a:ext cx="1948655" cy="307777"/>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0" cap="none" spc="0" normalizeH="0" baseline="0" noProof="0" dirty="0">
                  <a:ln>
                    <a:noFill/>
                  </a:ln>
                  <a:solidFill>
                    <a:schemeClr val="tx1">
                      <a:lumMod val="85000"/>
                      <a:lumOff val="15000"/>
                    </a:schemeClr>
                  </a:solidFill>
                  <a:effectLst/>
                  <a:uLnTx/>
                  <a:uFillTx/>
                  <a:latin typeface="微軟正黑體" panose="020B0604030504040204" pitchFamily="34" charset="-120"/>
                  <a:ea typeface="微軟正黑體" panose="020B0604030504040204" pitchFamily="34" charset="-120"/>
                  <a:cs typeface="+mn-cs"/>
                </a:rPr>
                <a:t>新竹科學園區</a:t>
              </a:r>
              <a:r>
                <a:rPr lang="zh-TW" altLang="en-US" sz="1400" b="1" kern="0" dirty="0">
                  <a:solidFill>
                    <a:schemeClr val="tx1">
                      <a:lumMod val="85000"/>
                      <a:lumOff val="15000"/>
                    </a:schemeClr>
                  </a:solidFill>
                  <a:latin typeface="微軟正黑體" panose="020B0604030504040204" pitchFamily="34" charset="-120"/>
                  <a:ea typeface="微軟正黑體" panose="020B0604030504040204" pitchFamily="34" charset="-120"/>
                </a:rPr>
                <a:t>營業額</a:t>
              </a:r>
              <a:endParaRPr kumimoji="0" lang="en-US" altLang="zh-CN" sz="1400" b="1" i="0" u="none" strike="noStrike" kern="0" cap="none" spc="0" normalizeH="0" baseline="0" noProof="0" dirty="0">
                <a:ln>
                  <a:noFill/>
                </a:ln>
                <a:solidFill>
                  <a:schemeClr val="tx1">
                    <a:lumMod val="85000"/>
                    <a:lumOff val="15000"/>
                  </a:schemeClr>
                </a:solidFill>
                <a:effectLst/>
                <a:uLnTx/>
                <a:uFillTx/>
                <a:latin typeface="华文楷体"/>
                <a:ea typeface="华文楷体" panose="02010600040101010101" pitchFamily="2" charset="-122"/>
                <a:cs typeface="+mn-cs"/>
              </a:endParaRPr>
            </a:p>
          </p:txBody>
        </p:sp>
      </p:grpSp>
      <p:grpSp>
        <p:nvGrpSpPr>
          <p:cNvPr id="270" name="群組 269">
            <a:extLst>
              <a:ext uri="{FF2B5EF4-FFF2-40B4-BE49-F238E27FC236}">
                <a16:creationId xmlns:a16="http://schemas.microsoft.com/office/drawing/2014/main" id="{55B52941-E1BB-4D4B-8348-E9D74ED64279}"/>
              </a:ext>
            </a:extLst>
          </p:cNvPr>
          <p:cNvGrpSpPr/>
          <p:nvPr/>
        </p:nvGrpSpPr>
        <p:grpSpPr>
          <a:xfrm>
            <a:off x="7553445" y="3437384"/>
            <a:ext cx="1962947" cy="799447"/>
            <a:chOff x="4973018" y="1540759"/>
            <a:chExt cx="1962947" cy="799447"/>
          </a:xfrm>
        </p:grpSpPr>
        <p:sp>
          <p:nvSpPr>
            <p:cNvPr id="271" name="文字方塊 270">
              <a:extLst>
                <a:ext uri="{FF2B5EF4-FFF2-40B4-BE49-F238E27FC236}">
                  <a16:creationId xmlns:a16="http://schemas.microsoft.com/office/drawing/2014/main" id="{29A1BB04-4885-4E6D-9B0A-F3C2B4BA2388}"/>
                </a:ext>
              </a:extLst>
            </p:cNvPr>
            <p:cNvSpPr txBox="1"/>
            <p:nvPr/>
          </p:nvSpPr>
          <p:spPr>
            <a:xfrm>
              <a:off x="4973018" y="1755431"/>
              <a:ext cx="1643950" cy="584775"/>
            </a:xfrm>
            <a:prstGeom prst="rect">
              <a:avLst/>
            </a:prstGeom>
            <a:noFill/>
          </p:spPr>
          <p:txBody>
            <a:bodyPr wrap="square">
              <a:spAutoFit/>
            </a:bodyPr>
            <a:lstStyle/>
            <a:p>
              <a:r>
                <a:rPr lang="en-US" altLang="zh-TW" sz="3200" dirty="0">
                  <a:solidFill>
                    <a:srgbClr val="45C1A4"/>
                  </a:solidFill>
                  <a:latin typeface="Arial Black" panose="020B0A04020102020204" pitchFamily="34" charset="0"/>
                </a:rPr>
                <a:t>1.04</a:t>
              </a:r>
              <a:r>
                <a:rPr lang="zh-TW" altLang="en-US" sz="2000" b="1" dirty="0">
                  <a:solidFill>
                    <a:srgbClr val="45C1A4"/>
                  </a:solidFill>
                  <a:latin typeface="Microsoft YaHei" panose="020B0503020204020204" pitchFamily="34" charset="-122"/>
                  <a:ea typeface="Microsoft YaHei" panose="020B0503020204020204" pitchFamily="34" charset="-122"/>
                </a:rPr>
                <a:t>兆元</a:t>
              </a:r>
              <a:endParaRPr lang="zh-TW" altLang="en-US" sz="2400" b="1" dirty="0">
                <a:solidFill>
                  <a:srgbClr val="45C1A4"/>
                </a:solidFill>
                <a:latin typeface="Microsoft YaHei" panose="020B0503020204020204" pitchFamily="34" charset="-122"/>
                <a:ea typeface="Microsoft YaHei" panose="020B0503020204020204" pitchFamily="34" charset="-122"/>
              </a:endParaRPr>
            </a:p>
          </p:txBody>
        </p:sp>
        <p:sp>
          <p:nvSpPr>
            <p:cNvPr id="272" name="文字方塊 271">
              <a:extLst>
                <a:ext uri="{FF2B5EF4-FFF2-40B4-BE49-F238E27FC236}">
                  <a16:creationId xmlns:a16="http://schemas.microsoft.com/office/drawing/2014/main" id="{AEE40393-3EA4-47A2-9892-4423220A0D16}"/>
                </a:ext>
              </a:extLst>
            </p:cNvPr>
            <p:cNvSpPr txBox="1"/>
            <p:nvPr/>
          </p:nvSpPr>
          <p:spPr>
            <a:xfrm>
              <a:off x="4987310" y="1540759"/>
              <a:ext cx="1948655" cy="307777"/>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TW" altLang="en-US" sz="1400" b="1" kern="0" dirty="0">
                  <a:solidFill>
                    <a:schemeClr val="tx1">
                      <a:lumMod val="85000"/>
                      <a:lumOff val="15000"/>
                    </a:schemeClr>
                  </a:solidFill>
                  <a:latin typeface="微軟正黑體" panose="020B0604030504040204" pitchFamily="34" charset="-120"/>
                  <a:ea typeface="微軟正黑體" panose="020B0604030504040204" pitchFamily="34" charset="-120"/>
                </a:rPr>
                <a:t>中部</a:t>
              </a:r>
              <a:r>
                <a:rPr kumimoji="0" lang="zh-TW" altLang="en-US" sz="1400" b="1" i="0" u="none" strike="noStrike" kern="0" cap="none" spc="0" normalizeH="0" baseline="0" noProof="0" dirty="0">
                  <a:ln>
                    <a:noFill/>
                  </a:ln>
                  <a:solidFill>
                    <a:schemeClr val="tx1">
                      <a:lumMod val="85000"/>
                      <a:lumOff val="15000"/>
                    </a:schemeClr>
                  </a:solidFill>
                  <a:effectLst/>
                  <a:uLnTx/>
                  <a:uFillTx/>
                  <a:latin typeface="微軟正黑體" panose="020B0604030504040204" pitchFamily="34" charset="-120"/>
                  <a:ea typeface="微軟正黑體" panose="020B0604030504040204" pitchFamily="34" charset="-120"/>
                  <a:cs typeface="+mn-cs"/>
                </a:rPr>
                <a:t>科學園區</a:t>
              </a:r>
              <a:r>
                <a:rPr lang="zh-TW" altLang="en-US" sz="1400" b="1" kern="0" dirty="0">
                  <a:solidFill>
                    <a:schemeClr val="tx1">
                      <a:lumMod val="85000"/>
                      <a:lumOff val="15000"/>
                    </a:schemeClr>
                  </a:solidFill>
                  <a:latin typeface="微軟正黑體" panose="020B0604030504040204" pitchFamily="34" charset="-120"/>
                  <a:ea typeface="微軟正黑體" panose="020B0604030504040204" pitchFamily="34" charset="-120"/>
                </a:rPr>
                <a:t>營業額</a:t>
              </a:r>
              <a:endParaRPr kumimoji="0" lang="en-US" altLang="zh-CN" sz="1400" b="1" i="0" u="none" strike="noStrike" kern="0" cap="none" spc="0" normalizeH="0" baseline="0" noProof="0" dirty="0">
                <a:ln>
                  <a:noFill/>
                </a:ln>
                <a:solidFill>
                  <a:schemeClr val="tx1">
                    <a:lumMod val="85000"/>
                    <a:lumOff val="15000"/>
                  </a:schemeClr>
                </a:solidFill>
                <a:effectLst/>
                <a:uLnTx/>
                <a:uFillTx/>
                <a:latin typeface="华文楷体"/>
                <a:ea typeface="华文楷体" panose="02010600040101010101" pitchFamily="2" charset="-122"/>
                <a:cs typeface="+mn-cs"/>
              </a:endParaRPr>
            </a:p>
          </p:txBody>
        </p:sp>
      </p:grpSp>
      <p:grpSp>
        <p:nvGrpSpPr>
          <p:cNvPr id="273" name="群組 272">
            <a:extLst>
              <a:ext uri="{FF2B5EF4-FFF2-40B4-BE49-F238E27FC236}">
                <a16:creationId xmlns:a16="http://schemas.microsoft.com/office/drawing/2014/main" id="{B41C92E1-BB71-4538-BE02-FA2DACDE23F6}"/>
              </a:ext>
            </a:extLst>
          </p:cNvPr>
          <p:cNvGrpSpPr/>
          <p:nvPr/>
        </p:nvGrpSpPr>
        <p:grpSpPr>
          <a:xfrm>
            <a:off x="7375889" y="4659023"/>
            <a:ext cx="1962947" cy="799447"/>
            <a:chOff x="4973018" y="1540759"/>
            <a:chExt cx="1962947" cy="799447"/>
          </a:xfrm>
        </p:grpSpPr>
        <p:sp>
          <p:nvSpPr>
            <p:cNvPr id="274" name="文字方塊 273">
              <a:extLst>
                <a:ext uri="{FF2B5EF4-FFF2-40B4-BE49-F238E27FC236}">
                  <a16:creationId xmlns:a16="http://schemas.microsoft.com/office/drawing/2014/main" id="{A77E83FF-1574-43C8-8D4F-4940342626DF}"/>
                </a:ext>
              </a:extLst>
            </p:cNvPr>
            <p:cNvSpPr txBox="1"/>
            <p:nvPr/>
          </p:nvSpPr>
          <p:spPr>
            <a:xfrm>
              <a:off x="4973018" y="1755431"/>
              <a:ext cx="1643950" cy="584775"/>
            </a:xfrm>
            <a:prstGeom prst="rect">
              <a:avLst/>
            </a:prstGeom>
            <a:noFill/>
          </p:spPr>
          <p:txBody>
            <a:bodyPr wrap="square">
              <a:spAutoFit/>
            </a:bodyPr>
            <a:lstStyle/>
            <a:p>
              <a:r>
                <a:rPr lang="en-US" altLang="zh-TW" sz="3200" dirty="0">
                  <a:solidFill>
                    <a:srgbClr val="FBB915"/>
                  </a:solidFill>
                  <a:latin typeface="Arial Black" panose="020B0A04020102020204" pitchFamily="34" charset="0"/>
                </a:rPr>
                <a:t>1.09</a:t>
              </a:r>
              <a:r>
                <a:rPr lang="zh-TW" altLang="en-US" sz="2000" b="1" dirty="0">
                  <a:solidFill>
                    <a:srgbClr val="FBB915"/>
                  </a:solidFill>
                  <a:latin typeface="Microsoft YaHei" panose="020B0503020204020204" pitchFamily="34" charset="-122"/>
                  <a:ea typeface="Microsoft YaHei" panose="020B0503020204020204" pitchFamily="34" charset="-122"/>
                </a:rPr>
                <a:t>兆元</a:t>
              </a:r>
              <a:endParaRPr lang="zh-TW" altLang="en-US" sz="2400" b="1" dirty="0">
                <a:solidFill>
                  <a:srgbClr val="FBB915"/>
                </a:solidFill>
                <a:latin typeface="Microsoft YaHei" panose="020B0503020204020204" pitchFamily="34" charset="-122"/>
                <a:ea typeface="Microsoft YaHei" panose="020B0503020204020204" pitchFamily="34" charset="-122"/>
              </a:endParaRPr>
            </a:p>
          </p:txBody>
        </p:sp>
        <p:sp>
          <p:nvSpPr>
            <p:cNvPr id="275" name="文字方塊 274">
              <a:extLst>
                <a:ext uri="{FF2B5EF4-FFF2-40B4-BE49-F238E27FC236}">
                  <a16:creationId xmlns:a16="http://schemas.microsoft.com/office/drawing/2014/main" id="{F4D51F22-F9FB-4FC4-87ED-E2BBCA2FD412}"/>
                </a:ext>
              </a:extLst>
            </p:cNvPr>
            <p:cNvSpPr txBox="1"/>
            <p:nvPr/>
          </p:nvSpPr>
          <p:spPr>
            <a:xfrm>
              <a:off x="4987310" y="1540759"/>
              <a:ext cx="1948655" cy="307777"/>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TW" altLang="en-US" sz="1400" b="1" kern="0" dirty="0">
                  <a:solidFill>
                    <a:schemeClr val="tx1">
                      <a:lumMod val="85000"/>
                      <a:lumOff val="15000"/>
                    </a:schemeClr>
                  </a:solidFill>
                  <a:latin typeface="微軟正黑體" panose="020B0604030504040204" pitchFamily="34" charset="-120"/>
                  <a:ea typeface="微軟正黑體" panose="020B0604030504040204" pitchFamily="34" charset="-120"/>
                </a:rPr>
                <a:t>南部</a:t>
              </a:r>
              <a:r>
                <a:rPr kumimoji="0" lang="zh-TW" altLang="en-US" sz="1400" b="1" i="0" u="none" strike="noStrike" kern="0" cap="none" spc="0" normalizeH="0" baseline="0" noProof="0" dirty="0">
                  <a:ln>
                    <a:noFill/>
                  </a:ln>
                  <a:solidFill>
                    <a:schemeClr val="tx1">
                      <a:lumMod val="85000"/>
                      <a:lumOff val="15000"/>
                    </a:schemeClr>
                  </a:solidFill>
                  <a:effectLst/>
                  <a:uLnTx/>
                  <a:uFillTx/>
                  <a:latin typeface="微軟正黑體" panose="020B0604030504040204" pitchFamily="34" charset="-120"/>
                  <a:ea typeface="微軟正黑體" panose="020B0604030504040204" pitchFamily="34" charset="-120"/>
                  <a:cs typeface="+mn-cs"/>
                </a:rPr>
                <a:t>科學園區</a:t>
              </a:r>
              <a:r>
                <a:rPr lang="zh-TW" altLang="en-US" sz="1400" b="1" kern="0" dirty="0">
                  <a:solidFill>
                    <a:schemeClr val="tx1">
                      <a:lumMod val="85000"/>
                      <a:lumOff val="15000"/>
                    </a:schemeClr>
                  </a:solidFill>
                  <a:latin typeface="微軟正黑體" panose="020B0604030504040204" pitchFamily="34" charset="-120"/>
                  <a:ea typeface="微軟正黑體" panose="020B0604030504040204" pitchFamily="34" charset="-120"/>
                </a:rPr>
                <a:t>營業額</a:t>
              </a:r>
              <a:endParaRPr kumimoji="0" lang="en-US" altLang="zh-CN" sz="1400" b="1" i="0" u="none" strike="noStrike" kern="0" cap="none" spc="0" normalizeH="0" baseline="0" noProof="0" dirty="0">
                <a:ln>
                  <a:noFill/>
                </a:ln>
                <a:solidFill>
                  <a:schemeClr val="tx1">
                    <a:lumMod val="85000"/>
                    <a:lumOff val="15000"/>
                  </a:schemeClr>
                </a:solidFill>
                <a:effectLst/>
                <a:uLnTx/>
                <a:uFillTx/>
                <a:latin typeface="华文楷体"/>
                <a:ea typeface="华文楷体" panose="02010600040101010101" pitchFamily="2" charset="-122"/>
                <a:cs typeface="+mn-cs"/>
              </a:endParaRPr>
            </a:p>
          </p:txBody>
        </p:sp>
      </p:grpSp>
      <p:grpSp>
        <p:nvGrpSpPr>
          <p:cNvPr id="24" name="群組 23">
            <a:extLst>
              <a:ext uri="{FF2B5EF4-FFF2-40B4-BE49-F238E27FC236}">
                <a16:creationId xmlns:a16="http://schemas.microsoft.com/office/drawing/2014/main" id="{9F779543-CDA3-48EF-9F58-728336486835}"/>
              </a:ext>
            </a:extLst>
          </p:cNvPr>
          <p:cNvGrpSpPr/>
          <p:nvPr/>
        </p:nvGrpSpPr>
        <p:grpSpPr>
          <a:xfrm>
            <a:off x="230850" y="2165787"/>
            <a:ext cx="2869328" cy="1979636"/>
            <a:chOff x="230850" y="4306395"/>
            <a:chExt cx="2869328" cy="1979636"/>
          </a:xfrm>
        </p:grpSpPr>
        <p:graphicFrame>
          <p:nvGraphicFramePr>
            <p:cNvPr id="261" name="圖表 260">
              <a:extLst>
                <a:ext uri="{FF2B5EF4-FFF2-40B4-BE49-F238E27FC236}">
                  <a16:creationId xmlns:a16="http://schemas.microsoft.com/office/drawing/2014/main" id="{4E4003AB-9D65-4315-911C-9BFC5D0D4EA2}"/>
                </a:ext>
              </a:extLst>
            </p:cNvPr>
            <p:cNvGraphicFramePr/>
            <p:nvPr>
              <p:extLst>
                <p:ext uri="{D42A27DB-BD31-4B8C-83A1-F6EECF244321}">
                  <p14:modId xmlns:p14="http://schemas.microsoft.com/office/powerpoint/2010/main" val="295748749"/>
                </p:ext>
              </p:extLst>
            </p:nvPr>
          </p:nvGraphicFramePr>
          <p:xfrm>
            <a:off x="230850" y="4362438"/>
            <a:ext cx="2738039" cy="1581049"/>
          </p:xfrm>
          <a:graphic>
            <a:graphicData uri="http://schemas.openxmlformats.org/drawingml/2006/chart">
              <c:chart xmlns:c="http://schemas.openxmlformats.org/drawingml/2006/chart" xmlns:r="http://schemas.openxmlformats.org/officeDocument/2006/relationships" r:id="rId5"/>
            </a:graphicData>
          </a:graphic>
        </p:graphicFrame>
        <p:sp>
          <p:nvSpPr>
            <p:cNvPr id="262" name="文字方塊 261">
              <a:extLst>
                <a:ext uri="{FF2B5EF4-FFF2-40B4-BE49-F238E27FC236}">
                  <a16:creationId xmlns:a16="http://schemas.microsoft.com/office/drawing/2014/main" id="{D2A99C32-3A03-49B5-9DAB-176E55408659}"/>
                </a:ext>
              </a:extLst>
            </p:cNvPr>
            <p:cNvSpPr txBox="1"/>
            <p:nvPr/>
          </p:nvSpPr>
          <p:spPr>
            <a:xfrm>
              <a:off x="1212826" y="4306395"/>
              <a:ext cx="1082348" cy="307777"/>
            </a:xfrm>
            <a:prstGeom prst="rect">
              <a:avLst/>
            </a:prstGeom>
            <a:noFill/>
          </p:spPr>
          <p:txBody>
            <a:bodyPr wrap="none" rtlCol="0">
              <a:spAutoFit/>
            </a:bodyPr>
            <a:lstStyle/>
            <a:p>
              <a:r>
                <a:rPr lang="zh-TW" altLang="en-US" sz="1400" b="1" dirty="0">
                  <a:solidFill>
                    <a:srgbClr val="0B2A43"/>
                  </a:solidFill>
                  <a:latin typeface="Microsoft YaHei" panose="020B0503020204020204" pitchFamily="34" charset="-122"/>
                  <a:ea typeface="Microsoft YaHei" panose="020B0503020204020204" pitchFamily="34" charset="-122"/>
                </a:rPr>
                <a:t>半導體產值</a:t>
              </a:r>
            </a:p>
          </p:txBody>
        </p:sp>
        <p:sp>
          <p:nvSpPr>
            <p:cNvPr id="276" name="文字方塊 275">
              <a:extLst>
                <a:ext uri="{FF2B5EF4-FFF2-40B4-BE49-F238E27FC236}">
                  <a16:creationId xmlns:a16="http://schemas.microsoft.com/office/drawing/2014/main" id="{24F8CFD4-00F1-4F18-9038-8F48B13C7AE9}"/>
                </a:ext>
              </a:extLst>
            </p:cNvPr>
            <p:cNvSpPr txBox="1"/>
            <p:nvPr/>
          </p:nvSpPr>
          <p:spPr>
            <a:xfrm>
              <a:off x="532999" y="6039810"/>
              <a:ext cx="256717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資料來源：</a:t>
              </a:r>
              <a:r>
                <a:rPr kumimoji="0" lang="en-US" altLang="zh-TW" sz="10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MIC</a:t>
              </a:r>
              <a:endParaRPr kumimoji="0" lang="zh-TW" altLang="en-US" sz="10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endParaRPr>
            </a:p>
          </p:txBody>
        </p:sp>
      </p:grpSp>
      <p:sp>
        <p:nvSpPr>
          <p:cNvPr id="277" name="文字方塊 276">
            <a:extLst>
              <a:ext uri="{FF2B5EF4-FFF2-40B4-BE49-F238E27FC236}">
                <a16:creationId xmlns:a16="http://schemas.microsoft.com/office/drawing/2014/main" id="{F5770F2F-9C73-49A2-8285-77F483C80AF1}"/>
              </a:ext>
            </a:extLst>
          </p:cNvPr>
          <p:cNvSpPr txBox="1"/>
          <p:nvPr/>
        </p:nvSpPr>
        <p:spPr>
          <a:xfrm>
            <a:off x="3960727" y="6275626"/>
            <a:ext cx="256717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資料來源：</a:t>
            </a:r>
            <a:r>
              <a:rPr lang="zh-TW" altLang="en-US" sz="1000" dirty="0">
                <a:solidFill>
                  <a:prstClr val="black">
                    <a:lumMod val="75000"/>
                    <a:lumOff val="25000"/>
                  </a:prstClr>
                </a:solidFill>
                <a:latin typeface="微軟正黑體" panose="020B0604030504040204" pitchFamily="34" charset="-120"/>
                <a:ea typeface="微軟正黑體" panose="020B0604030504040204" pitchFamily="34" charset="-120"/>
              </a:rPr>
              <a:t>今周刊</a:t>
            </a:r>
            <a:r>
              <a:rPr lang="en-US" altLang="zh-TW" sz="1000" dirty="0">
                <a:solidFill>
                  <a:prstClr val="black">
                    <a:lumMod val="75000"/>
                    <a:lumOff val="25000"/>
                  </a:prstClr>
                </a:solidFill>
                <a:latin typeface="微軟正黑體" panose="020B0604030504040204" pitchFamily="34" charset="-120"/>
                <a:ea typeface="微軟正黑體" panose="020B0604030504040204" pitchFamily="34" charset="-120"/>
              </a:rPr>
              <a:t>,2022</a:t>
            </a:r>
          </a:p>
        </p:txBody>
      </p:sp>
    </p:spTree>
    <p:extLst>
      <p:ext uri="{BB962C8B-B14F-4D97-AF65-F5344CB8AC3E}">
        <p14:creationId xmlns:p14="http://schemas.microsoft.com/office/powerpoint/2010/main" val="72031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字方塊 30">
            <a:extLst>
              <a:ext uri="{FF2B5EF4-FFF2-40B4-BE49-F238E27FC236}">
                <a16:creationId xmlns:a16="http://schemas.microsoft.com/office/drawing/2014/main" id="{F018B7FE-1D2B-49EC-9F5D-44769FDE2557}"/>
              </a:ext>
            </a:extLst>
          </p:cNvPr>
          <p:cNvSpPr txBox="1"/>
          <p:nvPr/>
        </p:nvSpPr>
        <p:spPr>
          <a:xfrm>
            <a:off x="1178988" y="1177734"/>
            <a:ext cx="2764121" cy="461665"/>
          </a:xfrm>
          <a:prstGeom prst="rect">
            <a:avLst/>
          </a:prstGeom>
          <a:noFill/>
        </p:spPr>
        <p:txBody>
          <a:bodyPr wrap="square">
            <a:spAutoFit/>
          </a:bodyPr>
          <a:lstStyle/>
          <a:p>
            <a:r>
              <a:rPr kumimoji="1" lang="zh-TW" altLang="en-US" sz="2400" b="1" dirty="0">
                <a:solidFill>
                  <a:srgbClr val="0B2A43"/>
                </a:solidFill>
                <a:latin typeface="Microsoft YaHei UI" panose="020B0503020204020204" pitchFamily="34" charset="-122"/>
                <a:ea typeface="Microsoft YaHei UI" panose="020B0503020204020204" pitchFamily="34" charset="-122"/>
              </a:rPr>
              <a:t>校內師生結構轉變</a:t>
            </a:r>
            <a:endParaRPr kumimoji="1" lang="en-US" altLang="zh-TW" sz="2400" b="1" dirty="0">
              <a:solidFill>
                <a:srgbClr val="0B2A43"/>
              </a:solidFill>
              <a:latin typeface="Microsoft YaHei UI" panose="020B0503020204020204" pitchFamily="34" charset="-122"/>
              <a:ea typeface="Microsoft YaHei UI" panose="020B0503020204020204" pitchFamily="34" charset="-122"/>
            </a:endParaRPr>
          </a:p>
        </p:txBody>
      </p:sp>
      <p:grpSp>
        <p:nvGrpSpPr>
          <p:cNvPr id="30" name="群組 29">
            <a:extLst>
              <a:ext uri="{FF2B5EF4-FFF2-40B4-BE49-F238E27FC236}">
                <a16:creationId xmlns:a16="http://schemas.microsoft.com/office/drawing/2014/main" id="{88B69423-C8DF-A8E2-28E7-86DD9A91FC94}"/>
              </a:ext>
            </a:extLst>
          </p:cNvPr>
          <p:cNvGrpSpPr/>
          <p:nvPr/>
        </p:nvGrpSpPr>
        <p:grpSpPr>
          <a:xfrm>
            <a:off x="440931" y="419773"/>
            <a:ext cx="9104009" cy="769367"/>
            <a:chOff x="440931" y="419773"/>
            <a:chExt cx="9104009" cy="769367"/>
          </a:xfrm>
        </p:grpSpPr>
        <p:grpSp>
          <p:nvGrpSpPr>
            <p:cNvPr id="32" name="群組 31">
              <a:extLst>
                <a:ext uri="{FF2B5EF4-FFF2-40B4-BE49-F238E27FC236}">
                  <a16:creationId xmlns:a16="http://schemas.microsoft.com/office/drawing/2014/main" id="{F40C7C9E-1760-D729-9EC4-4C68A7E41436}"/>
                </a:ext>
              </a:extLst>
            </p:cNvPr>
            <p:cNvGrpSpPr/>
            <p:nvPr/>
          </p:nvGrpSpPr>
          <p:grpSpPr>
            <a:xfrm>
              <a:off x="440931" y="419773"/>
              <a:ext cx="9104009" cy="769367"/>
              <a:chOff x="440931" y="419773"/>
              <a:chExt cx="9104009" cy="769367"/>
            </a:xfrm>
          </p:grpSpPr>
          <p:sp>
            <p:nvSpPr>
              <p:cNvPr id="34" name="手繪多邊形 20">
                <a:extLst>
                  <a:ext uri="{FF2B5EF4-FFF2-40B4-BE49-F238E27FC236}">
                    <a16:creationId xmlns:a16="http://schemas.microsoft.com/office/drawing/2014/main" id="{9DB79E69-9ABF-AD0C-A870-FE532D81B009}"/>
                  </a:ext>
                </a:extLst>
              </p:cNvPr>
              <p:cNvSpPr/>
              <p:nvPr/>
            </p:nvSpPr>
            <p:spPr>
              <a:xfrm>
                <a:off x="757266" y="450693"/>
                <a:ext cx="8787674" cy="697171"/>
              </a:xfrm>
              <a:custGeom>
                <a:avLst/>
                <a:gdLst>
                  <a:gd name="connsiteX0" fmla="*/ 0 w 6410528"/>
                  <a:gd name="connsiteY0" fmla="*/ 564205 h 564205"/>
                  <a:gd name="connsiteX1" fmla="*/ 233464 w 6410528"/>
                  <a:gd name="connsiteY1" fmla="*/ 0 h 564205"/>
                  <a:gd name="connsiteX2" fmla="*/ 6410528 w 6410528"/>
                  <a:gd name="connsiteY2" fmla="*/ 0 h 564205"/>
                  <a:gd name="connsiteX3" fmla="*/ 6410528 w 6410528"/>
                  <a:gd name="connsiteY3" fmla="*/ 535022 h 564205"/>
                  <a:gd name="connsiteX4" fmla="*/ 6293796 w 6410528"/>
                  <a:gd name="connsiteY4" fmla="*/ 525294 h 564205"/>
                  <a:gd name="connsiteX5" fmla="*/ 0 w 6410528"/>
                  <a:gd name="connsiteY5" fmla="*/ 564205 h 56420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6293796 w 6410528"/>
                  <a:gd name="connsiteY4" fmla="*/ 525294 h 535022"/>
                  <a:gd name="connsiteX5" fmla="*/ 0 w 6410528"/>
                  <a:gd name="connsiteY5" fmla="*/ 535022 h 535022"/>
                  <a:gd name="connsiteX0" fmla="*/ 0 w 6410528"/>
                  <a:gd name="connsiteY0" fmla="*/ 535022 h 601899"/>
                  <a:gd name="connsiteX1" fmla="*/ 233464 w 6410528"/>
                  <a:gd name="connsiteY1" fmla="*/ 0 h 601899"/>
                  <a:gd name="connsiteX2" fmla="*/ 6410528 w 6410528"/>
                  <a:gd name="connsiteY2" fmla="*/ 0 h 601899"/>
                  <a:gd name="connsiteX3" fmla="*/ 6410528 w 6410528"/>
                  <a:gd name="connsiteY3" fmla="*/ 535022 h 601899"/>
                  <a:gd name="connsiteX4" fmla="*/ 0 w 6410528"/>
                  <a:gd name="connsiteY4" fmla="*/ 535022 h 601899"/>
                  <a:gd name="connsiteX0" fmla="*/ 0 w 6410528"/>
                  <a:gd name="connsiteY0" fmla="*/ 535022 h 575015"/>
                  <a:gd name="connsiteX1" fmla="*/ 233464 w 6410528"/>
                  <a:gd name="connsiteY1" fmla="*/ 0 h 575015"/>
                  <a:gd name="connsiteX2" fmla="*/ 6410528 w 6410528"/>
                  <a:gd name="connsiteY2" fmla="*/ 0 h 575015"/>
                  <a:gd name="connsiteX3" fmla="*/ 6410528 w 6410528"/>
                  <a:gd name="connsiteY3" fmla="*/ 535022 h 575015"/>
                  <a:gd name="connsiteX4" fmla="*/ 0 w 6410528"/>
                  <a:gd name="connsiteY4" fmla="*/ 535022 h 575015"/>
                  <a:gd name="connsiteX0" fmla="*/ 0 w 6410528"/>
                  <a:gd name="connsiteY0" fmla="*/ 535022 h 535022"/>
                  <a:gd name="connsiteX1" fmla="*/ 233464 w 6410528"/>
                  <a:gd name="connsiteY1" fmla="*/ 0 h 535022"/>
                  <a:gd name="connsiteX2" fmla="*/ 6410528 w 6410528"/>
                  <a:gd name="connsiteY2" fmla="*/ 0 h 535022"/>
                  <a:gd name="connsiteX3" fmla="*/ 6410528 w 6410528"/>
                  <a:gd name="connsiteY3" fmla="*/ 535022 h 535022"/>
                  <a:gd name="connsiteX4" fmla="*/ 0 w 6410528"/>
                  <a:gd name="connsiteY4" fmla="*/ 535022 h 535022"/>
                  <a:gd name="connsiteX0" fmla="*/ 0 w 6410528"/>
                  <a:gd name="connsiteY0" fmla="*/ 564205 h 564205"/>
                  <a:gd name="connsiteX1" fmla="*/ 243192 w 6410528"/>
                  <a:gd name="connsiteY1" fmla="*/ 0 h 564205"/>
                  <a:gd name="connsiteX2" fmla="*/ 6410528 w 6410528"/>
                  <a:gd name="connsiteY2" fmla="*/ 29183 h 564205"/>
                  <a:gd name="connsiteX3" fmla="*/ 6410528 w 6410528"/>
                  <a:gd name="connsiteY3" fmla="*/ 564205 h 564205"/>
                  <a:gd name="connsiteX4" fmla="*/ 0 w 6410528"/>
                  <a:gd name="connsiteY4" fmla="*/ 564205 h 564205"/>
                  <a:gd name="connsiteX0" fmla="*/ 0 w 6410528"/>
                  <a:gd name="connsiteY0" fmla="*/ 569068 h 569068"/>
                  <a:gd name="connsiteX1" fmla="*/ 243192 w 6410528"/>
                  <a:gd name="connsiteY1" fmla="*/ 4863 h 569068"/>
                  <a:gd name="connsiteX2" fmla="*/ 6405664 w 6410528"/>
                  <a:gd name="connsiteY2" fmla="*/ 0 h 569068"/>
                  <a:gd name="connsiteX3" fmla="*/ 6410528 w 6410528"/>
                  <a:gd name="connsiteY3" fmla="*/ 569068 h 569068"/>
                  <a:gd name="connsiteX4" fmla="*/ 0 w 6410528"/>
                  <a:gd name="connsiteY4" fmla="*/ 569068 h 569068"/>
                  <a:gd name="connsiteX0" fmla="*/ 0 w 6400800"/>
                  <a:gd name="connsiteY0" fmla="*/ 588524 h 588524"/>
                  <a:gd name="connsiteX1" fmla="*/ 233464 w 6400800"/>
                  <a:gd name="connsiteY1" fmla="*/ 4863 h 588524"/>
                  <a:gd name="connsiteX2" fmla="*/ 6395936 w 6400800"/>
                  <a:gd name="connsiteY2" fmla="*/ 0 h 588524"/>
                  <a:gd name="connsiteX3" fmla="*/ 6400800 w 6400800"/>
                  <a:gd name="connsiteY3" fmla="*/ 569068 h 588524"/>
                  <a:gd name="connsiteX4" fmla="*/ 0 w 6400800"/>
                  <a:gd name="connsiteY4" fmla="*/ 588524 h 588524"/>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 name="connsiteX0" fmla="*/ 0 w 6405664"/>
                  <a:gd name="connsiteY0" fmla="*/ 588524 h 593387"/>
                  <a:gd name="connsiteX1" fmla="*/ 233464 w 6405664"/>
                  <a:gd name="connsiteY1" fmla="*/ 4863 h 593387"/>
                  <a:gd name="connsiteX2" fmla="*/ 6395936 w 6405664"/>
                  <a:gd name="connsiteY2" fmla="*/ 0 h 593387"/>
                  <a:gd name="connsiteX3" fmla="*/ 6405664 w 6405664"/>
                  <a:gd name="connsiteY3" fmla="*/ 593387 h 593387"/>
                  <a:gd name="connsiteX4" fmla="*/ 0 w 6405664"/>
                  <a:gd name="connsiteY4" fmla="*/ 588524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664" h="593387">
                    <a:moveTo>
                      <a:pt x="0" y="588524"/>
                    </a:moveTo>
                    <a:lnTo>
                      <a:pt x="233464" y="4863"/>
                    </a:lnTo>
                    <a:lnTo>
                      <a:pt x="6395936" y="0"/>
                    </a:lnTo>
                    <a:cubicBezTo>
                      <a:pt x="6397557" y="189689"/>
                      <a:pt x="6404043" y="403698"/>
                      <a:pt x="6405664" y="593387"/>
                    </a:cubicBezTo>
                    <a:lnTo>
                      <a:pt x="0" y="588524"/>
                    </a:lnTo>
                    <a:close/>
                  </a:path>
                </a:pathLst>
              </a:custGeom>
              <a:gradFill flip="none" rotWithShape="1">
                <a:gsLst>
                  <a:gs pos="38000">
                    <a:schemeClr val="bg1">
                      <a:alpha val="0"/>
                    </a:schemeClr>
                  </a:gs>
                  <a:gs pos="88000">
                    <a:srgbClr val="A2B1C6">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35" name="群組 34">
                <a:extLst>
                  <a:ext uri="{FF2B5EF4-FFF2-40B4-BE49-F238E27FC236}">
                    <a16:creationId xmlns:a16="http://schemas.microsoft.com/office/drawing/2014/main" id="{D56F0C96-3C71-5853-968A-E10F7AF01EC0}"/>
                  </a:ext>
                </a:extLst>
              </p:cNvPr>
              <p:cNvGrpSpPr/>
              <p:nvPr/>
            </p:nvGrpSpPr>
            <p:grpSpPr>
              <a:xfrm>
                <a:off x="491045" y="855377"/>
                <a:ext cx="746699" cy="313125"/>
                <a:chOff x="374573" y="862798"/>
                <a:chExt cx="863172" cy="361968"/>
              </a:xfrm>
            </p:grpSpPr>
            <p:grpSp>
              <p:nvGrpSpPr>
                <p:cNvPr id="37" name="群組 36">
                  <a:extLst>
                    <a:ext uri="{FF2B5EF4-FFF2-40B4-BE49-F238E27FC236}">
                      <a16:creationId xmlns:a16="http://schemas.microsoft.com/office/drawing/2014/main" id="{CBAA9713-9B2B-112C-833F-359509B1D25E}"/>
                    </a:ext>
                  </a:extLst>
                </p:cNvPr>
                <p:cNvGrpSpPr/>
                <p:nvPr/>
              </p:nvGrpSpPr>
              <p:grpSpPr>
                <a:xfrm>
                  <a:off x="374573" y="862798"/>
                  <a:ext cx="161005" cy="132598"/>
                  <a:chOff x="4377273" y="337546"/>
                  <a:chExt cx="565439" cy="412425"/>
                </a:xfrm>
                <a:solidFill>
                  <a:srgbClr val="5C7396"/>
                </a:solidFill>
              </p:grpSpPr>
              <p:sp>
                <p:nvSpPr>
                  <p:cNvPr id="56" name="六邊形 55">
                    <a:extLst>
                      <a:ext uri="{FF2B5EF4-FFF2-40B4-BE49-F238E27FC236}">
                        <a16:creationId xmlns:a16="http://schemas.microsoft.com/office/drawing/2014/main" id="{5838249C-FC8F-5965-6785-5B50C14B6E61}"/>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7" name="六邊形 56">
                    <a:extLst>
                      <a:ext uri="{FF2B5EF4-FFF2-40B4-BE49-F238E27FC236}">
                        <a16:creationId xmlns:a16="http://schemas.microsoft.com/office/drawing/2014/main" id="{BA6825F3-21DE-B0C5-95CA-3CF6FF7B0EF3}"/>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8" name="群組 37">
                  <a:extLst>
                    <a:ext uri="{FF2B5EF4-FFF2-40B4-BE49-F238E27FC236}">
                      <a16:creationId xmlns:a16="http://schemas.microsoft.com/office/drawing/2014/main" id="{332E0D2D-A670-11DF-C011-724C87C7F219}"/>
                    </a:ext>
                  </a:extLst>
                </p:cNvPr>
                <p:cNvGrpSpPr/>
                <p:nvPr/>
              </p:nvGrpSpPr>
              <p:grpSpPr>
                <a:xfrm>
                  <a:off x="517575" y="936433"/>
                  <a:ext cx="161005" cy="132598"/>
                  <a:chOff x="4377273" y="337546"/>
                  <a:chExt cx="565439" cy="412425"/>
                </a:xfrm>
                <a:solidFill>
                  <a:srgbClr val="5C7396"/>
                </a:solidFill>
              </p:grpSpPr>
              <p:sp>
                <p:nvSpPr>
                  <p:cNvPr id="54" name="六邊形 53">
                    <a:extLst>
                      <a:ext uri="{FF2B5EF4-FFF2-40B4-BE49-F238E27FC236}">
                        <a16:creationId xmlns:a16="http://schemas.microsoft.com/office/drawing/2014/main" id="{DD81402A-AD45-AF13-4413-69D9C2D741C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5" name="六邊形 54">
                    <a:extLst>
                      <a:ext uri="{FF2B5EF4-FFF2-40B4-BE49-F238E27FC236}">
                        <a16:creationId xmlns:a16="http://schemas.microsoft.com/office/drawing/2014/main" id="{7D1896E2-65E2-FD24-B363-93E98EE8AE57}"/>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39" name="群組 38">
                  <a:extLst>
                    <a:ext uri="{FF2B5EF4-FFF2-40B4-BE49-F238E27FC236}">
                      <a16:creationId xmlns:a16="http://schemas.microsoft.com/office/drawing/2014/main" id="{E5F03E32-661D-9ABE-A0FC-7262892528A2}"/>
                    </a:ext>
                  </a:extLst>
                </p:cNvPr>
                <p:cNvGrpSpPr/>
                <p:nvPr/>
              </p:nvGrpSpPr>
              <p:grpSpPr>
                <a:xfrm>
                  <a:off x="660577" y="1009967"/>
                  <a:ext cx="161005" cy="132598"/>
                  <a:chOff x="4377273" y="337546"/>
                  <a:chExt cx="565439" cy="412425"/>
                </a:xfrm>
                <a:solidFill>
                  <a:srgbClr val="5C7396"/>
                </a:solidFill>
              </p:grpSpPr>
              <p:sp>
                <p:nvSpPr>
                  <p:cNvPr id="52" name="六邊形 51">
                    <a:extLst>
                      <a:ext uri="{FF2B5EF4-FFF2-40B4-BE49-F238E27FC236}">
                        <a16:creationId xmlns:a16="http://schemas.microsoft.com/office/drawing/2014/main" id="{8541132C-966F-941B-2B68-B79743937524}"/>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3" name="六邊形 52">
                    <a:extLst>
                      <a:ext uri="{FF2B5EF4-FFF2-40B4-BE49-F238E27FC236}">
                        <a16:creationId xmlns:a16="http://schemas.microsoft.com/office/drawing/2014/main" id="{D4BC7D15-EE5D-AA2B-507F-CC6E65AF9FFC}"/>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grpSp>
              <p:nvGrpSpPr>
                <p:cNvPr id="40" name="群組 39">
                  <a:extLst>
                    <a:ext uri="{FF2B5EF4-FFF2-40B4-BE49-F238E27FC236}">
                      <a16:creationId xmlns:a16="http://schemas.microsoft.com/office/drawing/2014/main" id="{2FD1E804-FEF7-F52F-0859-3FE3A3989433}"/>
                    </a:ext>
                  </a:extLst>
                </p:cNvPr>
                <p:cNvGrpSpPr/>
                <p:nvPr/>
              </p:nvGrpSpPr>
              <p:grpSpPr>
                <a:xfrm>
                  <a:off x="938191" y="1008110"/>
                  <a:ext cx="161005" cy="132598"/>
                  <a:chOff x="4377273" y="337546"/>
                  <a:chExt cx="565439" cy="412425"/>
                </a:xfrm>
                <a:solidFill>
                  <a:srgbClr val="99A6BB"/>
                </a:solidFill>
              </p:grpSpPr>
              <p:sp>
                <p:nvSpPr>
                  <p:cNvPr id="50" name="六邊形 49">
                    <a:extLst>
                      <a:ext uri="{FF2B5EF4-FFF2-40B4-BE49-F238E27FC236}">
                        <a16:creationId xmlns:a16="http://schemas.microsoft.com/office/drawing/2014/main" id="{5DE9C187-2095-41A3-36B9-221C16518F0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1" name="六邊形 50">
                    <a:extLst>
                      <a:ext uri="{FF2B5EF4-FFF2-40B4-BE49-F238E27FC236}">
                        <a16:creationId xmlns:a16="http://schemas.microsoft.com/office/drawing/2014/main" id="{A3BE579A-A536-08DC-CD3C-B8EF27149AA8}"/>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1" name="群組 40">
                  <a:extLst>
                    <a:ext uri="{FF2B5EF4-FFF2-40B4-BE49-F238E27FC236}">
                      <a16:creationId xmlns:a16="http://schemas.microsoft.com/office/drawing/2014/main" id="{C1E66362-553E-C20E-17D2-F7D25115D49B}"/>
                    </a:ext>
                  </a:extLst>
                </p:cNvPr>
                <p:cNvGrpSpPr/>
                <p:nvPr/>
              </p:nvGrpSpPr>
              <p:grpSpPr>
                <a:xfrm>
                  <a:off x="1076740" y="1081444"/>
                  <a:ext cx="161005" cy="132598"/>
                  <a:chOff x="4377273" y="337546"/>
                  <a:chExt cx="565439" cy="412425"/>
                </a:xfrm>
                <a:solidFill>
                  <a:srgbClr val="99A6BB"/>
                </a:solidFill>
              </p:grpSpPr>
              <p:sp>
                <p:nvSpPr>
                  <p:cNvPr id="48" name="六邊形 47">
                    <a:extLst>
                      <a:ext uri="{FF2B5EF4-FFF2-40B4-BE49-F238E27FC236}">
                        <a16:creationId xmlns:a16="http://schemas.microsoft.com/office/drawing/2014/main" id="{A6F7B19D-DC2F-721E-E03D-3DA802929F9A}"/>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9" name="六邊形 48">
                    <a:extLst>
                      <a:ext uri="{FF2B5EF4-FFF2-40B4-BE49-F238E27FC236}">
                        <a16:creationId xmlns:a16="http://schemas.microsoft.com/office/drawing/2014/main" id="{2F93281D-6545-D03D-104D-CC6C34648704}"/>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2" name="群組 41">
                  <a:extLst>
                    <a:ext uri="{FF2B5EF4-FFF2-40B4-BE49-F238E27FC236}">
                      <a16:creationId xmlns:a16="http://schemas.microsoft.com/office/drawing/2014/main" id="{1FA3D595-2E0E-FB2B-0A54-F554772E044C}"/>
                    </a:ext>
                  </a:extLst>
                </p:cNvPr>
                <p:cNvGrpSpPr/>
                <p:nvPr/>
              </p:nvGrpSpPr>
              <p:grpSpPr>
                <a:xfrm>
                  <a:off x="518463" y="1092168"/>
                  <a:ext cx="161005" cy="132598"/>
                  <a:chOff x="4377273" y="337546"/>
                  <a:chExt cx="565439" cy="412425"/>
                </a:xfrm>
                <a:solidFill>
                  <a:srgbClr val="5C7396"/>
                </a:solidFill>
              </p:grpSpPr>
              <p:sp>
                <p:nvSpPr>
                  <p:cNvPr id="46" name="六邊形 45">
                    <a:extLst>
                      <a:ext uri="{FF2B5EF4-FFF2-40B4-BE49-F238E27FC236}">
                        <a16:creationId xmlns:a16="http://schemas.microsoft.com/office/drawing/2014/main" id="{991DACD8-7FCF-3288-86BD-936424019F29}"/>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7" name="六邊形 46">
                    <a:extLst>
                      <a:ext uri="{FF2B5EF4-FFF2-40B4-BE49-F238E27FC236}">
                        <a16:creationId xmlns:a16="http://schemas.microsoft.com/office/drawing/2014/main" id="{5305B02B-7E2B-30E0-C628-C0331A4AB781}"/>
                      </a:ext>
                    </a:extLst>
                  </p:cNvPr>
                  <p:cNvSpPr/>
                  <p:nvPr/>
                </p:nvSpPr>
                <p:spPr>
                  <a:xfrm>
                    <a:off x="4382447" y="337546"/>
                    <a:ext cx="560265" cy="407012"/>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nvGrpSpPr>
                <p:cNvPr id="43" name="群組 42">
                  <a:extLst>
                    <a:ext uri="{FF2B5EF4-FFF2-40B4-BE49-F238E27FC236}">
                      <a16:creationId xmlns:a16="http://schemas.microsoft.com/office/drawing/2014/main" id="{EE5DC844-BB38-7E9D-E45C-6594D2206D55}"/>
                    </a:ext>
                  </a:extLst>
                </p:cNvPr>
                <p:cNvGrpSpPr/>
                <p:nvPr/>
              </p:nvGrpSpPr>
              <p:grpSpPr>
                <a:xfrm>
                  <a:off x="801927" y="1092168"/>
                  <a:ext cx="161004" cy="132598"/>
                  <a:chOff x="4377273" y="337546"/>
                  <a:chExt cx="565434" cy="412425"/>
                </a:xfrm>
                <a:solidFill>
                  <a:srgbClr val="5C7396"/>
                </a:solidFill>
              </p:grpSpPr>
              <p:sp>
                <p:nvSpPr>
                  <p:cNvPr id="44" name="六邊形 43">
                    <a:extLst>
                      <a:ext uri="{FF2B5EF4-FFF2-40B4-BE49-F238E27FC236}">
                        <a16:creationId xmlns:a16="http://schemas.microsoft.com/office/drawing/2014/main" id="{A3C5A0A5-EAE9-4DBB-0C8D-581BAF9A4903}"/>
                      </a:ext>
                    </a:extLst>
                  </p:cNvPr>
                  <p:cNvSpPr/>
                  <p:nvPr/>
                </p:nvSpPr>
                <p:spPr>
                  <a:xfrm>
                    <a:off x="4377273" y="342959"/>
                    <a:ext cx="560265" cy="407012"/>
                  </a:xfrm>
                  <a:prstGeom prst="hexagon">
                    <a:avLst/>
                  </a:prstGeom>
                  <a:grpFill/>
                  <a:ln>
                    <a:noFill/>
                  </a:ln>
                  <a:effectLst>
                    <a:outerShdw blurRad="101600" dist="38100" dir="2700000" algn="tl" rotWithShape="0">
                      <a:srgbClr val="A2B1C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5" name="六邊形 44">
                    <a:extLst>
                      <a:ext uri="{FF2B5EF4-FFF2-40B4-BE49-F238E27FC236}">
                        <a16:creationId xmlns:a16="http://schemas.microsoft.com/office/drawing/2014/main" id="{C18094B9-1714-86CF-7A9A-34510404CC16}"/>
                      </a:ext>
                    </a:extLst>
                  </p:cNvPr>
                  <p:cNvSpPr/>
                  <p:nvPr/>
                </p:nvSpPr>
                <p:spPr>
                  <a:xfrm>
                    <a:off x="4382442" y="337546"/>
                    <a:ext cx="560265" cy="407013"/>
                  </a:xfrm>
                  <a:prstGeom prst="hexagon">
                    <a:avLst/>
                  </a:prstGeom>
                  <a:grpFill/>
                  <a:ln>
                    <a:noFill/>
                  </a:ln>
                  <a:effectLst>
                    <a:outerShdw blurRad="50800" dist="381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36" name="Google Shape;179;p18">
                <a:extLst>
                  <a:ext uri="{FF2B5EF4-FFF2-40B4-BE49-F238E27FC236}">
                    <a16:creationId xmlns:a16="http://schemas.microsoft.com/office/drawing/2014/main" id="{F5543068-BA8B-B669-EC37-920D4D13639F}"/>
                  </a:ext>
                </a:extLst>
              </p:cNvPr>
              <p:cNvSpPr/>
              <p:nvPr/>
            </p:nvSpPr>
            <p:spPr>
              <a:xfrm>
                <a:off x="440931" y="419773"/>
                <a:ext cx="859880" cy="769367"/>
              </a:xfrm>
              <a:prstGeom prst="roundRect">
                <a:avLst>
                  <a:gd name="adj" fmla="val 11349"/>
                </a:avLst>
              </a:prstGeom>
              <a:noFill/>
              <a:ln w="0">
                <a:noFill/>
              </a:ln>
              <a:effectLst>
                <a:innerShdw blurRad="190500" dist="50800" dir="18900000">
                  <a:prstClr val="black">
                    <a:alpha val="24000"/>
                  </a:prstClr>
                </a:innerShdw>
              </a:effectLst>
            </p:spPr>
            <p:txBody>
              <a:bodyPr spcFirstLastPara="1" wrap="square" lIns="0" tIns="60933" rIns="0" bIns="60933" anchor="ctr" anchorCtr="0">
                <a:noAutofit/>
              </a:bodyPr>
              <a:lstStyle/>
              <a:p>
                <a:pPr algn="ctr" defTabSz="1219170">
                  <a:buClr>
                    <a:srgbClr val="000000"/>
                  </a:buClr>
                  <a:buSzPts val="1100"/>
                  <a:defRPr/>
                </a:pPr>
                <a:r>
                  <a:rPr lang="en-US" altLang="zh-TW" sz="4267" b="1" i="1" kern="0" dirty="0">
                    <a:ln w="6350">
                      <a:noFill/>
                    </a:ln>
                    <a:solidFill>
                      <a:srgbClr val="0B2A43"/>
                    </a:solidFill>
                    <a:latin typeface="Arial Black" panose="020B0A04020102020204" pitchFamily="34" charset="0"/>
                    <a:ea typeface="Source Han Sans TW" pitchFamily="34" charset="-120"/>
                    <a:cs typeface="Arial"/>
                    <a:sym typeface="Arial"/>
                  </a:rPr>
                  <a:t>1</a:t>
                </a:r>
              </a:p>
            </p:txBody>
          </p:sp>
        </p:grpSp>
        <p:sp>
          <p:nvSpPr>
            <p:cNvPr id="33" name="文字方塊 32">
              <a:extLst>
                <a:ext uri="{FF2B5EF4-FFF2-40B4-BE49-F238E27FC236}">
                  <a16:creationId xmlns:a16="http://schemas.microsoft.com/office/drawing/2014/main" id="{B8DCC8B1-1CFC-749B-0829-456941028E81}"/>
                </a:ext>
              </a:extLst>
            </p:cNvPr>
            <p:cNvSpPr txBox="1"/>
            <p:nvPr/>
          </p:nvSpPr>
          <p:spPr>
            <a:xfrm>
              <a:off x="1171386" y="427927"/>
              <a:ext cx="5543447" cy="581826"/>
            </a:xfrm>
            <a:prstGeom prst="rect">
              <a:avLst/>
            </a:prstGeom>
            <a:noFill/>
            <a:ln>
              <a:noFill/>
            </a:ln>
          </p:spPr>
          <p:txBody>
            <a:bodyPr wrap="square" numCol="1" rtlCol="0" anchor="ctr">
              <a:spAutoFit/>
            </a:bodyPr>
            <a:lstStyle/>
            <a:p>
              <a:pPr>
                <a:lnSpc>
                  <a:spcPct val="150000"/>
                </a:lnSpc>
              </a:pPr>
              <a:r>
                <a:rPr kumimoji="1" lang="zh-TW" altLang="en-US" sz="2400" b="1" dirty="0">
                  <a:solidFill>
                    <a:srgbClr val="0B2A43"/>
                  </a:solidFill>
                  <a:latin typeface="Microsoft YaHei UI" panose="020B0503020204020204" pitchFamily="34" charset="-122"/>
                  <a:ea typeface="Microsoft YaHei UI" panose="020B0503020204020204" pitchFamily="34" charset="-122"/>
                </a:rPr>
                <a:t>我國研發投入與產出現況</a:t>
              </a:r>
            </a:p>
          </p:txBody>
        </p:sp>
      </p:grpSp>
      <p:sp>
        <p:nvSpPr>
          <p:cNvPr id="58" name="矩形 57">
            <a:extLst>
              <a:ext uri="{FF2B5EF4-FFF2-40B4-BE49-F238E27FC236}">
                <a16:creationId xmlns:a16="http://schemas.microsoft.com/office/drawing/2014/main" id="{C2CE9A15-A769-F661-0D6D-D14DEE6627A4}"/>
              </a:ext>
            </a:extLst>
          </p:cNvPr>
          <p:cNvSpPr/>
          <p:nvPr/>
        </p:nvSpPr>
        <p:spPr>
          <a:xfrm>
            <a:off x="9500767" y="4362108"/>
            <a:ext cx="151611" cy="151611"/>
          </a:xfrm>
          <a:prstGeom prst="rect">
            <a:avLst/>
          </a:prstGeom>
          <a:solidFill>
            <a:srgbClr val="3C3A4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6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9" name="文字方塊 58">
            <a:extLst>
              <a:ext uri="{FF2B5EF4-FFF2-40B4-BE49-F238E27FC236}">
                <a16:creationId xmlns:a16="http://schemas.microsoft.com/office/drawing/2014/main" id="{F85B8AC9-54C0-26A9-BE5C-E385182203F4}"/>
              </a:ext>
            </a:extLst>
          </p:cNvPr>
          <p:cNvSpPr txBox="1"/>
          <p:nvPr/>
        </p:nvSpPr>
        <p:spPr>
          <a:xfrm>
            <a:off x="9673925" y="4651471"/>
            <a:ext cx="1343638" cy="276999"/>
          </a:xfrm>
          <a:prstGeom prst="rect">
            <a:avLst/>
          </a:prstGeom>
          <a:noFill/>
        </p:spPr>
        <p:txBody>
          <a:bodyPr wrap="none" rtlCol="0">
            <a:spAutoFit/>
          </a:bodyPr>
          <a:lstStyle/>
          <a:p>
            <a:r>
              <a:rPr lang="zh-TW" altLang="en-US" sz="1200" dirty="0">
                <a:solidFill>
                  <a:prstClr val="black">
                    <a:lumMod val="65000"/>
                    <a:lumOff val="35000"/>
                  </a:prstClr>
                </a:solidFill>
                <a:latin typeface="微軟正黑體" panose="020B0604030504040204" pitchFamily="34" charset="-120"/>
                <a:ea typeface="微軟正黑體" panose="020B0604030504040204" pitchFamily="34" charset="-120"/>
              </a:rPr>
              <a:t>占全體學生比</a:t>
            </a:r>
            <a:r>
              <a:rPr lang="en-US" altLang="zh-TW" sz="1200" dirty="0">
                <a:solidFill>
                  <a:prstClr val="black">
                    <a:lumMod val="65000"/>
                    <a:lumOff val="35000"/>
                  </a:prstClr>
                </a:solidFill>
                <a:latin typeface="微軟正黑體" panose="020B0604030504040204" pitchFamily="34" charset="-120"/>
                <a:ea typeface="微軟正黑體" panose="020B0604030504040204" pitchFamily="34" charset="-120"/>
              </a:rPr>
              <a:t>(%)</a:t>
            </a:r>
            <a:endParaRPr lang="zh-TW" altLang="en-US" sz="1200" dirty="0">
              <a:solidFill>
                <a:prstClr val="black">
                  <a:lumMod val="65000"/>
                  <a:lumOff val="35000"/>
                </a:prstClr>
              </a:solidFill>
              <a:latin typeface="微軟正黑體" panose="020B0604030504040204" pitchFamily="34" charset="-120"/>
              <a:ea typeface="微軟正黑體" panose="020B0604030504040204" pitchFamily="34" charset="-120"/>
            </a:endParaRPr>
          </a:p>
        </p:txBody>
      </p:sp>
      <p:sp>
        <p:nvSpPr>
          <p:cNvPr id="60" name="文字方塊 59">
            <a:extLst>
              <a:ext uri="{FF2B5EF4-FFF2-40B4-BE49-F238E27FC236}">
                <a16:creationId xmlns:a16="http://schemas.microsoft.com/office/drawing/2014/main" id="{BB9457F7-AF5E-6BDA-32E6-A5FAB7DFDD02}"/>
              </a:ext>
            </a:extLst>
          </p:cNvPr>
          <p:cNvSpPr txBox="1"/>
          <p:nvPr/>
        </p:nvSpPr>
        <p:spPr>
          <a:xfrm>
            <a:off x="9675840" y="4295722"/>
            <a:ext cx="1306768" cy="276999"/>
          </a:xfrm>
          <a:prstGeom prst="rect">
            <a:avLst/>
          </a:prstGeom>
          <a:noFill/>
        </p:spPr>
        <p:txBody>
          <a:bodyPr wrap="none" rtlCol="0">
            <a:spAutoFit/>
          </a:bodyPr>
          <a:lstStyle/>
          <a:p>
            <a:r>
              <a:rPr lang="en-US" altLang="zh-TW" sz="1200" dirty="0">
                <a:solidFill>
                  <a:prstClr val="black">
                    <a:lumMod val="65000"/>
                    <a:lumOff val="35000"/>
                  </a:prstClr>
                </a:solidFill>
                <a:latin typeface="微軟正黑體" panose="020B0604030504040204" pitchFamily="34" charset="-120"/>
                <a:ea typeface="微軟正黑體" panose="020B0604030504040204" pitchFamily="34" charset="-120"/>
              </a:rPr>
              <a:t>STEM</a:t>
            </a:r>
            <a:r>
              <a:rPr lang="zh-TW" altLang="en-US" sz="1200" dirty="0">
                <a:solidFill>
                  <a:prstClr val="black">
                    <a:lumMod val="65000"/>
                    <a:lumOff val="35000"/>
                  </a:prstClr>
                </a:solidFill>
                <a:latin typeface="微軟正黑體" panose="020B0604030504040204" pitchFamily="34" charset="-120"/>
                <a:ea typeface="微軟正黑體" panose="020B0604030504040204" pitchFamily="34" charset="-120"/>
              </a:rPr>
              <a:t>學生數</a:t>
            </a:r>
            <a:r>
              <a:rPr lang="en-US" altLang="zh-TW" sz="1200" dirty="0">
                <a:solidFill>
                  <a:prstClr val="black">
                    <a:lumMod val="65000"/>
                    <a:lumOff val="35000"/>
                  </a:prstClr>
                </a:solidFill>
                <a:latin typeface="微軟正黑體" panose="020B0604030504040204" pitchFamily="34" charset="-120"/>
                <a:ea typeface="微軟正黑體" panose="020B0604030504040204" pitchFamily="34" charset="-120"/>
              </a:rPr>
              <a:t>(</a:t>
            </a:r>
            <a:r>
              <a:rPr lang="zh-TW" altLang="en-US" sz="1200" dirty="0">
                <a:solidFill>
                  <a:prstClr val="black">
                    <a:lumMod val="65000"/>
                    <a:lumOff val="35000"/>
                  </a:prstClr>
                </a:solidFill>
                <a:latin typeface="微軟正黑體" panose="020B0604030504040204" pitchFamily="34" charset="-120"/>
                <a:ea typeface="微軟正黑體" panose="020B0604030504040204" pitchFamily="34" charset="-120"/>
              </a:rPr>
              <a:t>人</a:t>
            </a:r>
            <a:r>
              <a:rPr lang="en-US" altLang="zh-TW" sz="1200" dirty="0">
                <a:solidFill>
                  <a:prstClr val="black">
                    <a:lumMod val="65000"/>
                    <a:lumOff val="35000"/>
                  </a:prstClr>
                </a:solidFill>
                <a:latin typeface="微軟正黑體" panose="020B0604030504040204" pitchFamily="34" charset="-120"/>
                <a:ea typeface="微軟正黑體" panose="020B0604030504040204" pitchFamily="34" charset="-120"/>
              </a:rPr>
              <a:t>)</a:t>
            </a:r>
            <a:endParaRPr lang="zh-TW" altLang="en-US" sz="1200" dirty="0">
              <a:solidFill>
                <a:prstClr val="black">
                  <a:lumMod val="65000"/>
                  <a:lumOff val="35000"/>
                </a:prstClr>
              </a:solidFill>
              <a:latin typeface="微軟正黑體" panose="020B0604030504040204" pitchFamily="34" charset="-120"/>
              <a:ea typeface="微軟正黑體" panose="020B0604030504040204" pitchFamily="34" charset="-120"/>
            </a:endParaRPr>
          </a:p>
        </p:txBody>
      </p:sp>
      <p:grpSp>
        <p:nvGrpSpPr>
          <p:cNvPr id="61" name="群組 60">
            <a:extLst>
              <a:ext uri="{FF2B5EF4-FFF2-40B4-BE49-F238E27FC236}">
                <a16:creationId xmlns:a16="http://schemas.microsoft.com/office/drawing/2014/main" id="{8AAC8FB1-35B1-1276-7904-47808AC347F2}"/>
              </a:ext>
            </a:extLst>
          </p:cNvPr>
          <p:cNvGrpSpPr/>
          <p:nvPr/>
        </p:nvGrpSpPr>
        <p:grpSpPr>
          <a:xfrm>
            <a:off x="9435539" y="4729271"/>
            <a:ext cx="252591" cy="152175"/>
            <a:chOff x="7599447" y="4894727"/>
            <a:chExt cx="364642" cy="219680"/>
          </a:xfrm>
        </p:grpSpPr>
        <p:cxnSp>
          <p:nvCxnSpPr>
            <p:cNvPr id="62" name="直線接點 61">
              <a:extLst>
                <a:ext uri="{FF2B5EF4-FFF2-40B4-BE49-F238E27FC236}">
                  <a16:creationId xmlns:a16="http://schemas.microsoft.com/office/drawing/2014/main" id="{558997EC-3C73-2486-DD11-7A40FFA64B34}"/>
                </a:ext>
              </a:extLst>
            </p:cNvPr>
            <p:cNvCxnSpPr/>
            <p:nvPr/>
          </p:nvCxnSpPr>
          <p:spPr>
            <a:xfrm>
              <a:off x="7599447" y="5002013"/>
              <a:ext cx="364642" cy="0"/>
            </a:xfrm>
            <a:prstGeom prst="line">
              <a:avLst/>
            </a:prstGeom>
            <a:noFill/>
            <a:ln w="60325" cap="rnd" cmpd="sng" algn="ctr">
              <a:solidFill>
                <a:srgbClr val="405068"/>
              </a:solidFill>
              <a:prstDash val="solid"/>
              <a:miter lim="800000"/>
            </a:ln>
            <a:effectLst/>
          </p:spPr>
        </p:cxnSp>
        <p:sp>
          <p:nvSpPr>
            <p:cNvPr id="63" name="橢圓 62">
              <a:extLst>
                <a:ext uri="{FF2B5EF4-FFF2-40B4-BE49-F238E27FC236}">
                  <a16:creationId xmlns:a16="http://schemas.microsoft.com/office/drawing/2014/main" id="{34754E5D-F513-3CE8-2D2A-2C68A422D859}"/>
                </a:ext>
              </a:extLst>
            </p:cNvPr>
            <p:cNvSpPr/>
            <p:nvPr/>
          </p:nvSpPr>
          <p:spPr>
            <a:xfrm>
              <a:off x="7675307" y="4894727"/>
              <a:ext cx="219681" cy="219680"/>
            </a:xfrm>
            <a:prstGeom prst="ellipse">
              <a:avLst/>
            </a:prstGeom>
            <a:solidFill>
              <a:srgbClr val="D7E7F5"/>
            </a:solidFill>
            <a:ln w="25400" cap="flat" cmpd="sng" algn="ctr">
              <a:solidFill>
                <a:srgbClr val="40506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6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64" name="矩形 63">
            <a:extLst>
              <a:ext uri="{FF2B5EF4-FFF2-40B4-BE49-F238E27FC236}">
                <a16:creationId xmlns:a16="http://schemas.microsoft.com/office/drawing/2014/main" id="{E8402241-E1AA-E5E2-E264-1E123548C8CF}"/>
              </a:ext>
            </a:extLst>
          </p:cNvPr>
          <p:cNvSpPr/>
          <p:nvPr/>
        </p:nvSpPr>
        <p:spPr>
          <a:xfrm>
            <a:off x="1507055" y="1631070"/>
            <a:ext cx="3517310" cy="461665"/>
          </a:xfrm>
          <a:prstGeom prst="rect">
            <a:avLst/>
          </a:prstGeom>
        </p:spPr>
        <p:txBody>
          <a:bodyPr wrap="none">
            <a:spAutoFit/>
          </a:bodyPr>
          <a:lstStyle/>
          <a:p>
            <a:r>
              <a:rPr lang="zh-TW" altLang="en-US" sz="2400" b="1" dirty="0">
                <a:solidFill>
                  <a:srgbClr val="38DCEF"/>
                </a:solidFill>
                <a:latin typeface="Microsoft YaHei UI" panose="020B0503020204020204" pitchFamily="34" charset="-122"/>
                <a:ea typeface="Microsoft YaHei UI" panose="020B0503020204020204" pitchFamily="34" charset="-122"/>
              </a:rPr>
              <a:t>大學</a:t>
            </a:r>
            <a:r>
              <a:rPr lang="en-US" altLang="zh-TW" sz="2400" b="1" dirty="0">
                <a:solidFill>
                  <a:srgbClr val="38DCEF"/>
                </a:solidFill>
                <a:latin typeface="Microsoft YaHei UI" panose="020B0503020204020204" pitchFamily="34" charset="-122"/>
                <a:ea typeface="Microsoft YaHei UI" panose="020B0503020204020204" pitchFamily="34" charset="-122"/>
              </a:rPr>
              <a:t>STEM</a:t>
            </a:r>
            <a:r>
              <a:rPr lang="zh-TW" altLang="en-US" sz="2400" b="1" dirty="0">
                <a:solidFill>
                  <a:srgbClr val="38DCEF"/>
                </a:solidFill>
                <a:latin typeface="Microsoft YaHei UI" panose="020B0503020204020204" pitchFamily="34" charset="-122"/>
                <a:ea typeface="Microsoft YaHei UI" panose="020B0503020204020204" pitchFamily="34" charset="-122"/>
              </a:rPr>
              <a:t>領域學生減少</a:t>
            </a:r>
          </a:p>
        </p:txBody>
      </p:sp>
      <p:sp>
        <p:nvSpPr>
          <p:cNvPr id="65" name="矩形 64">
            <a:extLst>
              <a:ext uri="{FF2B5EF4-FFF2-40B4-BE49-F238E27FC236}">
                <a16:creationId xmlns:a16="http://schemas.microsoft.com/office/drawing/2014/main" id="{A804A647-3CF2-197B-5F97-718EED9C2199}"/>
              </a:ext>
            </a:extLst>
          </p:cNvPr>
          <p:cNvSpPr/>
          <p:nvPr/>
        </p:nvSpPr>
        <p:spPr>
          <a:xfrm>
            <a:off x="1507055" y="2107847"/>
            <a:ext cx="9155043" cy="584775"/>
          </a:xfrm>
          <a:prstGeom prst="rect">
            <a:avLst/>
          </a:prstGeom>
        </p:spPr>
        <p:txBody>
          <a:bodyPr wrap="square">
            <a:spAutoFit/>
          </a:bodyPr>
          <a:lstStyle/>
          <a:p>
            <a:r>
              <a:rPr lang="zh-TW" altLang="en-US" sz="1600" dirty="0">
                <a:solidFill>
                  <a:prstClr val="black">
                    <a:lumMod val="65000"/>
                    <a:lumOff val="35000"/>
                  </a:prstClr>
                </a:solidFill>
                <a:latin typeface="微軟正黑體" panose="020B0604030504040204" pitchFamily="34" charset="-120"/>
                <a:ea typeface="微軟正黑體" panose="020B0604030504040204" pitchFamily="34" charset="-120"/>
              </a:rPr>
              <a:t>少子化尚未全面衝擊碩博士學生數</a:t>
            </a:r>
          </a:p>
          <a:p>
            <a:r>
              <a:rPr lang="zh-TW" altLang="en-US" sz="1600" dirty="0">
                <a:solidFill>
                  <a:prstClr val="black">
                    <a:lumMod val="65000"/>
                    <a:lumOff val="35000"/>
                  </a:prstClr>
                </a:solidFill>
                <a:latin typeface="微軟正黑體" panose="020B0604030504040204" pitchFamily="34" charset="-120"/>
                <a:ea typeface="微軟正黑體" panose="020B0604030504040204" pitchFamily="34" charset="-120"/>
              </a:rPr>
              <a:t>人才培育版圖演變，對我國要發展如</a:t>
            </a:r>
            <a:r>
              <a:rPr lang="en-US" altLang="zh-TW" sz="1600" dirty="0">
                <a:solidFill>
                  <a:prstClr val="black">
                    <a:lumMod val="65000"/>
                    <a:lumOff val="35000"/>
                  </a:prstClr>
                </a:solidFill>
                <a:latin typeface="微軟正黑體" panose="020B0604030504040204" pitchFamily="34" charset="-120"/>
                <a:ea typeface="微軟正黑體" panose="020B0604030504040204" pitchFamily="34" charset="-120"/>
              </a:rPr>
              <a:t>AI</a:t>
            </a:r>
            <a:r>
              <a:rPr lang="zh-TW" altLang="en-US" sz="1600" dirty="0">
                <a:solidFill>
                  <a:prstClr val="black">
                    <a:lumMod val="65000"/>
                    <a:lumOff val="35000"/>
                  </a:prstClr>
                </a:solidFill>
                <a:latin typeface="微軟正黑體" panose="020B0604030504040204" pitchFamily="34" charset="-120"/>
                <a:ea typeface="微軟正黑體" panose="020B0604030504040204" pitchFamily="34" charset="-120"/>
              </a:rPr>
              <a:t>、</a:t>
            </a:r>
            <a:r>
              <a:rPr lang="en-US" altLang="zh-TW" sz="1600" dirty="0">
                <a:solidFill>
                  <a:prstClr val="black">
                    <a:lumMod val="65000"/>
                    <a:lumOff val="35000"/>
                  </a:prstClr>
                </a:solidFill>
                <a:latin typeface="微軟正黑體" panose="020B0604030504040204" pitchFamily="34" charset="-120"/>
                <a:ea typeface="微軟正黑體" panose="020B0604030504040204" pitchFamily="34" charset="-120"/>
              </a:rPr>
              <a:t>5G</a:t>
            </a:r>
            <a:r>
              <a:rPr lang="zh-TW" altLang="en-US" sz="1600" dirty="0">
                <a:solidFill>
                  <a:prstClr val="black">
                    <a:lumMod val="65000"/>
                    <a:lumOff val="35000"/>
                  </a:prstClr>
                </a:solidFill>
                <a:latin typeface="微軟正黑體" panose="020B0604030504040204" pitchFamily="34" charset="-120"/>
                <a:ea typeface="微軟正黑體" panose="020B0604030504040204" pitchFamily="34" charset="-120"/>
              </a:rPr>
              <a:t>，甚至國防科技等，都是隱憂。</a:t>
            </a:r>
          </a:p>
        </p:txBody>
      </p:sp>
      <p:sp>
        <p:nvSpPr>
          <p:cNvPr id="66" name="矩形 65">
            <a:extLst>
              <a:ext uri="{FF2B5EF4-FFF2-40B4-BE49-F238E27FC236}">
                <a16:creationId xmlns:a16="http://schemas.microsoft.com/office/drawing/2014/main" id="{CEB3947A-9533-04F4-929E-890678A9D902}"/>
              </a:ext>
            </a:extLst>
          </p:cNvPr>
          <p:cNvSpPr/>
          <p:nvPr/>
        </p:nvSpPr>
        <p:spPr>
          <a:xfrm>
            <a:off x="8009159" y="6532358"/>
            <a:ext cx="3951633" cy="261610"/>
          </a:xfrm>
          <a:prstGeom prst="rect">
            <a:avLst/>
          </a:prstGeom>
        </p:spPr>
        <p:txBody>
          <a:bodyPr wrap="square">
            <a:spAutoFit/>
          </a:bodyPr>
          <a:lstStyle/>
          <a:p>
            <a:r>
              <a:rPr lang="zh-TW" altLang="en-US" sz="1100" dirty="0">
                <a:solidFill>
                  <a:prstClr val="white">
                    <a:lumMod val="50000"/>
                  </a:prstClr>
                </a:solidFill>
                <a:latin typeface="微軟正黑體" panose="020B0604030504040204" pitchFamily="34" charset="-120"/>
                <a:ea typeface="微軟正黑體" panose="020B0604030504040204" pitchFamily="34" charset="-120"/>
              </a:rPr>
              <a:t>資料來源 </a:t>
            </a:r>
            <a:r>
              <a:rPr lang="en-US" altLang="zh-TW" sz="1100" dirty="0">
                <a:solidFill>
                  <a:prstClr val="white">
                    <a:lumMod val="50000"/>
                  </a:prstClr>
                </a:solidFill>
                <a:latin typeface="微軟正黑體" panose="020B0604030504040204" pitchFamily="34" charset="-120"/>
                <a:ea typeface="微軟正黑體" panose="020B0604030504040204" pitchFamily="34" charset="-120"/>
              </a:rPr>
              <a:t>: </a:t>
            </a:r>
            <a:r>
              <a:rPr lang="zh-TW" altLang="en-US" sz="1100" dirty="0">
                <a:solidFill>
                  <a:prstClr val="white">
                    <a:lumMod val="50000"/>
                  </a:prstClr>
                </a:solidFill>
                <a:latin typeface="微軟正黑體" panose="020B0604030504040204" pitchFamily="34" charset="-120"/>
                <a:ea typeface="微軟正黑體" panose="020B0604030504040204" pitchFamily="34" charset="-120"/>
              </a:rPr>
              <a:t>教育部統計處</a:t>
            </a:r>
            <a:r>
              <a:rPr lang="en-US" altLang="zh-TW" sz="1100" dirty="0">
                <a:solidFill>
                  <a:prstClr val="white">
                    <a:lumMod val="50000"/>
                  </a:prstClr>
                </a:solidFill>
                <a:latin typeface="微軟正黑體" panose="020B0604030504040204" pitchFamily="34" charset="-120"/>
                <a:ea typeface="微軟正黑體" panose="020B0604030504040204" pitchFamily="34" charset="-120"/>
              </a:rPr>
              <a:t>_</a:t>
            </a:r>
            <a:r>
              <a:rPr lang="zh-TW" altLang="en-US" sz="1100" dirty="0">
                <a:solidFill>
                  <a:prstClr val="white">
                    <a:lumMod val="50000"/>
                  </a:prstClr>
                </a:solidFill>
                <a:latin typeface="微軟正黑體" panose="020B0604030504040204" pitchFamily="34" charset="-120"/>
                <a:ea typeface="微軟正黑體" panose="020B0604030504040204" pitchFamily="34" charset="-120"/>
              </a:rPr>
              <a:t>教育統計查詢網         科政中心整理</a:t>
            </a:r>
          </a:p>
        </p:txBody>
      </p:sp>
      <p:sp>
        <p:nvSpPr>
          <p:cNvPr id="68" name="矩形 67">
            <a:extLst>
              <a:ext uri="{FF2B5EF4-FFF2-40B4-BE49-F238E27FC236}">
                <a16:creationId xmlns:a16="http://schemas.microsoft.com/office/drawing/2014/main" id="{F5C4D2EC-5463-9625-A892-F971A8BEAF94}"/>
              </a:ext>
            </a:extLst>
          </p:cNvPr>
          <p:cNvSpPr/>
          <p:nvPr/>
        </p:nvSpPr>
        <p:spPr>
          <a:xfrm>
            <a:off x="9498852" y="4019935"/>
            <a:ext cx="151611" cy="151611"/>
          </a:xfrm>
          <a:prstGeom prst="rect">
            <a:avLst/>
          </a:prstGeom>
          <a:solidFill>
            <a:srgbClr val="C1BFC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6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9" name="文字方塊 68">
            <a:extLst>
              <a:ext uri="{FF2B5EF4-FFF2-40B4-BE49-F238E27FC236}">
                <a16:creationId xmlns:a16="http://schemas.microsoft.com/office/drawing/2014/main" id="{A7AE03AF-D688-B63C-E3FC-4A9FC115B1CB}"/>
              </a:ext>
            </a:extLst>
          </p:cNvPr>
          <p:cNvSpPr txBox="1"/>
          <p:nvPr/>
        </p:nvSpPr>
        <p:spPr>
          <a:xfrm>
            <a:off x="9673925" y="3953549"/>
            <a:ext cx="1460656" cy="276999"/>
          </a:xfrm>
          <a:prstGeom prst="rect">
            <a:avLst/>
          </a:prstGeom>
          <a:noFill/>
        </p:spPr>
        <p:txBody>
          <a:bodyPr wrap="none" rtlCol="0">
            <a:spAutoFit/>
          </a:bodyPr>
          <a:lstStyle/>
          <a:p>
            <a:r>
              <a:rPr lang="zh-TW" altLang="en-US" sz="1200" dirty="0">
                <a:solidFill>
                  <a:prstClr val="black">
                    <a:lumMod val="65000"/>
                    <a:lumOff val="35000"/>
                  </a:prstClr>
                </a:solidFill>
                <a:latin typeface="微軟正黑體" panose="020B0604030504040204" pitchFamily="34" charset="-120"/>
                <a:ea typeface="微軟正黑體" panose="020B0604030504040204" pitchFamily="34" charset="-120"/>
              </a:rPr>
              <a:t>非</a:t>
            </a:r>
            <a:r>
              <a:rPr lang="en-US" altLang="zh-TW" sz="1200" dirty="0">
                <a:solidFill>
                  <a:prstClr val="black">
                    <a:lumMod val="65000"/>
                    <a:lumOff val="35000"/>
                  </a:prstClr>
                </a:solidFill>
                <a:latin typeface="微軟正黑體" panose="020B0604030504040204" pitchFamily="34" charset="-120"/>
                <a:ea typeface="微軟正黑體" panose="020B0604030504040204" pitchFamily="34" charset="-120"/>
              </a:rPr>
              <a:t>STEM</a:t>
            </a:r>
            <a:r>
              <a:rPr lang="zh-TW" altLang="en-US" sz="1200" dirty="0">
                <a:solidFill>
                  <a:prstClr val="black">
                    <a:lumMod val="65000"/>
                    <a:lumOff val="35000"/>
                  </a:prstClr>
                </a:solidFill>
                <a:latin typeface="微軟正黑體" panose="020B0604030504040204" pitchFamily="34" charset="-120"/>
                <a:ea typeface="微軟正黑體" panose="020B0604030504040204" pitchFamily="34" charset="-120"/>
              </a:rPr>
              <a:t>學生數</a:t>
            </a:r>
            <a:r>
              <a:rPr lang="en-US" altLang="zh-TW" sz="1200" dirty="0">
                <a:solidFill>
                  <a:prstClr val="black">
                    <a:lumMod val="65000"/>
                    <a:lumOff val="35000"/>
                  </a:prstClr>
                </a:solidFill>
                <a:latin typeface="微軟正黑體" panose="020B0604030504040204" pitchFamily="34" charset="-120"/>
                <a:ea typeface="微軟正黑體" panose="020B0604030504040204" pitchFamily="34" charset="-120"/>
              </a:rPr>
              <a:t>(</a:t>
            </a:r>
            <a:r>
              <a:rPr lang="zh-TW" altLang="en-US" sz="1200" dirty="0">
                <a:solidFill>
                  <a:prstClr val="black">
                    <a:lumMod val="65000"/>
                    <a:lumOff val="35000"/>
                  </a:prstClr>
                </a:solidFill>
                <a:latin typeface="微軟正黑體" panose="020B0604030504040204" pitchFamily="34" charset="-120"/>
                <a:ea typeface="微軟正黑體" panose="020B0604030504040204" pitchFamily="34" charset="-120"/>
              </a:rPr>
              <a:t>人</a:t>
            </a:r>
            <a:r>
              <a:rPr lang="en-US" altLang="zh-TW" sz="1200" dirty="0">
                <a:solidFill>
                  <a:prstClr val="black">
                    <a:lumMod val="65000"/>
                    <a:lumOff val="35000"/>
                  </a:prstClr>
                </a:solidFill>
                <a:latin typeface="微軟正黑體" panose="020B0604030504040204" pitchFamily="34" charset="-120"/>
                <a:ea typeface="微軟正黑體" panose="020B0604030504040204" pitchFamily="34" charset="-120"/>
              </a:rPr>
              <a:t>)</a:t>
            </a:r>
            <a:endParaRPr lang="zh-TW" altLang="en-US" sz="1200" dirty="0">
              <a:solidFill>
                <a:prstClr val="black">
                  <a:lumMod val="65000"/>
                  <a:lumOff val="35000"/>
                </a:prstClr>
              </a:solidFill>
              <a:latin typeface="微軟正黑體" panose="020B0604030504040204" pitchFamily="34" charset="-120"/>
              <a:ea typeface="微軟正黑體" panose="020B0604030504040204" pitchFamily="34" charset="-120"/>
            </a:endParaRPr>
          </a:p>
        </p:txBody>
      </p:sp>
      <p:sp>
        <p:nvSpPr>
          <p:cNvPr id="70" name="矩形 69">
            <a:extLst>
              <a:ext uri="{FF2B5EF4-FFF2-40B4-BE49-F238E27FC236}">
                <a16:creationId xmlns:a16="http://schemas.microsoft.com/office/drawing/2014/main" id="{13037A99-F625-DA4E-F3DC-9E0A91882EE1}"/>
              </a:ext>
            </a:extLst>
          </p:cNvPr>
          <p:cNvSpPr/>
          <p:nvPr/>
        </p:nvSpPr>
        <p:spPr>
          <a:xfrm>
            <a:off x="9324450" y="4997665"/>
            <a:ext cx="2092100" cy="1118255"/>
          </a:xfrm>
          <a:prstGeom prst="rect">
            <a:avLst/>
          </a:prstGeom>
        </p:spPr>
        <p:txBody>
          <a:bodyPr wrap="square">
            <a:spAutoFit/>
          </a:bodyPr>
          <a:lstStyle/>
          <a:p>
            <a:pPr>
              <a:lnSpc>
                <a:spcPts val="1600"/>
              </a:lnSpc>
            </a:pPr>
            <a:r>
              <a:rPr lang="zh-TW" altLang="en-US" sz="1000" dirty="0">
                <a:solidFill>
                  <a:prstClr val="black">
                    <a:lumMod val="65000"/>
                    <a:lumOff val="35000"/>
                  </a:prstClr>
                </a:solidFill>
                <a:latin typeface="微軟正黑體" panose="020B0604030504040204" pitchFamily="34" charset="-120"/>
                <a:ea typeface="微軟正黑體" panose="020B0604030504040204" pitchFamily="34" charset="-120"/>
              </a:rPr>
              <a:t>大學四年制</a:t>
            </a:r>
            <a:r>
              <a:rPr lang="en-US" altLang="zh-TW" sz="1000" dirty="0">
                <a:solidFill>
                  <a:prstClr val="black">
                    <a:lumMod val="65000"/>
                    <a:lumOff val="35000"/>
                  </a:prstClr>
                </a:solidFill>
                <a:latin typeface="微軟正黑體" panose="020B0604030504040204" pitchFamily="34" charset="-120"/>
                <a:ea typeface="微軟正黑體" panose="020B0604030504040204" pitchFamily="34" charset="-120"/>
              </a:rPr>
              <a:t>(</a:t>
            </a:r>
            <a:r>
              <a:rPr lang="zh-TW" altLang="en-US" sz="1000" dirty="0">
                <a:solidFill>
                  <a:prstClr val="black">
                    <a:lumMod val="65000"/>
                    <a:lumOff val="35000"/>
                  </a:prstClr>
                </a:solidFill>
                <a:latin typeface="微軟正黑體" panose="020B0604030504040204" pitchFamily="34" charset="-120"/>
                <a:ea typeface="微軟正黑體" panose="020B0604030504040204" pitchFamily="34" charset="-120"/>
              </a:rPr>
              <a:t>含四技</a:t>
            </a:r>
            <a:r>
              <a:rPr lang="en-US" altLang="zh-TW" sz="1000" dirty="0">
                <a:solidFill>
                  <a:prstClr val="black">
                    <a:lumMod val="65000"/>
                    <a:lumOff val="35000"/>
                  </a:prstClr>
                </a:solidFill>
                <a:latin typeface="微軟正黑體" panose="020B0604030504040204" pitchFamily="34" charset="-120"/>
                <a:ea typeface="微軟正黑體" panose="020B0604030504040204" pitchFamily="34" charset="-120"/>
              </a:rPr>
              <a:t>)</a:t>
            </a:r>
          </a:p>
          <a:p>
            <a:pPr>
              <a:lnSpc>
                <a:spcPts val="1600"/>
              </a:lnSpc>
            </a:pPr>
            <a:r>
              <a:rPr lang="en-US" altLang="zh-TW" sz="1000" dirty="0">
                <a:solidFill>
                  <a:prstClr val="black">
                    <a:lumMod val="65000"/>
                    <a:lumOff val="35000"/>
                  </a:prstClr>
                </a:solidFill>
                <a:latin typeface="微軟正黑體" panose="020B0604030504040204" pitchFamily="34" charset="-120"/>
                <a:ea typeface="微軟正黑體" panose="020B0604030504040204" pitchFamily="34" charset="-120"/>
              </a:rPr>
              <a:t>STEM</a:t>
            </a:r>
            <a:r>
              <a:rPr lang="zh-TW" altLang="en-US" sz="1000" dirty="0">
                <a:solidFill>
                  <a:prstClr val="black">
                    <a:lumMod val="65000"/>
                    <a:lumOff val="35000"/>
                  </a:prstClr>
                </a:solidFill>
                <a:latin typeface="微軟正黑體" panose="020B0604030504040204" pitchFamily="34" charset="-120"/>
                <a:ea typeface="微軟正黑體" panose="020B0604030504040204" pitchFamily="34" charset="-120"/>
              </a:rPr>
              <a:t>領域：</a:t>
            </a:r>
            <a:endParaRPr lang="en-US" altLang="zh-TW" sz="1000" dirty="0">
              <a:solidFill>
                <a:prstClr val="black">
                  <a:lumMod val="65000"/>
                  <a:lumOff val="35000"/>
                </a:prstClr>
              </a:solidFill>
              <a:latin typeface="微軟正黑體" panose="020B0604030504040204" pitchFamily="34" charset="-120"/>
              <a:ea typeface="微軟正黑體" panose="020B0604030504040204" pitchFamily="34" charset="-120"/>
            </a:endParaRPr>
          </a:p>
          <a:p>
            <a:pPr>
              <a:lnSpc>
                <a:spcPts val="1600"/>
              </a:lnSpc>
            </a:pPr>
            <a:r>
              <a:rPr lang="zh-TW" altLang="en-US" sz="1000" dirty="0">
                <a:solidFill>
                  <a:prstClr val="black">
                    <a:lumMod val="65000"/>
                    <a:lumOff val="35000"/>
                  </a:prstClr>
                </a:solidFill>
                <a:latin typeface="微軟正黑體" panose="020B0604030504040204" pitchFamily="34" charset="-120"/>
                <a:ea typeface="微軟正黑體" panose="020B0604030504040204" pitchFamily="34" charset="-120"/>
              </a:rPr>
              <a:t>包含自然科學、數學及統計領域、資訊通訊科技領域、工程、製造及營建領域</a:t>
            </a:r>
          </a:p>
        </p:txBody>
      </p:sp>
      <p:graphicFrame>
        <p:nvGraphicFramePr>
          <p:cNvPr id="71" name="圖表 70">
            <a:extLst>
              <a:ext uri="{FF2B5EF4-FFF2-40B4-BE49-F238E27FC236}">
                <a16:creationId xmlns:a16="http://schemas.microsoft.com/office/drawing/2014/main" id="{671FE356-D905-42EF-9389-7486E10B6392}"/>
              </a:ext>
            </a:extLst>
          </p:cNvPr>
          <p:cNvGraphicFramePr>
            <a:graphicFrameLocks/>
          </p:cNvGraphicFramePr>
          <p:nvPr>
            <p:extLst>
              <p:ext uri="{D42A27DB-BD31-4B8C-83A1-F6EECF244321}">
                <p14:modId xmlns:p14="http://schemas.microsoft.com/office/powerpoint/2010/main" val="615186059"/>
              </p:ext>
            </p:extLst>
          </p:nvPr>
        </p:nvGraphicFramePr>
        <p:xfrm>
          <a:off x="1345861" y="2744646"/>
          <a:ext cx="7978589" cy="36626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148414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5104</TotalTime>
  <Words>5715</Words>
  <Application>Microsoft Office PowerPoint</Application>
  <PresentationFormat>寬螢幕</PresentationFormat>
  <Paragraphs>693</Paragraphs>
  <Slides>49</Slides>
  <Notes>2</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49</vt:i4>
      </vt:variant>
    </vt:vector>
  </HeadingPairs>
  <TitlesOfParts>
    <vt:vector size="64" baseType="lpstr">
      <vt:lpstr>Microsoft YaHei</vt:lpstr>
      <vt:lpstr>Microsoft YaHei UI</vt:lpstr>
      <vt:lpstr>华文楷体</vt:lpstr>
      <vt:lpstr>思源黑體 TW</vt:lpstr>
      <vt:lpstr>Microsoft JhengHei</vt:lpstr>
      <vt:lpstr>Microsoft JhengHei</vt:lpstr>
      <vt:lpstr>新細明體</vt:lpstr>
      <vt:lpstr>標楷體</vt:lpstr>
      <vt:lpstr>Arial</vt:lpstr>
      <vt:lpstr>Arial Black</vt:lpstr>
      <vt:lpstr>Calibri</vt:lpstr>
      <vt:lpstr>Calibri Light</vt:lpstr>
      <vt:lpstr>Times New Roman</vt:lpstr>
      <vt:lpstr>Wingdings</vt:lpstr>
      <vt:lpstr>Office 佈景主題</vt:lpstr>
      <vt:lpstr>PowerPoint 簡報</vt:lpstr>
      <vt:lpstr>大綱</vt:lpstr>
      <vt:lpstr>PowerPoint 簡報</vt:lpstr>
      <vt:lpstr>基礎研究及前瞻科研需長期且系統性地規劃和布局</vt:lpstr>
      <vt:lpstr>研發風險與不確定性</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羅濟威</dc:creator>
  <cp:lastModifiedBy>CC</cp:lastModifiedBy>
  <cp:revision>106</cp:revision>
  <dcterms:created xsi:type="dcterms:W3CDTF">2022-07-13T02:19:46Z</dcterms:created>
  <dcterms:modified xsi:type="dcterms:W3CDTF">2022-10-06T05:36:45Z</dcterms:modified>
</cp:coreProperties>
</file>